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 id="2147483706" r:id="rId2"/>
    <p:sldMasterId id="2147483712" r:id="rId3"/>
    <p:sldMasterId id="2147483724" r:id="rId4"/>
  </p:sldMasterIdLst>
  <p:notesMasterIdLst>
    <p:notesMasterId r:id="rId54"/>
  </p:notesMasterIdLst>
  <p:handoutMasterIdLst>
    <p:handoutMasterId r:id="rId55"/>
  </p:handoutMasterIdLst>
  <p:sldIdLst>
    <p:sldId id="569" r:id="rId5"/>
    <p:sldId id="524" r:id="rId6"/>
    <p:sldId id="523" r:id="rId7"/>
    <p:sldId id="530" r:id="rId8"/>
    <p:sldId id="531" r:id="rId9"/>
    <p:sldId id="532" r:id="rId10"/>
    <p:sldId id="526" r:id="rId11"/>
    <p:sldId id="540" r:id="rId12"/>
    <p:sldId id="541" r:id="rId13"/>
    <p:sldId id="527" r:id="rId14"/>
    <p:sldId id="528" r:id="rId15"/>
    <p:sldId id="539" r:id="rId16"/>
    <p:sldId id="565" r:id="rId17"/>
    <p:sldId id="558" r:id="rId18"/>
    <p:sldId id="559" r:id="rId19"/>
    <p:sldId id="536" r:id="rId20"/>
    <p:sldId id="570" r:id="rId21"/>
    <p:sldId id="554" r:id="rId22"/>
    <p:sldId id="555" r:id="rId23"/>
    <p:sldId id="571" r:id="rId24"/>
    <p:sldId id="556" r:id="rId25"/>
    <p:sldId id="572" r:id="rId26"/>
    <p:sldId id="544" r:id="rId27"/>
    <p:sldId id="553" r:id="rId28"/>
    <p:sldId id="563" r:id="rId29"/>
    <p:sldId id="582" r:id="rId30"/>
    <p:sldId id="573" r:id="rId31"/>
    <p:sldId id="545" r:id="rId32"/>
    <p:sldId id="557" r:id="rId33"/>
    <p:sldId id="574" r:id="rId34"/>
    <p:sldId id="546" r:id="rId35"/>
    <p:sldId id="562" r:id="rId36"/>
    <p:sldId id="561" r:id="rId37"/>
    <p:sldId id="575" r:id="rId38"/>
    <p:sldId id="547" r:id="rId39"/>
    <p:sldId id="568" r:id="rId40"/>
    <p:sldId id="576" r:id="rId41"/>
    <p:sldId id="548" r:id="rId42"/>
    <p:sldId id="560" r:id="rId43"/>
    <p:sldId id="577" r:id="rId44"/>
    <p:sldId id="549" r:id="rId45"/>
    <p:sldId id="566" r:id="rId46"/>
    <p:sldId id="578" r:id="rId47"/>
    <p:sldId id="550" r:id="rId48"/>
    <p:sldId id="567" r:id="rId49"/>
    <p:sldId id="579" r:id="rId50"/>
    <p:sldId id="581" r:id="rId51"/>
    <p:sldId id="551" r:id="rId52"/>
    <p:sldId id="580" r:id="rId5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72" userDrawn="1">
          <p15:clr>
            <a:srgbClr val="A4A3A4"/>
          </p15:clr>
        </p15:guide>
        <p15:guide id="2" pos="288" userDrawn="1">
          <p15:clr>
            <a:srgbClr val="F26B43"/>
          </p15:clr>
        </p15:guide>
        <p15:guide id="3" orient="horz" pos="4056" userDrawn="1">
          <p15:clr>
            <a:srgbClr val="F26B43"/>
          </p15:clr>
        </p15:guide>
        <p15:guide id="4" orient="horz" pos="1488" userDrawn="1">
          <p15:clr>
            <a:srgbClr val="A4A3A4"/>
          </p15:clr>
        </p15:guide>
        <p15:guide id="5" pos="3816" userDrawn="1">
          <p15:clr>
            <a:srgbClr val="A4A3A4"/>
          </p15:clr>
        </p15:guide>
        <p15:guide id="6" pos="7416" userDrawn="1">
          <p15:clr>
            <a:srgbClr val="F26B43"/>
          </p15:clr>
        </p15:guide>
        <p15:guide id="7" orient="horz" pos="312" userDrawn="1">
          <p15:clr>
            <a:srgbClr val="F26B43"/>
          </p15:clr>
        </p15:guide>
        <p15:guide id="8" orient="horz" pos="2160" userDrawn="1">
          <p15:clr>
            <a:srgbClr val="A4A3A4"/>
          </p15:clr>
        </p15:guide>
        <p15:guide id="9" orient="horz" pos="23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66FF"/>
    <a:srgbClr val="FFCC66"/>
    <a:srgbClr val="D75078"/>
    <a:srgbClr val="E288B6"/>
    <a:srgbClr val="80C535"/>
    <a:srgbClr val="9966FF"/>
    <a:srgbClr val="9933FF"/>
    <a:srgbClr val="8C5896"/>
    <a:srgbClr val="7C65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43" autoAdjust="0"/>
    <p:restoredTop sz="95407" autoAdjust="0"/>
  </p:normalViewPr>
  <p:slideViewPr>
    <p:cSldViewPr snapToGrid="0">
      <p:cViewPr varScale="1">
        <p:scale>
          <a:sx n="87" d="100"/>
          <a:sy n="87" d="100"/>
        </p:scale>
        <p:origin x="624" y="78"/>
      </p:cViewPr>
      <p:guideLst>
        <p:guide orient="horz" pos="3672"/>
        <p:guide pos="288"/>
        <p:guide orient="horz" pos="4056"/>
        <p:guide orient="horz" pos="1488"/>
        <p:guide pos="3816"/>
        <p:guide pos="7416"/>
        <p:guide orient="horz" pos="312"/>
        <p:guide orient="horz" pos="2160"/>
        <p:guide orient="horz" pos="2304"/>
      </p:guideLst>
    </p:cSldViewPr>
  </p:slideViewPr>
  <p:outlineViewPr>
    <p:cViewPr>
      <p:scale>
        <a:sx n="33" d="100"/>
        <a:sy n="33" d="100"/>
      </p:scale>
      <p:origin x="0" y="-12174"/>
    </p:cViewPr>
  </p:outlineViewPr>
  <p:notesTextViewPr>
    <p:cViewPr>
      <p:scale>
        <a:sx n="1" d="1"/>
        <a:sy n="1" d="1"/>
      </p:scale>
      <p:origin x="0" y="0"/>
    </p:cViewPr>
  </p:notesTextViewPr>
  <p:sorterViewPr>
    <p:cViewPr>
      <p:scale>
        <a:sx n="100" d="100"/>
        <a:sy n="100" d="100"/>
      </p:scale>
      <p:origin x="0" y="-5856"/>
    </p:cViewPr>
  </p:sorterViewPr>
  <p:notesViewPr>
    <p:cSldViewPr snapToGrid="0">
      <p:cViewPr varScale="1">
        <p:scale>
          <a:sx n="64" d="100"/>
          <a:sy n="64" d="100"/>
        </p:scale>
        <p:origin x="324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3440B4-626E-4F3C-BAEA-93BE989AF48F}"/>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a:extLst>
              <a:ext uri="{FF2B5EF4-FFF2-40B4-BE49-F238E27FC236}">
                <a16:creationId xmlns:a16="http://schemas.microsoft.com/office/drawing/2014/main" id="{E53A5570-8E4E-4AA9-B246-5A27A383B99F}"/>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E54A69E4-EFBB-4687-8058-A94EE1B5781B}" type="datetimeFigureOut">
              <a:rPr lang="en-US" smtClean="0"/>
              <a:t>8/20/2023</a:t>
            </a:fld>
            <a:endParaRPr lang="en-US" dirty="0"/>
          </a:p>
        </p:txBody>
      </p:sp>
      <p:sp>
        <p:nvSpPr>
          <p:cNvPr id="4" name="Footer Placeholder 3">
            <a:extLst>
              <a:ext uri="{FF2B5EF4-FFF2-40B4-BE49-F238E27FC236}">
                <a16:creationId xmlns:a16="http://schemas.microsoft.com/office/drawing/2014/main" id="{D50D364A-9468-466A-ACCD-ABB3762BE8B0}"/>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E9EF394-4AD6-48D1-9C4C-1B3D44BBF58E}"/>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92004FE7-BA7C-4FF4-9756-C6A1F2BCA37F}" type="slidenum">
              <a:rPr lang="en-US" smtClean="0"/>
              <a:t>‹#›</a:t>
            </a:fld>
            <a:endParaRPr lang="en-US" dirty="0"/>
          </a:p>
        </p:txBody>
      </p:sp>
    </p:spTree>
    <p:extLst>
      <p:ext uri="{BB962C8B-B14F-4D97-AF65-F5344CB8AC3E}">
        <p14:creationId xmlns:p14="http://schemas.microsoft.com/office/powerpoint/2010/main" val="2097717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CDE546B2-EB9C-4E9C-8793-C25F32D58B9A}" type="datetimeFigureOut">
              <a:rPr lang="en-US" smtClean="0"/>
              <a:t>8/20/2023</a:t>
            </a:fld>
            <a:endParaRPr lang="en-US" dirty="0"/>
          </a:p>
        </p:txBody>
      </p:sp>
      <p:sp>
        <p:nvSpPr>
          <p:cNvPr id="4" name="Slide Image Placeholder 3"/>
          <p:cNvSpPr>
            <a:spLocks noGrp="1" noRot="1" noChangeAspect="1"/>
          </p:cNvSpPr>
          <p:nvPr>
            <p:ph type="sldImg" idx="2"/>
          </p:nvPr>
        </p:nvSpPr>
        <p:spPr>
          <a:xfrm>
            <a:off x="735013" y="560388"/>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3817326"/>
            <a:ext cx="5681980" cy="5176771"/>
          </a:xfrm>
          <a:prstGeom prst="rect">
            <a:avLst/>
          </a:prstGeom>
        </p:spPr>
        <p:txBody>
          <a:bodyPr vert="horz" lIns="94229" tIns="47114" rIns="94229" bIns="4711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6346901"/>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3WLF3cwXfGc"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KwX1f2gYKZ4"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youtube.com/watch?v=-hHTb6HRlB4"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WbAt1XTPf58"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margmowczko.com/tabitha-dorcas-disciple-acts-9/#_ftn3"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youtube.com/watch?v=QhlRTne06e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iblestudytools.com/colossians/4.html"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biblestudytools.com/philemon/1.html" TargetMode="External"/><Relationship Id="rId4" Type="http://schemas.openxmlformats.org/officeDocument/2006/relationships/hyperlink" Target="https://www.biblestudytools.com/2-timothy/4.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0388"/>
            <a:ext cx="5632450" cy="3168650"/>
          </a:xfrm>
        </p:spPr>
      </p:sp>
      <p:sp>
        <p:nvSpPr>
          <p:cNvPr id="3" name="Notes Placeholder 2"/>
          <p:cNvSpPr>
            <a:spLocks noGrp="1"/>
          </p:cNvSpPr>
          <p:nvPr>
            <p:ph type="body" idx="1"/>
          </p:nvPr>
        </p:nvSpPr>
        <p:spPr/>
        <p:txBody>
          <a:bodyPr/>
          <a:lstStyle/>
          <a:p>
            <a:pPr marL="186747" indent="-186747">
              <a:buFont typeface="Arial" panose="020B0604020202020204" pitchFamily="34" charset="0"/>
              <a:buChar char="•"/>
            </a:pPr>
            <a:endParaRPr lang="en-US" dirty="0"/>
          </a:p>
        </p:txBody>
      </p:sp>
      <p:sp>
        <p:nvSpPr>
          <p:cNvPr id="4" name="Slide Number Placeholder 3"/>
          <p:cNvSpPr>
            <a:spLocks noGrp="1"/>
          </p:cNvSpPr>
          <p:nvPr>
            <p:ph type="sldNum" sz="quarter" idx="5"/>
          </p:nvPr>
        </p:nvSpPr>
        <p:spPr>
          <a:xfrm>
            <a:off x="4023092" y="8917422"/>
            <a:ext cx="3077739" cy="471053"/>
          </a:xfrm>
          <a:prstGeom prst="rect">
            <a:avLst/>
          </a:prstGeom>
        </p:spPr>
        <p:txBody>
          <a:bodyPr/>
          <a:lstStyle/>
          <a:p>
            <a:fld id="{6B83F1C3-4FA3-4491-97F4-43CA9C8BDFDF}" type="slidenum">
              <a:rPr lang="en-US" smtClean="0"/>
              <a:t>1</a:t>
            </a:fld>
            <a:endParaRPr lang="en-US" dirty="0"/>
          </a:p>
        </p:txBody>
      </p:sp>
    </p:spTree>
    <p:extLst>
      <p:ext uri="{BB962C8B-B14F-4D97-AF65-F5344CB8AC3E}">
        <p14:creationId xmlns:p14="http://schemas.microsoft.com/office/powerpoint/2010/main" val="1635021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spcBef>
                <a:spcPts val="0"/>
              </a:spcBef>
              <a:spcAft>
                <a:spcPts val="1000"/>
              </a:spcAft>
              <a:buFont typeface="Arial" panose="020B0604020202020204" pitchFamily="34" charset="0"/>
              <a:buChar char="•"/>
            </a:pPr>
            <a:r>
              <a:rPr lang="en-US" sz="1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length of Luke’s writings explains why the Gospel of Luke and the book of Acts are separate.  </a:t>
            </a:r>
          </a:p>
          <a:p>
            <a:pPr marL="171450" marR="0" indent="-171450">
              <a:spcBef>
                <a:spcPts val="0"/>
              </a:spcBef>
              <a:spcAft>
                <a:spcPts val="1000"/>
              </a:spcAft>
              <a:buFont typeface="Arial" panose="020B0604020202020204" pitchFamily="34" charset="0"/>
              <a:buChar char="•"/>
            </a:pPr>
            <a:r>
              <a:rPr lang="en-US" sz="1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Writings were on scrolls in Luke’s day, and the maximum length of a scroll was about 32 feet.  A 3-story building is about 32 feet.  A scroll any longer and it was too bulky to carry around.  </a:t>
            </a:r>
          </a:p>
          <a:p>
            <a:pPr marL="171450" marR="0" indent="-171450">
              <a:spcBef>
                <a:spcPts val="0"/>
              </a:spcBef>
              <a:spcAft>
                <a:spcPts val="1000"/>
              </a:spcAft>
              <a:buFont typeface="Arial" panose="020B0604020202020204" pitchFamily="34" charset="0"/>
              <a:buChar char="•"/>
            </a:pPr>
            <a:r>
              <a:rPr lang="en-US" sz="1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Luke’s Gospel and the book of Acts have about 2 scrolls’ worth of material, making a physical division necessary.  Luke did this by dividing the books into his account of Jesus and his account of the church.</a:t>
            </a:r>
          </a:p>
          <a:p>
            <a:pPr marL="171450" marR="0" lvl="0" indent="-1714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dirty="0"/>
              <a:t>The Gospels tell the story of Jesus’ ministry, death and resurrection.  But Luke is the only writer to continue the gospel story after the resurrection.   Luke looked at the Bible story as having 3 parts – the OT, the time Jesus was on Earth, and the time of Christ’s Church.</a:t>
            </a:r>
          </a:p>
          <a:p>
            <a:pPr marL="171450" marR="0" indent="-171450">
              <a:spcBef>
                <a:spcPts val="0"/>
              </a:spcBef>
              <a:spcAft>
                <a:spcPts val="1000"/>
              </a:spcAft>
              <a:buFont typeface="Arial" panose="020B0604020202020204" pitchFamily="34" charset="0"/>
              <a:buChar char="•"/>
            </a:pPr>
            <a:r>
              <a:rPr lang="en-US" sz="1000" kern="1200" dirty="0">
                <a:solidFill>
                  <a:schemeClr val="tx1"/>
                </a:solidFill>
                <a:latin typeface="Arial" panose="020B0604020202020204" pitchFamily="34" charset="0"/>
                <a:ea typeface="+mn-ea"/>
                <a:cs typeface="Arial" panose="020B0604020202020204" pitchFamily="34" charset="0"/>
              </a:rPr>
              <a:t>Think about what it would be like reading the NT if we didn’t have Luke’s second volume, the Book of Acts.  We would see the ministry of Jesus ending, then read these letters from a man named Paul, who we don’t know used to be Saul, and wonder how the gospel got from Jerusalem or Galilee to Rome and every place in between.</a:t>
            </a:r>
          </a:p>
          <a:p>
            <a:pPr marL="171450" marR="0" indent="-171450">
              <a:spcBef>
                <a:spcPts val="0"/>
              </a:spcBef>
              <a:spcAft>
                <a:spcPts val="1000"/>
              </a:spcAft>
              <a:buFont typeface="Arial" panose="020B0604020202020204" pitchFamily="34" charset="0"/>
              <a:buChar char="•"/>
            </a:pPr>
            <a:r>
              <a:rPr lang="en-US" sz="1000" kern="1200" dirty="0">
                <a:solidFill>
                  <a:schemeClr val="tx1"/>
                </a:solidFill>
                <a:latin typeface="Arial" panose="020B0604020202020204" pitchFamily="34" charset="0"/>
                <a:ea typeface="+mn-ea"/>
                <a:cs typeface="Arial" panose="020B0604020202020204" pitchFamily="34" charset="0"/>
              </a:rPr>
              <a:t>The Book of Acts answers all of our questions about what happened to the disciples, who Paul was, and how the gospel got to all of these places.  </a:t>
            </a:r>
          </a:p>
          <a:p>
            <a:pPr marL="0" marR="0" indent="0">
              <a:spcBef>
                <a:spcPts val="0"/>
              </a:spcBef>
              <a:spcAft>
                <a:spcPts val="1000"/>
              </a:spcAft>
              <a:buFont typeface="Arial" panose="020B0604020202020204" pitchFamily="34" charset="0"/>
              <a:buNone/>
            </a:pPr>
            <a:endParaRPr lang="en-US" sz="1000" kern="1200" dirty="0">
              <a:solidFill>
                <a:schemeClr val="tx1"/>
              </a:solidFill>
              <a:latin typeface="Arial" panose="020B0604020202020204" pitchFamily="34" charset="0"/>
              <a:ea typeface="+mn-ea"/>
              <a:cs typeface="Arial" panose="020B0604020202020204" pitchFamily="34" charset="0"/>
            </a:endParaRPr>
          </a:p>
          <a:p>
            <a:pPr marL="0" marR="0" indent="0">
              <a:spcBef>
                <a:spcPts val="0"/>
              </a:spcBef>
              <a:spcAft>
                <a:spcPts val="1000"/>
              </a:spcAft>
              <a:buFont typeface="Arial" panose="020B0604020202020204" pitchFamily="34" charset="0"/>
              <a:buNone/>
            </a:pPr>
            <a:r>
              <a:rPr lang="en-US" sz="1000" kern="1200" dirty="0">
                <a:solidFill>
                  <a:schemeClr val="tx1"/>
                </a:solidFill>
                <a:latin typeface="Arial" panose="020B0604020202020204" pitchFamily="34" charset="0"/>
                <a:ea typeface="+mn-ea"/>
                <a:cs typeface="Arial" panose="020B0604020202020204" pitchFamily="34" charset="0"/>
              </a:rPr>
              <a:t>Our book tells us that the link between Luke’s 2 volumes is twofold.</a:t>
            </a:r>
          </a:p>
        </p:txBody>
      </p:sp>
    </p:spTree>
    <p:extLst>
      <p:ext uri="{BB962C8B-B14F-4D97-AF65-F5344CB8AC3E}">
        <p14:creationId xmlns:p14="http://schemas.microsoft.com/office/powerpoint/2010/main" val="2380786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200"/>
              </a:spcBef>
              <a:spcAft>
                <a:spcPts val="200"/>
              </a:spcAft>
            </a:pPr>
            <a:r>
              <a:rPr lang="en-US" sz="1050" b="1"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First, let’s look at the prologue to Luke’s Gospel, Luke 1:3-4, and the beginning of Acts, Acts 1:1-2.</a:t>
            </a:r>
          </a:p>
          <a:p>
            <a:pPr marL="0" marR="0" lvl="0" indent="0" algn="l" defTabSz="914400" rtl="0" eaLnBrk="1" fontAlgn="auto" latinLnBrk="0" hangingPunct="1">
              <a:lnSpc>
                <a:spcPct val="100000"/>
              </a:lnSpc>
              <a:spcBef>
                <a:spcPts val="0"/>
              </a:spcBef>
              <a:spcAft>
                <a:spcPts val="1000"/>
              </a:spcAft>
              <a:buClrTx/>
              <a:buSzTx/>
              <a:buFontTx/>
              <a:buNone/>
              <a:tabLst/>
              <a:defRPr/>
            </a:pPr>
            <a:r>
              <a:rPr lang="en-US" sz="1050" dirty="0"/>
              <a:t>Luke and Acts are linked by a common recipient named Theophilus.  </a:t>
            </a:r>
            <a:endParaRPr lang="en-US"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Some scholars believe </a:t>
            </a:r>
            <a:r>
              <a:rPr lang="en-US" sz="105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Theophilus</a:t>
            </a:r>
            <a:r>
              <a:rPr lang="en-US"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is Luke’s wealthy patron who helped support Luke while he wrote his Gospel and the book of Acts.  Luke 1:3 refers to him as “most excellent” </a:t>
            </a:r>
            <a:r>
              <a:rPr lang="en-US" sz="105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Theophilus</a:t>
            </a:r>
            <a:r>
              <a:rPr lang="en-US"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which is a Roman title of respect used for high governmental officials, somewhat like our addressing a judge as “Your Honor” or a queen as “Your Majesty.” </a:t>
            </a:r>
          </a:p>
          <a:p>
            <a:pPr marL="342900" marR="0" lvl="0" indent="-342900">
              <a:spcBef>
                <a:spcPts val="0"/>
              </a:spcBef>
              <a:spcAft>
                <a:spcPts val="0"/>
              </a:spcAft>
              <a:buFont typeface="+mj-lt"/>
              <a:buAutoNum type="arabicPeriod"/>
            </a:pPr>
            <a:r>
              <a:rPr lang="en-US"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Other scholars believe the name </a:t>
            </a:r>
            <a:r>
              <a:rPr lang="en-US" sz="105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Theophilus</a:t>
            </a:r>
            <a:r>
              <a:rPr lang="en-US"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doesn’t refer to any specific person but to all those who would sincerely seek the truth by reading what Luke wrote.  The basis of this theory is that the name Theophilus means “one who loves God” or “friend of God”.  </a:t>
            </a:r>
          </a:p>
          <a:p>
            <a:pPr marL="342900" marR="0" lvl="0" indent="-342900">
              <a:spcBef>
                <a:spcPts val="0"/>
              </a:spcBef>
              <a:spcAft>
                <a:spcPts val="1000"/>
              </a:spcAft>
              <a:buFont typeface="+mj-lt"/>
              <a:buAutoNum type="arabicPeriod"/>
            </a:pPr>
            <a:r>
              <a:rPr lang="en-US"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Following up on that idea, another theory is that this general meaning could indicate that it was a code name intended to protect a particular person’s identity.</a:t>
            </a:r>
          </a:p>
          <a:p>
            <a:pPr marL="0" marR="0">
              <a:spcBef>
                <a:spcPts val="0"/>
              </a:spcBef>
              <a:spcAft>
                <a:spcPts val="1000"/>
              </a:spcAft>
            </a:pPr>
            <a:r>
              <a:rPr lang="en-US"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bottom line is we don’t know.</a:t>
            </a:r>
          </a:p>
          <a:p>
            <a:pPr marL="0" marR="0">
              <a:spcBef>
                <a:spcPts val="0"/>
              </a:spcBef>
              <a:spcAft>
                <a:spcPts val="1000"/>
              </a:spcAft>
            </a:pPr>
            <a:r>
              <a:rPr lang="en-US"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However, Luke indicates </a:t>
            </a:r>
            <a:r>
              <a:rPr lang="en-US" sz="105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Theophilus</a:t>
            </a:r>
            <a:r>
              <a:rPr lang="en-US"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had already received Christian instruction and states that Luke’s purpose for writing the Gospel was for </a:t>
            </a:r>
            <a:r>
              <a:rPr lang="en-US" sz="105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Theophilus</a:t>
            </a:r>
            <a:r>
              <a:rPr lang="en-US"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to “know the truth about what [he] has heard.”</a:t>
            </a:r>
          </a:p>
          <a:p>
            <a:pPr marL="0" marR="0">
              <a:spcBef>
                <a:spcPts val="0"/>
              </a:spcBef>
              <a:spcAft>
                <a:spcPts val="1000"/>
              </a:spcAft>
            </a:pPr>
            <a:endParaRPr lang="en-US"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84381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en-US" sz="105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Second, Acts is a continuation of Luke’s Gospel story. </a:t>
            </a:r>
          </a:p>
          <a:p>
            <a:pPr marL="285750" marR="0" indent="-285750">
              <a:spcBef>
                <a:spcPts val="200"/>
              </a:spcBef>
              <a:spcAft>
                <a:spcPts val="200"/>
              </a:spcAft>
              <a:buFont typeface="Arial" panose="020B0604020202020204" pitchFamily="34" charset="0"/>
              <a:buChar char="•"/>
            </a:pPr>
            <a:r>
              <a:rPr lang="en-US" sz="1050" dirty="0"/>
              <a:t>Acts continues where the Gospel of Luke’s narrative ends. </a:t>
            </a:r>
            <a:r>
              <a:rPr lang="en-US"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end of Luke gives a brief description of Jesus’ last meeting with the disciples and then ascending into heaven, with no details about the ascension.  The beginning of Acts gives more details about that last meeting Jesus had with the disciples before ascending into heaven.</a:t>
            </a:r>
          </a:p>
          <a:p>
            <a:pPr marL="285750" marR="0" lvl="0" indent="-2857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050" dirty="0"/>
          </a:p>
          <a:p>
            <a:pPr marL="285750" marR="0" lvl="0" indent="-2857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050" dirty="0"/>
              <a:t>Luke is the only writer to continue the gospel story after the resurrection and to include the ascension of Jesus Christ.</a:t>
            </a:r>
          </a:p>
          <a:p>
            <a:pPr marL="285750" marR="0" lvl="0" indent="-2857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050" dirty="0"/>
          </a:p>
          <a:p>
            <a:pPr marL="0" marR="0">
              <a:spcBef>
                <a:spcPts val="200"/>
              </a:spcBef>
              <a:spcAft>
                <a:spcPts val="200"/>
              </a:spcAft>
            </a:pP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200"/>
              </a:spcBef>
              <a:spcAft>
                <a:spcPts val="200"/>
              </a:spcAft>
            </a:pP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200"/>
              </a:spcBef>
              <a:spcAft>
                <a:spcPts val="200"/>
              </a:spcAft>
            </a:pP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200"/>
              </a:spcBef>
              <a:spcAft>
                <a:spcPts val="200"/>
              </a:spcAft>
            </a:pP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42944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But, I would like to throw out a 3</a:t>
            </a:r>
            <a:r>
              <a:rPr lang="en-US" sz="1000" baseline="30000" dirty="0"/>
              <a:t>rd</a:t>
            </a:r>
            <a:r>
              <a:rPr lang="en-US" sz="1000" dirty="0"/>
              <a:t> link between Luke and Acts that our author implies but doesn’t spell out in her introduction.  The Book of Acts reveals the Holy Spirit, or the Advocate, discussed in the Gospels.  In fact, the main character of the Book of Acts is the Holy Spirit.  Luke has more to say about the Spirit than any other biblical writer does.  In fact, the Holy Spirit is mentioned about 70 times, depending on your translation of the Bible.</a:t>
            </a:r>
          </a:p>
          <a:p>
            <a:endParaRPr lang="en-US" sz="1000" dirty="0"/>
          </a:p>
          <a:p>
            <a:r>
              <a:rPr lang="en-US" sz="1000" dirty="0"/>
              <a:t>The key turning points in Luke’s two-volume story are initiated by the Spirit.  In the Gospel of Luke, the Holy Spirit of God is involved in Jesus’ birth, baptism, temptation, and the start of his ministry.  The beginning of Acts of the Apostles and the beginning of the ministry to the Gentiles are also marked by experiences of the Spirit.  </a:t>
            </a:r>
          </a:p>
          <a:p>
            <a:endParaRPr lang="en-US" sz="1000" dirty="0"/>
          </a:p>
          <a:p>
            <a:r>
              <a:rPr lang="en-US" sz="1000" dirty="0"/>
              <a:t>It’s the story of the Pentecost that signals a change in the Spirit from being called the Spirit of God to the Spirit of Jesus or the Lord.  It is Jesus who is pouring out the Spirit of His Church.  The Spirit’s character, teachings and acts are Jesus’ character, teachings and acts.  </a:t>
            </a:r>
          </a:p>
          <a:p>
            <a:endParaRPr lang="en-US" sz="1000" dirty="0"/>
          </a:p>
          <a:p>
            <a:r>
              <a:rPr lang="en-US" sz="1000" dirty="0"/>
              <a:t>Do you remember at the end of </a:t>
            </a:r>
            <a:r>
              <a:rPr lang="en-US" sz="1000" b="1" dirty="0"/>
              <a:t>Matthew 28 </a:t>
            </a:r>
            <a:r>
              <a:rPr lang="en-US" sz="1000" dirty="0"/>
              <a:t>when Jesus told the disciples that he would always be with them until the end of age?  Or in </a:t>
            </a:r>
            <a:r>
              <a:rPr lang="en-US" sz="1000" b="1" dirty="0"/>
              <a:t>John 14:18-20 </a:t>
            </a:r>
            <a:r>
              <a:rPr lang="en-US" sz="1000" dirty="0"/>
              <a:t>when He told the disciples He wouldn’t leave them like orphans and they would know that Jesus was in them.  </a:t>
            </a:r>
            <a:r>
              <a:rPr lang="en-US" sz="1000" i="0" dirty="0"/>
              <a:t>Then, in </a:t>
            </a:r>
            <a:r>
              <a:rPr lang="en-US" sz="1000" b="1" i="0" dirty="0"/>
              <a:t>John 14:26 </a:t>
            </a:r>
            <a:r>
              <a:rPr lang="en-US" sz="1000" i="0" dirty="0"/>
              <a:t>it tells how the Holy Spirit will teach them and help them to remember everything Jesus taught them</a:t>
            </a:r>
            <a:r>
              <a:rPr lang="en-US" sz="1000" i="1" dirty="0">
                <a:effectLst/>
                <a:latin typeface="Arial" panose="020B0604020202020204" pitchFamily="34" charset="0"/>
                <a:ea typeface="Calibri" panose="020F0502020204030204" pitchFamily="34" charset="0"/>
                <a:cs typeface="Times New Roman" panose="02020603050405020304" pitchFamily="18" charset="0"/>
              </a:rPr>
              <a:t>.</a:t>
            </a:r>
            <a:endParaRPr lang="en-US" sz="1000" i="1" dirty="0"/>
          </a:p>
          <a:p>
            <a:endParaRPr lang="en-US" sz="1000" dirty="0"/>
          </a:p>
          <a:p>
            <a:r>
              <a:rPr lang="en-US" sz="1000" dirty="0"/>
              <a:t>So, as the story of the disciples begin their ministries and healings, the power and presence of Jesus Christ is within them.  Our last 4 lessons of this Bible study are stories from the Acts of the Apostles that are filled with the Spirit of the Lord.  The Apostles and their disciples are empowered with the Holy Spirit.</a:t>
            </a:r>
          </a:p>
          <a:p>
            <a:endParaRPr lang="en-US" sz="1000" dirty="0"/>
          </a:p>
          <a:p>
            <a:r>
              <a:rPr lang="en-US" sz="1000" dirty="0"/>
              <a:t>For instance, in Lesson 6, Peter heals the man in the name of Jesus Christ of Nazareth.  In Lesson 7, Philip gets a message from the Lord, and the Lord’s Spirit tells him to go over to the eunuch.  In Lesson 8 Paul gets a message from the Lord to change his plans and go to Macedonia.  </a:t>
            </a:r>
          </a:p>
          <a:p>
            <a:endParaRPr lang="en-US" sz="1000" dirty="0"/>
          </a:p>
          <a:p>
            <a:r>
              <a:rPr lang="en-US" sz="1000" dirty="0"/>
              <a:t>Thus, for Luke, while the resurrection may be the key event in the life of Jesus, the coming and experience of the Spirit is fundamental for the new people of the Lord.</a:t>
            </a:r>
          </a:p>
        </p:txBody>
      </p:sp>
    </p:spTree>
    <p:extLst>
      <p:ext uri="{BB962C8B-B14F-4D97-AF65-F5344CB8AC3E}">
        <p14:creationId xmlns:p14="http://schemas.microsoft.com/office/powerpoint/2010/main" val="4045486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tabLst>
                <a:tab pos="640080" algn="l"/>
              </a:tabLst>
            </a:pPr>
            <a:r>
              <a:rPr lang="en-US" sz="1000" b="0" dirty="0"/>
              <a:t>So, let’s go through some of the basics of our book.</a:t>
            </a:r>
          </a:p>
          <a:p>
            <a:pPr defTabSz="457200">
              <a:tabLst>
                <a:tab pos="640080" algn="l"/>
              </a:tabLst>
            </a:pPr>
            <a:endParaRPr lang="en-US" sz="1000" b="0" dirty="0"/>
          </a:p>
          <a:p>
            <a:pPr marL="0" marR="0" lvl="0" indent="0" algn="l" defTabSz="457200" rtl="0" eaLnBrk="1" fontAlgn="auto" latinLnBrk="0" hangingPunct="1">
              <a:lnSpc>
                <a:spcPct val="100000"/>
              </a:lnSpc>
              <a:spcBef>
                <a:spcPts val="0"/>
              </a:spcBef>
              <a:spcAft>
                <a:spcPts val="0"/>
              </a:spcAft>
              <a:buClrTx/>
              <a:buSzTx/>
              <a:buFontTx/>
              <a:buNone/>
              <a:tabLst>
                <a:tab pos="640080" algn="l"/>
              </a:tabLst>
              <a:defRPr/>
            </a:pPr>
            <a:r>
              <a:rPr lang="en-US" sz="1000" b="0" dirty="0"/>
              <a:t>We talked about the authors earlier, which is on p. 2 of the book.</a:t>
            </a:r>
            <a:endParaRPr lang="en-US" sz="1000" b="1" dirty="0"/>
          </a:p>
          <a:p>
            <a:pPr defTabSz="457200">
              <a:tabLst>
                <a:tab pos="640080" algn="l"/>
              </a:tabLst>
            </a:pPr>
            <a:r>
              <a:rPr lang="en-US" sz="1000" b="0" dirty="0"/>
              <a:t>	</a:t>
            </a:r>
          </a:p>
          <a:p>
            <a:pPr defTabSz="457200">
              <a:tabLst>
                <a:tab pos="640080" algn="l"/>
              </a:tabLst>
            </a:pPr>
            <a:r>
              <a:rPr lang="en-US" sz="1000" b="1" dirty="0"/>
              <a:t>The Table of Contents is on pp. 3-4</a:t>
            </a:r>
          </a:p>
          <a:p>
            <a:pPr defTabSz="457200">
              <a:tabLst>
                <a:tab pos="640080" algn="l"/>
              </a:tabLst>
            </a:pPr>
            <a:r>
              <a:rPr lang="en-US" sz="1000" b="0" dirty="0"/>
              <a:t>	</a:t>
            </a:r>
          </a:p>
          <a:p>
            <a:pPr marL="0" indent="0" defTabSz="457200">
              <a:tabLst>
                <a:tab pos="640080" algn="l"/>
              </a:tabLst>
            </a:pPr>
            <a:r>
              <a:rPr lang="en-US" sz="1000" dirty="0"/>
              <a:t>The art in this study is described on pp. 5-7, which is done by various artists.  You can find information about the art and artists on pages 5–7 of the book.  The art can add an additional dimension to the characters and story in the lesson.  As we go through this overview we will look at a few of the images to give you examples of how you might use them in your lessons.</a:t>
            </a:r>
          </a:p>
          <a:p>
            <a:pPr marL="640080" indent="-640080" defTabSz="457200">
              <a:tabLst>
                <a:tab pos="640080" algn="l"/>
              </a:tabLst>
            </a:pPr>
            <a:endParaRPr lang="en-US" sz="1000" b="0" dirty="0"/>
          </a:p>
          <a:p>
            <a:pPr defTabSz="457200">
              <a:tabLst>
                <a:tab pos="640080" algn="l"/>
              </a:tabLst>
            </a:pPr>
            <a:r>
              <a:rPr lang="en-US" sz="1000" b="0" dirty="0"/>
              <a:t>On p. 8 there’s a sections titled </a:t>
            </a:r>
            <a:r>
              <a:rPr lang="en-US" sz="1000" b="1" dirty="0"/>
              <a:t>“Things to Look for in the Study”</a:t>
            </a:r>
            <a:r>
              <a:rPr lang="en-US" sz="1000" b="0" dirty="0"/>
              <a:t>.  The 1</a:t>
            </a:r>
            <a:r>
              <a:rPr lang="en-US" sz="1000" b="0" baseline="30000" dirty="0"/>
              <a:t>st</a:t>
            </a:r>
            <a:r>
              <a:rPr lang="en-US" sz="1000" b="0" dirty="0"/>
              <a:t> this listed is </a:t>
            </a:r>
            <a:r>
              <a:rPr lang="en-US" sz="1000" b="1" dirty="0"/>
              <a:t>“Scope and Sequence”</a:t>
            </a:r>
            <a:r>
              <a:rPr lang="en-US" sz="1000" b="0" dirty="0"/>
              <a:t>, which is on the next page, p. 9 of the study book.</a:t>
            </a:r>
          </a:p>
          <a:p>
            <a:pPr defTabSz="457200">
              <a:tabLst>
                <a:tab pos="640080" algn="l"/>
              </a:tabLst>
            </a:pPr>
            <a:r>
              <a:rPr lang="en-US" sz="1000" b="0" dirty="0"/>
              <a:t>	</a:t>
            </a:r>
          </a:p>
          <a:p>
            <a:pPr marL="0" indent="0"/>
            <a:r>
              <a:rPr lang="en-US" sz="1000" dirty="0"/>
              <a:t>The </a:t>
            </a:r>
            <a:r>
              <a:rPr lang="en-US" sz="1000" b="1" dirty="0"/>
              <a:t>“Scope and Sequence” </a:t>
            </a:r>
            <a:r>
              <a:rPr lang="en-US" sz="1000" dirty="0"/>
              <a:t>lists the title, scripture and main idea for each of the lessons.  You’ll notice there are 5 stories from Luke and 4 stories from Acts.  The Scope and Sequence is a good place to start when you’re beginning to schedule individuals who will be leading each of the lessons.  I wholeheartedly suggest sharing the duties and not relying on just one leader.  One reason I make this suggestion is because the leader will definitely learn more and get more out of the lesson than any of the participants.  So share the wealth.</a:t>
            </a:r>
          </a:p>
          <a:p>
            <a:pPr marL="0" indent="0"/>
            <a:endParaRPr lang="en-US" sz="1000" dirty="0"/>
          </a:p>
          <a:p>
            <a:pPr marL="0" indent="0"/>
            <a:r>
              <a:rPr lang="en-US" sz="1000" dirty="0"/>
              <a:t>Before we look at the other things in </a:t>
            </a:r>
            <a:r>
              <a:rPr lang="en-US" sz="1000" b="1" dirty="0"/>
              <a:t>“Things to Look for in the Study”, </a:t>
            </a:r>
            <a:r>
              <a:rPr lang="en-US" sz="1000" b="0" dirty="0"/>
              <a:t>let’s look at the </a:t>
            </a:r>
            <a:r>
              <a:rPr lang="en-US" sz="1000" b="1" dirty="0"/>
              <a:t>Annotated Bibliography </a:t>
            </a:r>
            <a:r>
              <a:rPr lang="en-US" sz="1000" b="0" dirty="0"/>
              <a:t>on p. 84.  The bibliography is a list of the books and resources our author used with a brief explanation of the content.</a:t>
            </a:r>
          </a:p>
          <a:p>
            <a:pPr marL="0" indent="0"/>
            <a:endParaRPr lang="en-US" sz="1000" b="0" dirty="0"/>
          </a:p>
          <a:p>
            <a:pPr marL="0" indent="0"/>
            <a:r>
              <a:rPr lang="en-US" sz="1000" b="0" dirty="0"/>
              <a:t>The </a:t>
            </a:r>
            <a:r>
              <a:rPr lang="en-US" sz="1000" b="1" dirty="0"/>
              <a:t>“Future Bible Studies / Schedule” </a:t>
            </a:r>
            <a:r>
              <a:rPr lang="en-US" sz="1000" b="0" dirty="0"/>
              <a:t>on p. 87 has a list of the 3 future PW / Horizons Bible studies at the top of the page and a place to list individuals that will be teaching each of the lessons at the bottom of the page.</a:t>
            </a:r>
            <a:endParaRPr lang="en-US" sz="1000" dirty="0"/>
          </a:p>
          <a:p>
            <a:pPr marL="640080" indent="-640080"/>
            <a:endParaRPr lang="en-US" sz="1000" b="0" kern="1200" dirty="0">
              <a:solidFill>
                <a:schemeClr val="tx1"/>
              </a:solidFill>
              <a:latin typeface="Arial" panose="020B0604020202020204" pitchFamily="34" charset="0"/>
              <a:ea typeface="+mn-ea"/>
              <a:cs typeface="Arial" panose="020B0604020202020204" pitchFamily="34" charset="0"/>
            </a:endParaRPr>
          </a:p>
          <a:p>
            <a:pPr marL="0" indent="0"/>
            <a:r>
              <a:rPr lang="en-US" sz="1000" b="0" dirty="0"/>
              <a:t>So, let’s talk about the other items listed under “Things to Look for in the Study” by turning to p. 13 in our books.</a:t>
            </a:r>
          </a:p>
          <a:p>
            <a:endParaRPr lang="en-US" dirty="0"/>
          </a:p>
        </p:txBody>
      </p:sp>
    </p:spTree>
    <p:extLst>
      <p:ext uri="{BB962C8B-B14F-4D97-AF65-F5344CB8AC3E}">
        <p14:creationId xmlns:p14="http://schemas.microsoft.com/office/powerpoint/2010/main" val="1252627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defTabSz="457200">
              <a:buFont typeface="+mj-lt"/>
              <a:buAutoNum type="arabicPeriod"/>
              <a:tabLst>
                <a:tab pos="640080" algn="l"/>
              </a:tabLst>
            </a:pPr>
            <a:r>
              <a:rPr lang="en-US" sz="950" b="0" dirty="0"/>
              <a:t>Each lesson includes an opening prayer, like the one on p. 13, and a closing prayer, like the one on p. 17.  Feel free to substitute your own prayers for these prayers.  I’ll give you some suggestions as we go through the lessons.</a:t>
            </a:r>
          </a:p>
          <a:p>
            <a:pPr marL="0" indent="0" defTabSz="457200">
              <a:buFont typeface="+mj-lt"/>
              <a:buNone/>
              <a:tabLst>
                <a:tab pos="640080" algn="l"/>
              </a:tabLst>
            </a:pPr>
            <a:endParaRPr lang="en-US" sz="800" b="0" dirty="0"/>
          </a:p>
          <a:p>
            <a:pPr marL="228600" indent="-228600" defTabSz="457200">
              <a:buFont typeface="+mj-lt"/>
              <a:buAutoNum type="arabicPeriod" startAt="2"/>
              <a:tabLst>
                <a:tab pos="640080" algn="l"/>
              </a:tabLst>
            </a:pPr>
            <a:r>
              <a:rPr lang="en-US" sz="950" b="0" dirty="0"/>
              <a:t>Each lesson begins by listing the Scripture and the main idea of the lesson, as it was included in the “Scope and Sequence” on p. 9.  Then, on the third page of each lesson is the scripture you can use so everyone is reading the same translation.  But, don’t let that deter you from looking at different biblical versions, if you want.</a:t>
            </a:r>
          </a:p>
          <a:p>
            <a:pPr marL="0" indent="0" defTabSz="457200">
              <a:buFont typeface="+mj-lt"/>
              <a:buNone/>
              <a:tabLst>
                <a:tab pos="640080" algn="l"/>
              </a:tabLst>
            </a:pPr>
            <a:endParaRPr lang="en-US" sz="800" b="0" dirty="0"/>
          </a:p>
          <a:p>
            <a:pPr marL="228600" indent="-228600" defTabSz="457200">
              <a:buFont typeface="+mj-lt"/>
              <a:buAutoNum type="arabicPeriod" startAt="3"/>
              <a:tabLst>
                <a:tab pos="640080" algn="l"/>
              </a:tabLst>
            </a:pPr>
            <a:r>
              <a:rPr lang="en-US" sz="950" b="0" dirty="0"/>
              <a:t>The first section of each lesson, like what is on p. 13, is titled “Introduction” and introduces the </a:t>
            </a:r>
            <a:r>
              <a:rPr lang="en-US" sz="950" dirty="0"/>
              <a:t>context and details of the story.</a:t>
            </a:r>
          </a:p>
          <a:p>
            <a:pPr marL="0" indent="0" defTabSz="457200">
              <a:buFont typeface="+mj-lt"/>
              <a:buNone/>
              <a:tabLst>
                <a:tab pos="640080" algn="l"/>
              </a:tabLst>
            </a:pPr>
            <a:endParaRPr lang="en-US" sz="800" dirty="0"/>
          </a:p>
          <a:p>
            <a:pPr marL="228600" indent="-228600" defTabSz="457200">
              <a:buFont typeface="+mj-lt"/>
              <a:buAutoNum type="arabicPeriod" startAt="4"/>
              <a:tabLst>
                <a:tab pos="640080" algn="l"/>
              </a:tabLst>
            </a:pPr>
            <a:r>
              <a:rPr lang="en-US" sz="950" b="0" dirty="0"/>
              <a:t>Turn to p. 15 and you will see a text box in beige color that’s titled “Contemplate”.  These are some discussion questions that are </a:t>
            </a:r>
            <a:r>
              <a:rPr lang="en-US" sz="950" dirty="0"/>
              <a:t>an excellent way to review the story and invite participants to talk.  Again, don’t feel like you have to use all of them or any of them, and feel free to ask different questions.  In addition, the </a:t>
            </a:r>
            <a:r>
              <a:rPr lang="en-US" sz="950" i="1" dirty="0"/>
              <a:t>Horizons </a:t>
            </a:r>
            <a:r>
              <a:rPr lang="en-US" sz="950" i="0" dirty="0"/>
              <a:t>magazine will have additional questions you can ask, too.  We’ll talk more about that at the end of this Overview.</a:t>
            </a:r>
          </a:p>
          <a:p>
            <a:pPr marL="0" indent="0" defTabSz="457200">
              <a:buFont typeface="+mj-lt"/>
              <a:buNone/>
              <a:tabLst>
                <a:tab pos="640080" algn="l"/>
              </a:tabLst>
            </a:pPr>
            <a:endParaRPr lang="en-US" sz="800" b="0" dirty="0"/>
          </a:p>
          <a:p>
            <a:pPr marL="228600" indent="-228600" defTabSz="457200">
              <a:buFont typeface="+mj-lt"/>
              <a:buAutoNum type="arabicPeriod" startAt="5"/>
              <a:tabLst>
                <a:tab pos="640080" algn="l"/>
              </a:tabLst>
            </a:pPr>
            <a:r>
              <a:rPr lang="en-US" sz="950" b="0" dirty="0"/>
              <a:t>The next section of the lesson, which is “Examine the Characters”, takes a closer look at the primary characters as well as the supporting characters</a:t>
            </a:r>
            <a:r>
              <a:rPr lang="en-US" sz="950" dirty="0"/>
              <a:t>.  As we go through this Overview, I will try to include some additional things about some of the characters.</a:t>
            </a:r>
          </a:p>
          <a:p>
            <a:pPr marL="0" indent="0" defTabSz="457200">
              <a:buFont typeface="+mj-lt"/>
              <a:buNone/>
              <a:tabLst>
                <a:tab pos="640080" algn="l"/>
              </a:tabLst>
            </a:pPr>
            <a:endParaRPr lang="en-US" sz="800" dirty="0"/>
          </a:p>
          <a:p>
            <a:pPr marL="228600" indent="-228600" defTabSz="457200">
              <a:buFont typeface="+mj-lt"/>
              <a:buAutoNum type="arabicPeriod" startAt="6"/>
              <a:tabLst>
                <a:tab pos="640080" algn="l"/>
              </a:tabLst>
            </a:pPr>
            <a:r>
              <a:rPr lang="en-US" sz="950" b="0" dirty="0"/>
              <a:t>The bottom of the right column on p. 15 is titled “Sacred Encounter”.  This section </a:t>
            </a:r>
            <a:r>
              <a:rPr lang="en-US" sz="950" dirty="0"/>
              <a:t>describes the plot of the story, which is the way Luke creates and organizes a chain of events in the narrative.  It is the “what” of the text, while the characters are the “who” and the theme, or what is listed as “The Main Idea”, is the “why.” </a:t>
            </a:r>
          </a:p>
          <a:p>
            <a:pPr marL="0" indent="0" defTabSz="457200">
              <a:buFont typeface="+mj-lt"/>
              <a:buNone/>
              <a:tabLst>
                <a:tab pos="640080" algn="l"/>
              </a:tabLst>
            </a:pPr>
            <a:endParaRPr lang="en-US" sz="800" dirty="0"/>
          </a:p>
          <a:p>
            <a:pPr marL="228600" indent="-228600" defTabSz="457200">
              <a:buFont typeface="+mj-lt"/>
              <a:buAutoNum type="arabicPeriod" startAt="7"/>
              <a:tabLst>
                <a:tab pos="640080" algn="l"/>
              </a:tabLst>
            </a:pPr>
            <a:r>
              <a:rPr lang="en-US" sz="950" b="0" dirty="0"/>
              <a:t>The last section of each lesson is “Transformative Experience”, like on p. 16.  This section </a:t>
            </a:r>
            <a:r>
              <a:rPr lang="en-US" sz="950" dirty="0"/>
              <a:t>asks how is the character changed?  How do we identify with the character(s)?  How are we changed?</a:t>
            </a:r>
          </a:p>
          <a:p>
            <a:pPr marL="0" indent="0" defTabSz="457200">
              <a:buFont typeface="+mj-lt"/>
              <a:buNone/>
              <a:tabLst>
                <a:tab pos="640080" algn="l"/>
              </a:tabLst>
            </a:pPr>
            <a:endParaRPr lang="en-US" sz="800" b="0" dirty="0"/>
          </a:p>
          <a:p>
            <a:pPr marL="228600" indent="-228600" defTabSz="457200">
              <a:buFont typeface="+mj-lt"/>
              <a:buAutoNum type="arabicPeriod" startAt="8"/>
              <a:tabLst>
                <a:tab pos="640080" algn="l"/>
              </a:tabLst>
            </a:pPr>
            <a:r>
              <a:rPr lang="en-US" sz="950" b="0" dirty="0"/>
              <a:t>After the Closing Prayer and before the Suggestions for Leaders is a page for you to write down notes.  I found this very helpful as I was contemplating what to include in this Overview about each of the lessons.</a:t>
            </a:r>
          </a:p>
          <a:p>
            <a:pPr marL="0" indent="0" defTabSz="457200">
              <a:buFont typeface="+mj-lt"/>
              <a:buNone/>
              <a:tabLst>
                <a:tab pos="640080" algn="l"/>
              </a:tabLst>
            </a:pPr>
            <a:endParaRPr lang="en-US" sz="800" b="0" dirty="0"/>
          </a:p>
          <a:p>
            <a:pPr marL="228600" indent="-228600" defTabSz="457200">
              <a:buFont typeface="+mj-lt"/>
              <a:buAutoNum type="arabicPeriod" startAt="9"/>
              <a:tabLst>
                <a:tab pos="640080" algn="l"/>
              </a:tabLst>
            </a:pPr>
            <a:r>
              <a:rPr lang="en-US" sz="950" b="0" dirty="0"/>
              <a:t>Finally, on p. 19 we have the “</a:t>
            </a:r>
            <a:r>
              <a:rPr lang="en-US" sz="950" dirty="0"/>
              <a:t>Suggestions for Leaders”.  The suggestions are intended to help leaders engage participants in the lesson content.  I’ll be sharing additional ideas.</a:t>
            </a:r>
          </a:p>
        </p:txBody>
      </p:sp>
    </p:spTree>
    <p:extLst>
      <p:ext uri="{BB962C8B-B14F-4D97-AF65-F5344CB8AC3E}">
        <p14:creationId xmlns:p14="http://schemas.microsoft.com/office/powerpoint/2010/main" val="4243442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As part of the “Workshop for Leaders”, which is a free document that is on the </a:t>
            </a:r>
            <a:r>
              <a:rPr lang="en-US" i="1" dirty="0"/>
              <a:t>Horizons </a:t>
            </a:r>
            <a:r>
              <a:rPr lang="en-US" i="0" dirty="0"/>
              <a:t>website</a:t>
            </a:r>
            <a:r>
              <a:rPr lang="en-US" dirty="0"/>
              <a:t>, our author included an introduction to the Bible study.  This introduction is also included on the DVD.  The link for the 9-minute video introducing the Bible study is listed here on the PowerPoint slide.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my introduction I’ve already covered the information she gives you in the video, plus I added some additional information.  Also, the “Introduction” section in the book on pp. 10-11 covers most of the things she covers in the video.  If you are meeting online, this video may be an excellent way to introduce your participants to the book.</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 addition, I’ve included 3 handouts for your information.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first is a NT Timeline that also lists the scriptural passages that tell about that event.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second handout is a list of Miracles of Jesus and where you can read about those miracles in the various Gospels.  We’ll be talking about some of the miracles today in our Overview.</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third handout includes some of the scriptures that I’m going to list on the slide but not take the time to read.  Therefore, you can read them at your leisure.</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971368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000" u="non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So, let’s start talking about the lessons.</a:t>
            </a:r>
            <a:br>
              <a:rPr lang="en-US" sz="1000" u="non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lang="en-US" sz="1000" u="non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00" u="non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Remember, Luke plays the part of a reporter, compiling the eyewitness accounts of people who saw, worked and lived with Jesus.  Our book tells us how Luke has a special interest in women and how without Luke’s Gospel we wouldn’t know about the miraculous conception of Elizabeth, the mother of John the Baptist, or Mary’s view about the annunciation of the angel, nor her visit to Elizabeth, which is the</a:t>
            </a:r>
            <a:r>
              <a:rPr lang="en-US" sz="1000" dirty="0">
                <a:solidFill>
                  <a:schemeClr val="tx1"/>
                </a:solidFill>
              </a:rPr>
              <a:t> 1</a:t>
            </a:r>
            <a:r>
              <a:rPr lang="en-US" sz="1000" baseline="30000" dirty="0">
                <a:solidFill>
                  <a:schemeClr val="tx1"/>
                </a:solidFill>
              </a:rPr>
              <a:t>st</a:t>
            </a:r>
            <a:r>
              <a:rPr lang="en-US" sz="1000" dirty="0">
                <a:solidFill>
                  <a:schemeClr val="tx1"/>
                </a:solidFill>
              </a:rPr>
              <a:t> lesson of our study. </a:t>
            </a:r>
            <a:br>
              <a:rPr lang="en-US" sz="1000" dirty="0">
                <a:solidFill>
                  <a:schemeClr val="tx1"/>
                </a:solidFill>
              </a:rPr>
            </a:br>
            <a:endParaRPr lang="en-US" sz="1000" dirty="0">
              <a:solidFill>
                <a:schemeClr val="tx1"/>
              </a:solidFill>
            </a:endParaRPr>
          </a:p>
          <a:p>
            <a:pPr marL="0" marR="0">
              <a:spcBef>
                <a:spcPts val="0"/>
              </a:spcBef>
              <a:spcAft>
                <a:spcPts val="0"/>
              </a:spcAft>
            </a:pPr>
            <a:r>
              <a:rPr lang="en-US" sz="1000" u="non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Remember, Joseph is already dead before Jesus begins his ministry, so Luke can’t interview Joseph.  Supposedly, John brought Mary with him when he moved from Jerusalem to Ephesus.  Maybe that’s when Luke interviewed her, or perhaps he met her when he accompanied Paul to Jerusalem.  But, this story is in his Gospel because he probably got it directly from Mary.</a:t>
            </a:r>
            <a:br>
              <a:rPr lang="en-US" sz="1000" u="non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lang="en-US" sz="1000" dirty="0">
              <a:solidFill>
                <a:schemeClr val="tx1"/>
              </a:solidFill>
            </a:endParaRPr>
          </a:p>
          <a:p>
            <a:pPr marL="0" indent="0">
              <a:buFont typeface="+mj-lt"/>
              <a:buNone/>
            </a:pPr>
            <a:endParaRPr lang="en-US" dirty="0"/>
          </a:p>
        </p:txBody>
      </p:sp>
    </p:spTree>
    <p:extLst>
      <p:ext uri="{BB962C8B-B14F-4D97-AF65-F5344CB8AC3E}">
        <p14:creationId xmlns:p14="http://schemas.microsoft.com/office/powerpoint/2010/main" val="2105926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000" dirty="0">
                <a:solidFill>
                  <a:schemeClr val="tx1"/>
                </a:solidFill>
              </a:rPr>
              <a:t>Since the Holy Spirit plays a major part in Acts as well as Luke’s Gospel, you may want to emphasize the presence of the Holy Spirit throughout this story of Mary, Elizabeth, as well as baby John, by using a different Opening Prayer such as singing or reading a verse or two of “Breathe On Me Breath of God”.</a:t>
            </a:r>
          </a:p>
          <a:p>
            <a:pPr>
              <a:spcBef>
                <a:spcPts val="0"/>
              </a:spcBef>
              <a:spcAft>
                <a:spcPts val="0"/>
              </a:spcAft>
            </a:pPr>
            <a:endParaRPr lang="en-US" sz="1000" dirty="0">
              <a:solidFill>
                <a:schemeClr val="tx1"/>
              </a:solidFill>
            </a:endParaRPr>
          </a:p>
          <a:p>
            <a:pPr>
              <a:spcBef>
                <a:spcPts val="0"/>
              </a:spcBef>
              <a:spcAft>
                <a:spcPts val="0"/>
              </a:spcAft>
              <a:tabLst>
                <a:tab pos="457200" algn="l"/>
              </a:tabLst>
            </a:pPr>
            <a:r>
              <a:rPr lang="en-US" sz="1000" i="1" dirty="0">
                <a:solidFill>
                  <a:srgbClr val="0070C0"/>
                </a:solidFill>
              </a:rPr>
              <a:t>1 Breathe on me, Breath of God, fill me with life anew, that I may love the way you love, and do what you would do. </a:t>
            </a:r>
            <a:br>
              <a:rPr lang="en-US" sz="1000" i="1" dirty="0">
                <a:solidFill>
                  <a:srgbClr val="0070C0"/>
                </a:solidFill>
              </a:rPr>
            </a:br>
            <a:r>
              <a:rPr lang="en-US" sz="1000" i="1" dirty="0">
                <a:solidFill>
                  <a:srgbClr val="0070C0"/>
                </a:solidFill>
              </a:rPr>
              <a:t>2 Breathe on me, Breath of God, until my heart is pure, until my will is one with yours, to do and to endure. </a:t>
            </a:r>
            <a:br>
              <a:rPr lang="en-US" sz="1000" dirty="0">
                <a:solidFill>
                  <a:srgbClr val="0070C0"/>
                </a:solidFill>
              </a:rPr>
            </a:br>
            <a:endParaRPr lang="en-US" sz="1000" dirty="0">
              <a:solidFill>
                <a:srgbClr val="0070C0"/>
              </a:solidFill>
            </a:endParaRPr>
          </a:p>
          <a:p>
            <a:pPr marL="0" marR="0">
              <a:spcAft>
                <a:spcPts val="0"/>
              </a:spcAft>
            </a:pPr>
            <a:r>
              <a:rPr lang="en-US" sz="1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There is a great video about this story at the link I have listed here - </a:t>
            </a:r>
            <a:r>
              <a:rPr lang="en-US" sz="1000" b="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https://www.youtube.com/watch?v=3WLF3cwXfGc</a:t>
            </a:r>
            <a:r>
              <a:rPr lang="en-US" sz="1000" b="0" dirty="0">
                <a:solidFill>
                  <a:schemeClr val="tx1"/>
                </a:solidFill>
                <a:latin typeface="Arial" panose="020B0604020202020204" pitchFamily="34" charset="0"/>
                <a:cs typeface="Arial" panose="020B0604020202020204" pitchFamily="34" charset="0"/>
              </a:rPr>
              <a:t> – that you may want to use to tell the story, especially if you’re doing the Bible study online.</a:t>
            </a:r>
          </a:p>
          <a:p>
            <a:pPr marL="0" marR="0">
              <a:spcAft>
                <a:spcPts val="0"/>
              </a:spcAft>
            </a:pPr>
            <a:endParaRPr lang="en-US" sz="1000" b="0" dirty="0">
              <a:solidFill>
                <a:schemeClr val="tx1"/>
              </a:solidFill>
              <a:latin typeface="Arial" panose="020B0604020202020204" pitchFamily="34" charset="0"/>
              <a:cs typeface="Arial" panose="020B0604020202020204" pitchFamily="34" charset="0"/>
            </a:endParaRPr>
          </a:p>
          <a:p>
            <a:r>
              <a:rPr lang="en-US" sz="1000" b="0" dirty="0">
                <a:solidFill>
                  <a:schemeClr val="tx1"/>
                </a:solidFill>
                <a:latin typeface="Arial" panose="020B0604020202020204" pitchFamily="34" charset="0"/>
                <a:cs typeface="Arial" panose="020B0604020202020204" pitchFamily="34" charset="0"/>
              </a:rPr>
              <a:t>This conversation between Elizabeth and Mary is the longest exchange of 2 women in the Bible.</a:t>
            </a:r>
          </a:p>
          <a:p>
            <a:pPr marL="0" marR="0">
              <a:spcBef>
                <a:spcPts val="0"/>
              </a:spcBef>
              <a:spcAft>
                <a:spcPts val="0"/>
              </a:spcAft>
            </a:pPr>
            <a:endParaRPr lang="en-US" dirty="0"/>
          </a:p>
          <a:p>
            <a:pPr marL="0" marR="0">
              <a:spcBef>
                <a:spcPts val="0"/>
              </a:spcBef>
              <a:spcAft>
                <a:spcPts val="0"/>
              </a:spcAft>
            </a:pPr>
            <a:r>
              <a:rPr lang="en-US" sz="1000" b="1" i="1" kern="16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What was the main purpose for this meeting of Elizabeth &amp; Mary?</a:t>
            </a:r>
          </a:p>
          <a:p>
            <a:pPr marL="342900" marR="0" lvl="0" indent="-342900">
              <a:spcBef>
                <a:spcPts val="0"/>
              </a:spcBef>
              <a:spcAft>
                <a:spcPts val="0"/>
              </a:spcAft>
              <a:buFont typeface="Symbol" panose="05050102010706020507" pitchFamily="18" charset="2"/>
              <a:buChar char=""/>
            </a:pPr>
            <a:r>
              <a:rPr lang="en-US" sz="1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Confirmation and encouragement for Mary that what the angel Gabriel told her was true, but encouragement for Elizabeth, too.</a:t>
            </a:r>
          </a:p>
          <a:p>
            <a:pPr marL="342900" marR="0" lvl="0" indent="-342900">
              <a:spcBef>
                <a:spcPts val="0"/>
              </a:spcBef>
              <a:spcAft>
                <a:spcPts val="0"/>
              </a:spcAft>
              <a:buFont typeface="Symbol" panose="05050102010706020507" pitchFamily="18" charset="2"/>
              <a:buChar char=""/>
            </a:pPr>
            <a:r>
              <a:rPr lang="en-US" sz="1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Look at verse 43 or the passage on page 14, when the child in Elizabeth’s womb leaped and Elizabeth said, “Why has this happened to me, that the mother of my Lord comes to me?”, this became the 1</a:t>
            </a:r>
            <a:r>
              <a:rPr lang="en-US" sz="1000" baseline="30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st</a:t>
            </a:r>
            <a:r>
              <a:rPr lang="en-US" sz="1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testament of the arrival of Christ, and fulfills what was said in Isaiah 40:3, Malachi 3:1, and Luke 1:17.</a:t>
            </a:r>
          </a:p>
          <a:p>
            <a:pPr marL="342900" marR="0" lvl="0" indent="-342900">
              <a:spcBef>
                <a:spcPts val="0"/>
              </a:spcBef>
              <a:spcAft>
                <a:spcPts val="0"/>
              </a:spcAft>
              <a:buFont typeface="Symbol" panose="05050102010706020507" pitchFamily="18" charset="2"/>
              <a:buChar char=""/>
            </a:pPr>
            <a:r>
              <a:rPr lang="en-US" sz="1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To show how John is filled with the Holy Spirit in Elizabeth’s womb, as it says in Luke 1:15.</a:t>
            </a:r>
          </a:p>
          <a:p>
            <a:pPr marL="228600" indent="-228600">
              <a:buFont typeface="+mj-lt"/>
              <a:buAutoNum type="arabicPeriod"/>
            </a:pPr>
            <a:endParaRPr lang="en-US" sz="1000" dirty="0">
              <a:solidFill>
                <a:schemeClr val="tx1"/>
              </a:solidFill>
            </a:endParaRPr>
          </a:p>
          <a:p>
            <a:pPr marL="228600" indent="-228600">
              <a:buFont typeface="+mj-lt"/>
              <a:buAutoNum type="arabicPeriod"/>
            </a:pPr>
            <a:endParaRPr lang="en-US" sz="1000" dirty="0">
              <a:solidFill>
                <a:schemeClr val="tx1"/>
              </a:solidFill>
            </a:endParaRPr>
          </a:p>
          <a:p>
            <a:pPr marL="0" indent="0">
              <a:buFont typeface="+mj-lt"/>
              <a:buNone/>
            </a:pPr>
            <a:endParaRPr lang="en-US" dirty="0"/>
          </a:p>
        </p:txBody>
      </p:sp>
    </p:spTree>
    <p:extLst>
      <p:ext uri="{BB962C8B-B14F-4D97-AF65-F5344CB8AC3E}">
        <p14:creationId xmlns:p14="http://schemas.microsoft.com/office/powerpoint/2010/main" val="931905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000"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Look at the </a:t>
            </a:r>
            <a:r>
              <a:rPr lang="en-US" sz="1000" i="1"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Visitation </a:t>
            </a:r>
            <a:r>
              <a:rPr lang="en-US" sz="1000" i="0"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painting on p. 12 of our book.  </a:t>
            </a:r>
            <a:r>
              <a:rPr lang="en-US" sz="1000" b="1" i="0"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What do you see in the image?</a:t>
            </a:r>
          </a:p>
          <a:p>
            <a:pPr marL="0" marR="0">
              <a:spcBef>
                <a:spcPts val="0"/>
              </a:spcBef>
              <a:spcAft>
                <a:spcPts val="0"/>
              </a:spcAft>
            </a:pPr>
            <a:r>
              <a:rPr lang="en-US" sz="1000" b="1" dirty="0">
                <a:solidFill>
                  <a:schemeClr val="tx1"/>
                </a:solidFill>
                <a:latin typeface="Arial" panose="020B0604020202020204" pitchFamily="34" charset="0"/>
                <a:cs typeface="Arial" panose="020B0604020202020204" pitchFamily="34" charset="0"/>
              </a:rPr>
              <a:t>What is it that each of the women are holding in their hands?  </a:t>
            </a:r>
          </a:p>
          <a:p>
            <a:pPr marL="0" marR="0">
              <a:spcBef>
                <a:spcPts val="0"/>
              </a:spcBef>
              <a:spcAft>
                <a:spcPts val="0"/>
              </a:spcAft>
            </a:pPr>
            <a:r>
              <a:rPr lang="en-US" sz="1000" b="0" dirty="0">
                <a:solidFill>
                  <a:schemeClr val="tx1"/>
                </a:solidFill>
                <a:latin typeface="Arial" panose="020B0604020202020204" pitchFamily="34" charset="0"/>
                <a:cs typeface="Arial" panose="020B0604020202020204" pitchFamily="34" charset="0"/>
              </a:rPr>
              <a:t>It’s like they understand that no one but the 2 of them can comprehend what has happened to them and what they will be going through.</a:t>
            </a:r>
          </a:p>
          <a:p>
            <a:pPr>
              <a:spcBef>
                <a:spcPts val="0"/>
              </a:spcBef>
              <a:spcAft>
                <a:spcPts val="0"/>
              </a:spcAft>
            </a:pPr>
            <a:endParaRPr lang="en-US" sz="1000" dirty="0">
              <a:solidFill>
                <a:schemeClr val="tx1"/>
              </a:solidFill>
              <a:latin typeface="Arial" panose="020B0604020202020204" pitchFamily="34" charset="0"/>
              <a:cs typeface="Arial" panose="020B0604020202020204" pitchFamily="34" charset="0"/>
            </a:endParaRPr>
          </a:p>
          <a:p>
            <a:pPr marL="0" marR="0" indent="0">
              <a:spcBef>
                <a:spcPts val="200"/>
              </a:spcBef>
              <a:spcAft>
                <a:spcPts val="200"/>
              </a:spcAft>
              <a:buNone/>
            </a:pPr>
            <a:r>
              <a:rPr lang="en-US" b="1" dirty="0">
                <a:solidFill>
                  <a:srgbClr val="7030A0"/>
                </a:solidFill>
                <a:latin typeface="Arial" panose="020B0604020202020204" pitchFamily="34" charset="0"/>
                <a:cs typeface="Arial" panose="020B0604020202020204" pitchFamily="34" charset="0"/>
              </a:rPr>
              <a:t>Additional Closing Ideas</a:t>
            </a:r>
          </a:p>
          <a:p>
            <a:pPr marL="228600" lvl="1" indent="-228600">
              <a:buFont typeface="+mj-lt"/>
              <a:buAutoNum type="arabicPeriod"/>
            </a:pPr>
            <a:r>
              <a:rPr lang="en-US" sz="1000" kern="1200" dirty="0">
                <a:solidFill>
                  <a:schemeClr val="tx1"/>
                </a:solidFill>
                <a:latin typeface="Arial" panose="020B0604020202020204" pitchFamily="34" charset="0"/>
                <a:ea typeface="+mn-ea"/>
                <a:cs typeface="Arial" panose="020B0604020202020204" pitchFamily="34" charset="0"/>
              </a:rPr>
              <a:t>Do a “Popcorn Prayer” of thanks for all of the wonderful surprises God gives us, like shady trees, juicy fruit, great friends, etc.</a:t>
            </a:r>
          </a:p>
          <a:p>
            <a:pPr marL="228600" lvl="1" indent="-228600">
              <a:buFont typeface="+mj-lt"/>
              <a:buAutoNum type="arabicPeriod"/>
            </a:pPr>
            <a:r>
              <a:rPr lang="en-US" sz="1000" kern="1200" dirty="0">
                <a:solidFill>
                  <a:schemeClr val="tx1"/>
                </a:solidFill>
                <a:latin typeface="Arial" panose="020B0604020202020204" pitchFamily="34" charset="0"/>
                <a:ea typeface="+mn-ea"/>
                <a:cs typeface="Arial" panose="020B0604020202020204" pitchFamily="34" charset="0"/>
              </a:rPr>
              <a:t>Or, do a modification to the suggestion on p. 19.  Turn to p. 19.  At the bottom of “Examine the Characters” it tells how silence can be a spiritual discipline and opportunity for reflection.  Then, under the “Closing Prayer”, it says to be quiet for 1 minute then read the angel’s words in Luke 1:13: “Do not be afraid… for your prayer has been heard.”  </a:t>
            </a:r>
            <a:br>
              <a:rPr lang="en-US" sz="1000" kern="1200" dirty="0">
                <a:solidFill>
                  <a:schemeClr val="tx1"/>
                </a:solidFill>
                <a:latin typeface="Arial" panose="020B0604020202020204" pitchFamily="34" charset="0"/>
                <a:ea typeface="+mn-ea"/>
                <a:cs typeface="Arial" panose="020B0604020202020204" pitchFamily="34" charset="0"/>
              </a:rPr>
            </a:br>
            <a:r>
              <a:rPr lang="en-US" sz="1000" kern="1200" dirty="0">
                <a:solidFill>
                  <a:schemeClr val="tx1"/>
                </a:solidFill>
                <a:latin typeface="Arial" panose="020B0604020202020204" pitchFamily="34" charset="0"/>
                <a:ea typeface="+mn-ea"/>
                <a:cs typeface="Arial" panose="020B0604020202020204" pitchFamily="34" charset="0"/>
              </a:rPr>
              <a:t>Then, read the Closing Prayer as a group. </a:t>
            </a:r>
            <a:endParaRPr lang="en-US" sz="1000" dirty="0">
              <a:solidFill>
                <a:schemeClr val="tx1"/>
              </a:solidFill>
              <a:latin typeface="Arial" panose="020B0604020202020204" pitchFamily="34" charset="0"/>
              <a:cs typeface="Arial" panose="020B0604020202020204" pitchFamily="34" charset="0"/>
            </a:endParaRPr>
          </a:p>
          <a:p>
            <a:pPr marL="0" indent="0">
              <a:buFont typeface="+mj-lt"/>
              <a:buNone/>
            </a:pPr>
            <a:endParaRPr lang="en-US" dirty="0"/>
          </a:p>
        </p:txBody>
      </p:sp>
    </p:spTree>
    <p:extLst>
      <p:ext uri="{BB962C8B-B14F-4D97-AF65-F5344CB8AC3E}">
        <p14:creationId xmlns:p14="http://schemas.microsoft.com/office/powerpoint/2010/main" val="1208550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6747" indent="-186747">
              <a:buFont typeface="Arial" panose="020B0604020202020204" pitchFamily="34" charset="0"/>
              <a:buChar char="•"/>
            </a:pPr>
            <a:r>
              <a:rPr lang="en-US" dirty="0"/>
              <a:t>Welcome participants</a:t>
            </a:r>
          </a:p>
          <a:p>
            <a:pPr marL="186747" indent="-186747">
              <a:buFont typeface="Arial" panose="020B0604020202020204" pitchFamily="34" charset="0"/>
              <a:buChar char="•"/>
            </a:pPr>
            <a:r>
              <a:rPr lang="en-US" dirty="0"/>
              <a:t>Introduce myself</a:t>
            </a:r>
          </a:p>
          <a:p>
            <a:pPr marL="186747" indent="-186747">
              <a:buFont typeface="Arial" panose="020B0604020202020204" pitchFamily="34" charset="0"/>
              <a:buChar char="•"/>
            </a:pPr>
            <a:r>
              <a:rPr lang="en-US" dirty="0"/>
              <a:t>Thanks for interest in preparing yourselves to explore this year’s Bible study.</a:t>
            </a:r>
          </a:p>
          <a:p>
            <a:pPr marL="186747" indent="-186747">
              <a:buFont typeface="Arial" panose="020B0604020202020204" pitchFamily="34" charset="0"/>
              <a:buChar char="•"/>
            </a:pPr>
            <a:r>
              <a:rPr lang="en-US" dirty="0"/>
              <a:t>We will not have a break for this 2 hour overview, so feel free to get up whenever necessary.</a:t>
            </a:r>
          </a:p>
          <a:p>
            <a:pPr marL="186747" indent="-186747">
              <a:buFont typeface="Arial" panose="020B0604020202020204" pitchFamily="34" charset="0"/>
              <a:buChar char="•"/>
            </a:pPr>
            <a:r>
              <a:rPr lang="en-US" dirty="0"/>
              <a:t>If you don’t want to take notes, I will include my notes on the PowerPoint slides, which will be posted on the presbytery’s website along with a video of the Virtual Bible Study Overview sometime the week after August 21.  You just need to view the slides in the “Notes Page” format to see the notes.</a:t>
            </a:r>
          </a:p>
          <a:p>
            <a:pPr marL="186747" indent="-186747">
              <a:buFont typeface="Arial" panose="020B0604020202020204" pitchFamily="34" charset="0"/>
              <a:buChar char="•"/>
            </a:pPr>
            <a:r>
              <a:rPr lang="en-US" dirty="0"/>
              <a:t>And, my goal is to highlight a few things in the study book that I think might help you, but mainly to use my limited time with you to share additional information, ideas and resources.</a:t>
            </a:r>
          </a:p>
          <a:p>
            <a:pPr marL="186747" indent="-186747">
              <a:buFont typeface="Arial" panose="020B0604020202020204" pitchFamily="34" charset="0"/>
              <a:buChar char="•"/>
            </a:pPr>
            <a:endParaRPr lang="en-US" dirty="0"/>
          </a:p>
          <a:p>
            <a:pPr marL="0" indent="0">
              <a:buFont typeface="Arial" panose="020B0604020202020204" pitchFamily="34" charset="0"/>
              <a:buNone/>
            </a:pPr>
            <a:r>
              <a:rPr lang="en-US" dirty="0"/>
              <a:t>So, let’s get started in talking about “Sacred Encounters”.</a:t>
            </a:r>
          </a:p>
          <a:p>
            <a:endParaRPr lang="en-US" dirty="0"/>
          </a:p>
        </p:txBody>
      </p:sp>
    </p:spTree>
    <p:extLst>
      <p:ext uri="{BB962C8B-B14F-4D97-AF65-F5344CB8AC3E}">
        <p14:creationId xmlns:p14="http://schemas.microsoft.com/office/powerpoint/2010/main" val="4140937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000" b="1" i="1" kern="1600" dirty="0">
                <a:solidFill>
                  <a:srgbClr val="00B050"/>
                </a:solidFill>
                <a:effectLst/>
                <a:latin typeface="Arial" panose="020B0604020202020204" pitchFamily="34" charset="0"/>
                <a:ea typeface="Calibri" panose="020F0502020204030204" pitchFamily="34" charset="0"/>
                <a:cs typeface="Times New Roman" panose="02020603050405020304" pitchFamily="18" charset="0"/>
              </a:rPr>
              <a:t>If you were making a scary movie and wanted to choose the scariest place you could be at night time, where would you choose?</a:t>
            </a: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The 2</a:t>
            </a:r>
            <a:r>
              <a:rPr lang="en-US" sz="1000" baseline="30000" dirty="0">
                <a:effectLst/>
                <a:latin typeface="Arial" panose="020B0604020202020204" pitchFamily="34" charset="0"/>
                <a:ea typeface="Calibri" panose="020F0502020204030204" pitchFamily="34" charset="0"/>
                <a:cs typeface="Times New Roman" panose="02020603050405020304" pitchFamily="18" charset="0"/>
              </a:rPr>
              <a:t>nd</a:t>
            </a:r>
            <a:r>
              <a:rPr lang="en-US" sz="1000" dirty="0">
                <a:effectLst/>
                <a:latin typeface="Arial" panose="020B0604020202020204" pitchFamily="34" charset="0"/>
                <a:ea typeface="Calibri" panose="020F0502020204030204" pitchFamily="34" charset="0"/>
                <a:cs typeface="Times New Roman" panose="02020603050405020304" pitchFamily="18" charset="0"/>
              </a:rPr>
              <a:t> lesson reminds me of an old scary movie.  It seems like every scary movie has to have a scene in a cemetery, and it’s even scarier if it’s at night in the cemetery.  You wouldn’t realize it if you just read this story in Luke, but the version of this story told in Mark 5 tell you it was night time when Jesus and the disciple got to the country of </a:t>
            </a:r>
            <a:r>
              <a:rPr lang="en-US" sz="1000" dirty="0" err="1">
                <a:effectLst/>
                <a:latin typeface="Arial" panose="020B0604020202020204" pitchFamily="34" charset="0"/>
                <a:ea typeface="Calibri" panose="020F0502020204030204" pitchFamily="34" charset="0"/>
                <a:cs typeface="Times New Roman" panose="02020603050405020304" pitchFamily="18" charset="0"/>
              </a:rPr>
              <a:t>Gerasenes</a:t>
            </a:r>
            <a:r>
              <a:rPr lang="en-US" sz="1000" dirty="0">
                <a:effectLst/>
                <a:latin typeface="Arial" panose="020B0604020202020204" pitchFamily="34" charset="0"/>
                <a:ea typeface="Calibri" panose="020F0502020204030204" pitchFamily="34" charset="0"/>
                <a:cs typeface="Times New Roman" panose="02020603050405020304" pitchFamily="18" charset="0"/>
              </a:rPr>
              <a:t>.  Plus, this story took place among the tombs, which would be like our cemetery.  So… we have demons at night in a cemetery.  How much scarier can you get?</a:t>
            </a:r>
          </a:p>
          <a:p>
            <a:pPr marL="0" marR="0">
              <a:spcBef>
                <a:spcPts val="0"/>
              </a:spcBef>
              <a:spcAft>
                <a:spcPts val="0"/>
              </a:spcAft>
            </a:pP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The “tombs” were probably burial places cut out of stones or natural caves in the hills above the Sea of Galilee.  Cave “tombs” often had 2 chambers, 1 of which remained empty as long as relatives were still alive.  Such “tombs” were often used as shelter by lepers, people believed to be possessed by evil spirit, and the poor.  The “tombs” were outside the city, away from the townspeople.</a:t>
            </a:r>
          </a:p>
          <a:p>
            <a:pPr marL="0" marR="0">
              <a:spcBef>
                <a:spcPts val="0"/>
              </a:spcBef>
              <a:spcAft>
                <a:spcPts val="0"/>
              </a:spcAft>
            </a:pP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Another theme that we see in this story is a theme of uncleanness or impurity.  The story takes place in a Gentile territory (which is considered unclean), and in a tomb (or death) area (which is considered unclean and impure), plus there are pigs involved (which are considered unclean animals).</a:t>
            </a:r>
          </a:p>
          <a:p>
            <a:pPr marL="0" marR="0">
              <a:spcBef>
                <a:spcPts val="0"/>
              </a:spcBef>
              <a:spcAft>
                <a:spcPts val="0"/>
              </a:spcAft>
            </a:pP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Arial" panose="020B0604020202020204" pitchFamily="34" charset="0"/>
                <a:ea typeface="Calibri" panose="020F0502020204030204" pitchFamily="34" charset="0"/>
                <a:cs typeface="Times New Roman" panose="02020603050405020304" pitchFamily="18" charset="0"/>
              </a:rPr>
              <a:t>And, the story that took place right before this story was when the disciples and Jesus were crossing the Sea of Galilee, and Jesus falls asleep in the boat.  A terrible storm begins and the disciples believe they are all going to die.  They wake up Jesus; Jesus rebukes the wind and the raging waves; everything calms down; and Jesus asks the disciples where is their faith.  The disciples then ask each other, “Who is this that commands even the wind and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Arial" panose="020B0604020202020204" pitchFamily="34" charset="0"/>
                <a:ea typeface="Calibri" panose="020F0502020204030204" pitchFamily="34" charset="0"/>
                <a:cs typeface="Times New Roman" panose="02020603050405020304" pitchFamily="18" charset="0"/>
              </a:rPr>
              <a:t>This story now shows Jesus’ power over demons.  Maybe Jesus was trying to teach the disciples that no matter how the powers of evil stacked against Him, Jesus was always in charge.  You just have to have faith.</a:t>
            </a:r>
            <a:endParaRPr lang="en-US" sz="1000" i="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2886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en-US" sz="1000" dirty="0">
                <a:effectLst/>
                <a:latin typeface="Arial" panose="020B0604020202020204" pitchFamily="34" charset="0"/>
                <a:ea typeface="Calibri" panose="020F0502020204030204" pitchFamily="34" charset="0"/>
                <a:cs typeface="Arial" panose="020B0604020202020204" pitchFamily="34" charset="0"/>
              </a:rPr>
              <a:t>This story can be very hard to visualize if you are reading it.  So, if you would like to see the story instead of reading it, I’ve included links to 2 videos.  They both have a narrator that reads the Scripture as it is acted out.</a:t>
            </a:r>
          </a:p>
          <a:p>
            <a:pPr marL="0" marR="0" lvl="0" indent="0" algn="l" defTabSz="914400" rtl="0" eaLnBrk="1" fontAlgn="auto" latinLnBrk="0" hangingPunct="1">
              <a:lnSpc>
                <a:spcPct val="100000"/>
              </a:lnSpc>
              <a:spcBef>
                <a:spcPts val="200"/>
              </a:spcBef>
              <a:spcAft>
                <a:spcPts val="200"/>
              </a:spcAft>
              <a:buClrTx/>
              <a:buSzTx/>
              <a:buFontTx/>
              <a:buNone/>
              <a:tabLst/>
              <a:defRPr/>
            </a:pP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If you have a chance, go to the DVD to hear more background information.  I especially enjoyed the discussion our author holds on the first half of the DVD about exorcism of evil spirits versus mental health.  </a:t>
            </a: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lang="en-US" sz="1000" dirty="0">
                <a:effectLst/>
                <a:latin typeface="Arial" panose="020B0604020202020204" pitchFamily="34" charset="0"/>
                <a:ea typeface="Calibri" panose="020F0502020204030204" pitchFamily="34" charset="0"/>
                <a:cs typeface="Arial" panose="020B0604020202020204" pitchFamily="34" charset="0"/>
              </a:rPr>
              <a:t>Just like Jesus yelled for the legion of evil spirits to get out of the man, you may want to get something that will get the people’s attention in your group, e.g., a bell, a horn, a noise maker, or an air horn.  I can see you using something to get the group’s attention in multiple ways.</a:t>
            </a:r>
          </a:p>
          <a:p>
            <a:pPr marL="0" marR="0" lvl="0" indent="0" algn="l" defTabSz="914400" rtl="0" eaLnBrk="1" fontAlgn="auto" latinLnBrk="0" hangingPunct="1">
              <a:lnSpc>
                <a:spcPct val="100000"/>
              </a:lnSpc>
              <a:spcBef>
                <a:spcPts val="200"/>
              </a:spcBef>
              <a:spcAft>
                <a:spcPts val="200"/>
              </a:spcAft>
              <a:buClrTx/>
              <a:buSzTx/>
              <a:buFontTx/>
              <a:buNone/>
              <a:tabLst/>
              <a:defRPr/>
            </a:pPr>
            <a:endParaRPr lang="en-US" sz="1000" b="1" i="1"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200"/>
              </a:spcBef>
              <a:spcAft>
                <a:spcPts val="200"/>
              </a:spcAft>
            </a:pPr>
            <a:r>
              <a:rPr lang="en-US" sz="1000" b="1" i="1" dirty="0">
                <a:effectLst/>
                <a:latin typeface="Arial" panose="020B0604020202020204" pitchFamily="34" charset="0"/>
                <a:ea typeface="Times New Roman" panose="02020603050405020304" pitchFamily="18" charset="0"/>
                <a:cs typeface="Arial" panose="020B0604020202020204" pitchFamily="34" charset="0"/>
              </a:rPr>
              <a:t>Additional Possible Closings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000" dirty="0">
                <a:effectLst/>
                <a:latin typeface="Arial" panose="020B0604020202020204" pitchFamily="34" charset="0"/>
                <a:ea typeface="Calibri" panose="020F0502020204030204" pitchFamily="34" charset="0"/>
                <a:cs typeface="Arial" panose="020B0604020202020204" pitchFamily="34" charset="0"/>
              </a:rPr>
              <a:t>Jesus tells the healed man to return to his home and declare how much God has done for you.  One way to do that is to write “God loves you” on Post-it Notes and pass out one of the Post-it Notes to each of the participants.  Ask them to hand it to someone else over the next 24 hours and proclaim “God loves you”.  You can then do a closing prayer as a group.</a:t>
            </a:r>
            <a:br>
              <a:rPr lang="en-US" sz="1000" dirty="0">
                <a:effectLst/>
                <a:latin typeface="Arial" panose="020B0604020202020204" pitchFamily="34" charset="0"/>
                <a:ea typeface="Calibri" panose="020F0502020204030204" pitchFamily="34" charset="0"/>
                <a:cs typeface="Arial" panose="020B0604020202020204" pitchFamily="34" charset="0"/>
              </a:rPr>
            </a:br>
            <a:br>
              <a:rPr lang="en-US" sz="1000" dirty="0">
                <a:effectLst/>
                <a:latin typeface="Arial" panose="020B0604020202020204" pitchFamily="34" charset="0"/>
                <a:ea typeface="Calibri" panose="020F0502020204030204" pitchFamily="34" charset="0"/>
                <a:cs typeface="Arial" panose="020B0604020202020204" pitchFamily="34" charset="0"/>
              </a:rPr>
            </a:br>
            <a:r>
              <a:rPr lang="en-US" sz="1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I’ve given each of you a Post-it Note that says “God loves you” on it.  I give you the challenge to give it to someone else in the next 24 hours and proclaim “God loves you”.</a:t>
            </a:r>
            <a:br>
              <a:rPr lang="en-US" sz="1000" dirty="0">
                <a:solidFill>
                  <a:srgbClr val="FF0000"/>
                </a:solidFill>
                <a:effectLst/>
                <a:latin typeface="Arial" panose="020B0604020202020204" pitchFamily="34" charset="0"/>
                <a:ea typeface="Calibri" panose="020F0502020204030204" pitchFamily="34" charset="0"/>
                <a:cs typeface="Arial" panose="020B0604020202020204" pitchFamily="34" charset="0"/>
              </a:rPr>
            </a:br>
            <a:endParaRPr lang="en-US" sz="1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1000"/>
              </a:spcAft>
              <a:buFont typeface="+mj-lt"/>
              <a:buAutoNum type="arabicPeriod"/>
            </a:pPr>
            <a:r>
              <a:rPr lang="en-US" dirty="0">
                <a:latin typeface="Arial" panose="020B0604020202020204" pitchFamily="34" charset="0"/>
                <a:cs typeface="Arial" panose="020B0604020202020204" pitchFamily="34" charset="0"/>
              </a:rPr>
              <a:t>Graves Into Gardens </a:t>
            </a:r>
            <a:r>
              <a:rPr lang="en-US" sz="1000" dirty="0">
                <a:latin typeface="Arial" panose="020B0604020202020204" pitchFamily="34" charset="0"/>
                <a:cs typeface="Arial" panose="020B0604020202020204" pitchFamily="34" charset="0"/>
                <a:hlinkClick r:id="rId3"/>
              </a:rPr>
              <a:t>https://www.youtube.com/watch?v=KwX1f2gYKZ4</a:t>
            </a:r>
            <a:r>
              <a:rPr lang="en-US" sz="1000" dirty="0">
                <a:latin typeface="Arial" panose="020B0604020202020204" pitchFamily="34" charset="0"/>
                <a:cs typeface="Arial" panose="020B0604020202020204" pitchFamily="34" charset="0"/>
              </a:rPr>
              <a:t> (7:32), Brandon Lake live from his album</a:t>
            </a:r>
          </a:p>
          <a:p>
            <a:pPr marL="342900" marR="0" lvl="0" indent="-342900">
              <a:spcBef>
                <a:spcPts val="0"/>
              </a:spcBef>
              <a:spcAft>
                <a:spcPts val="1000"/>
              </a:spcAft>
              <a:buFont typeface="+mj-lt"/>
              <a:buAutoNum type="arabicPeriod"/>
            </a:pPr>
            <a:r>
              <a:rPr lang="en-US" dirty="0">
                <a:latin typeface="Arial" panose="020B0604020202020204" pitchFamily="34" charset="0"/>
                <a:cs typeface="Arial" panose="020B0604020202020204" pitchFamily="34" charset="0"/>
              </a:rPr>
              <a:t>Amazing Grace </a:t>
            </a:r>
            <a:r>
              <a:rPr lang="en-US" sz="1000" dirty="0">
                <a:latin typeface="Arial" panose="020B0604020202020204" pitchFamily="34" charset="0"/>
                <a:cs typeface="Arial" panose="020B0604020202020204" pitchFamily="34" charset="0"/>
                <a:hlinkClick r:id="rId4"/>
              </a:rPr>
              <a:t>https://www.youtube.com/watch?v=-hHTb6HRlB4</a:t>
            </a:r>
            <a:r>
              <a:rPr lang="en-US" sz="1000" dirty="0">
                <a:latin typeface="Arial" panose="020B0604020202020204" pitchFamily="34" charset="0"/>
                <a:cs typeface="Arial" panose="020B0604020202020204" pitchFamily="34" charset="0"/>
              </a:rPr>
              <a:t> (3:59), Leann Rimes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937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mn-lt"/>
              </a:rPr>
              <a:t>Turn to p. 29 in your book.  Look at the right column, a little more than 1/3 down the column.  Put brackets beginning at “According to Luke, Jesus…” and going through the end of that paragraph.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mn-lt"/>
              </a:rPr>
              <a:t>What this tells you is the story for Lesson 3 of the woman who had been bleeding for 12 years is sandwiched between the story from Lesson 2 and the synagogue official Jairus begging Jesus to come to his house and lay his hands on his dying 12-year-old daughter.  And don’t forget about Jesus calming the sea before healing the man in Lesson 2.  Jesus had a busy day.</a:t>
            </a:r>
          </a:p>
        </p:txBody>
      </p:sp>
    </p:spTree>
    <p:extLst>
      <p:ext uri="{BB962C8B-B14F-4D97-AF65-F5344CB8AC3E}">
        <p14:creationId xmlns:p14="http://schemas.microsoft.com/office/powerpoint/2010/main" val="2713945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I’ve included a link to a video from “The Chosen” series.  This one embellishes some, but it shows how Jesus must’ve felt as he always had a crowd of people pushing toward him so He would heal them.  It also helps to understand how the woman must have felt being desperate to get to Jesus but knowing she can’t touch anyone.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Also, I thought in the first half of the Lesson 3 DVD video our author gave a great explanation of the woman’s situation in her everyday life and in the community.  How hard it must’ve been.</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The story of the bleeding woman is included in 3 of the 4 Gospels.  There’s a lot to learn from this woman, and that’s probably why Matthew, Mark and Luke have included this story in each of their Gospels.</a:t>
            </a:r>
          </a:p>
          <a:p>
            <a:endParaRPr lang="en-US"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Plus, </a:t>
            </a:r>
            <a:r>
              <a:rPr lang="en-US" sz="1000" i="1" dirty="0">
                <a:latin typeface="Arial" panose="020B0604020202020204" pitchFamily="34" charset="0"/>
                <a:cs typeface="Arial" panose="020B0604020202020204" pitchFamily="34" charset="0"/>
              </a:rPr>
              <a:t>Horizons </a:t>
            </a:r>
            <a:r>
              <a:rPr lang="en-US" sz="1000" i="0" dirty="0">
                <a:latin typeface="Arial" panose="020B0604020202020204" pitchFamily="34" charset="0"/>
                <a:cs typeface="Arial" panose="020B0604020202020204" pitchFamily="34" charset="0"/>
              </a:rPr>
              <a:t>used the picture for this lesson for the cover of the book.  That’s another way of knowing this lesson is an important lesson in our study.  So, focus on the picture. </a:t>
            </a:r>
            <a:r>
              <a:rPr lang="en-US" sz="1000" b="0" i="0" dirty="0">
                <a:latin typeface="Arial" panose="020B0604020202020204" pitchFamily="34" charset="0"/>
                <a:cs typeface="Arial" panose="020B0604020202020204" pitchFamily="34" charset="0"/>
              </a:rPr>
              <a:t>Notice how the picture shows Jesus walking rather swiftly and the woman barely able to touch Jesus’ robe.</a:t>
            </a:r>
            <a:endParaRPr lang="en-US" sz="1000" i="0" dirty="0">
              <a:latin typeface="Arial" panose="020B0604020202020204" pitchFamily="34" charset="0"/>
              <a:cs typeface="Arial" panose="020B0604020202020204" pitchFamily="34" charset="0"/>
            </a:endParaRPr>
          </a:p>
          <a:p>
            <a:r>
              <a:rPr lang="en-US" sz="1000" b="1" i="0" dirty="0">
                <a:latin typeface="Arial" panose="020B0604020202020204" pitchFamily="34" charset="0"/>
                <a:cs typeface="Arial" panose="020B0604020202020204" pitchFamily="34" charset="0"/>
              </a:rPr>
              <a:t>Ask, what do you see in the picture?  Do you see the hand in the bottom, right corner reaching for Jesus’ robe?  What emotion do you think the woman was feeling?</a:t>
            </a:r>
            <a:br>
              <a:rPr lang="en-US" sz="1000" b="1" i="0" dirty="0">
                <a:latin typeface="Arial" panose="020B0604020202020204" pitchFamily="34" charset="0"/>
                <a:cs typeface="Arial" panose="020B0604020202020204" pitchFamily="34" charset="0"/>
              </a:rPr>
            </a:br>
            <a:endParaRPr lang="en-US" sz="1000" b="0" i="0" dirty="0">
              <a:latin typeface="Arial" panose="020B0604020202020204" pitchFamily="34" charset="0"/>
              <a:cs typeface="Arial" panose="020B0604020202020204" pitchFamily="34" charset="0"/>
            </a:endParaRPr>
          </a:p>
          <a:p>
            <a:r>
              <a:rPr lang="en-US" sz="1000" dirty="0">
                <a:solidFill>
                  <a:schemeClr val="tx1"/>
                </a:solidFill>
                <a:latin typeface="Arial" panose="020B0604020202020204" pitchFamily="34" charset="0"/>
                <a:cs typeface="Arial" panose="020B0604020202020204" pitchFamily="34" charset="0"/>
              </a:rPr>
              <a:t>The woman was a fighter, goal-driven, and persistent.  What we see this woman doing may help us as we go through our struggles.  We learn it’s sometimes necessary to:</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dirty="0">
                <a:solidFill>
                  <a:schemeClr val="tx1"/>
                </a:solidFill>
                <a:latin typeface="Arial" panose="020B0604020202020204" pitchFamily="34" charset="0"/>
                <a:cs typeface="Arial" panose="020B0604020202020204" pitchFamily="34" charset="0"/>
              </a:rPr>
              <a:t>You start by having faith, praying, and sometimes waiting for God’s timing.  She trusted in Jesus’ power to heal her.</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dirty="0">
                <a:solidFill>
                  <a:schemeClr val="tx1"/>
                </a:solidFill>
                <a:latin typeface="Arial" panose="020B0604020202020204" pitchFamily="34" charset="0"/>
                <a:cs typeface="Arial" panose="020B0604020202020204" pitchFamily="34" charset="0"/>
              </a:rPr>
              <a:t>Fight for what you want – After she exhausted all other avenues, she went against the rules of her time to reach for her healing and blessing.</a:t>
            </a:r>
          </a:p>
          <a:p>
            <a:pPr marL="685800" lvl="1" indent="-228600">
              <a:buFont typeface="+mj-lt"/>
              <a:buAutoNum type="arabicPeriod"/>
            </a:pPr>
            <a:r>
              <a:rPr lang="en-US" sz="1000" dirty="0">
                <a:solidFill>
                  <a:schemeClr val="tx1"/>
                </a:solidFill>
                <a:latin typeface="Arial" panose="020B0604020202020204" pitchFamily="34" charset="0"/>
                <a:cs typeface="Arial" panose="020B0604020202020204" pitchFamily="34" charset="0"/>
              </a:rPr>
              <a:t>Be intentional; it makes a difference.  Usually, having a goal makes you more intentional.  Plus, we saw the woman persevere through the crowd.</a:t>
            </a:r>
          </a:p>
          <a:p>
            <a:pPr marL="685800" lvl="1" indent="-228600">
              <a:buFont typeface="+mj-lt"/>
              <a:buAutoNum type="arabicPeriod"/>
            </a:pPr>
            <a:r>
              <a:rPr lang="en-US" sz="1000" dirty="0">
                <a:solidFill>
                  <a:schemeClr val="tx1"/>
                </a:solidFill>
                <a:latin typeface="Arial" panose="020B0604020202020204" pitchFamily="34" charset="0"/>
                <a:cs typeface="Arial" panose="020B0604020202020204" pitchFamily="34" charset="0"/>
              </a:rPr>
              <a:t>If you fail, try again.  Past failures can help to lead to success.</a:t>
            </a:r>
          </a:p>
          <a:p>
            <a:endParaRPr lang="en-US" sz="1000" b="1" dirty="0">
              <a:latin typeface="Arial" panose="020B0604020202020204" pitchFamily="34" charset="0"/>
              <a:cs typeface="Arial" panose="020B0604020202020204" pitchFamily="34" charset="0"/>
            </a:endParaRPr>
          </a:p>
          <a:p>
            <a:r>
              <a:rPr lang="en-US" sz="1000" b="0" dirty="0">
                <a:latin typeface="Arial" panose="020B0604020202020204" pitchFamily="34" charset="0"/>
                <a:cs typeface="Arial" panose="020B0604020202020204" pitchFamily="34" charset="0"/>
              </a:rPr>
              <a:t>On p. 35 of the “Suggestions for Leaders” under “Introduce the Lesson”, it tells how all of these stories in Luke 8 might mean Jesus can heal anything and anyone: the inanimate sea, a person who has no control over the demons in his head, a child who is already dying, and a woman who doesn’t ask for healing but takes what she needs.  </a:t>
            </a:r>
          </a:p>
          <a:p>
            <a:r>
              <a:rPr lang="en-US" sz="1000" b="1" dirty="0">
                <a:latin typeface="Arial" panose="020B0604020202020204" pitchFamily="34" charset="0"/>
                <a:cs typeface="Arial" panose="020B0604020202020204" pitchFamily="34" charset="0"/>
              </a:rPr>
              <a:t>What did they all have in common?  </a:t>
            </a:r>
            <a:r>
              <a:rPr lang="en-US" sz="1000" b="0" dirty="0">
                <a:latin typeface="Arial" panose="020B0604020202020204" pitchFamily="34" charset="0"/>
                <a:cs typeface="Arial" panose="020B0604020202020204" pitchFamily="34" charset="0"/>
              </a:rPr>
              <a:t>Faith</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50" b="1" dirty="0">
              <a:latin typeface="+mn-lt"/>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50" b="1" dirty="0">
              <a:latin typeface="+mn-lt"/>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50" b="1" dirty="0">
              <a:latin typeface="+mn-lt"/>
            </a:endParaRPr>
          </a:p>
          <a:p>
            <a:pPr marL="228600" lvl="0" indent="-228600">
              <a:buFont typeface="Arial" panose="020B0604020202020204" pitchFamily="34" charset="0"/>
              <a:buChar char="•"/>
            </a:pPr>
            <a:endParaRPr lang="en-US" sz="1000" b="0" kern="1200" dirty="0">
              <a:solidFill>
                <a:schemeClr val="tx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472121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That idea of faith made me search for some websites that talked about faith.  I found a blog written by a 30-something woman that touched me.  She calls her site “The Faith Space”.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“The Faith Space” website had an excellent Bible lesson titled “</a:t>
            </a:r>
            <a:r>
              <a:rPr lang="en-US" sz="1000" b="1" dirty="0">
                <a:latin typeface="Arial" panose="020B0604020202020204" pitchFamily="34" charset="0"/>
                <a:cs typeface="Arial" panose="020B0604020202020204" pitchFamily="34" charset="0"/>
              </a:rPr>
              <a:t>5 Faith lessons from the woman with the issue of blood in the Bible”, </a:t>
            </a:r>
            <a:r>
              <a:rPr lang="en-US" sz="1000" b="0" dirty="0">
                <a:latin typeface="Arial" panose="020B0604020202020204" pitchFamily="34" charset="0"/>
                <a:cs typeface="Arial" panose="020B0604020202020204" pitchFamily="34" charset="0"/>
              </a:rPr>
              <a:t>so I included the link to their website for information, such as:</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latin typeface="Arial" panose="020B0604020202020204" pitchFamily="34" charset="0"/>
                <a:cs typeface="Arial" panose="020B0604020202020204" pitchFamily="34" charset="0"/>
              </a:rPr>
              <a:t>What can you learn from this woman?</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000" b="1" dirty="0">
                <a:latin typeface="Arial" panose="020B0604020202020204" pitchFamily="34" charset="0"/>
                <a:cs typeface="Arial" panose="020B0604020202020204" pitchFamily="34" charset="0"/>
              </a:rPr>
              <a:t>Faith requires risk</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000" b="1" dirty="0">
                <a:latin typeface="Arial" panose="020B0604020202020204" pitchFamily="34" charset="0"/>
                <a:cs typeface="Arial" panose="020B0604020202020204" pitchFamily="34" charset="0"/>
              </a:rPr>
              <a:t>True faith arrests (or captures) God’s attention</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000" b="1" dirty="0">
                <a:latin typeface="Arial" panose="020B0604020202020204" pitchFamily="34" charset="0"/>
                <a:cs typeface="Arial" panose="020B0604020202020204" pitchFamily="34" charset="0"/>
              </a:rPr>
              <a:t>God’s attention to your faith is not divided</a:t>
            </a:r>
            <a:r>
              <a:rPr lang="en-US" sz="1000" b="0" dirty="0">
                <a:latin typeface="Arial" panose="020B0604020202020204" pitchFamily="34" charset="0"/>
                <a:cs typeface="Arial" panose="020B0604020202020204" pitchFamily="34" charset="0"/>
              </a:rPr>
              <a:t> – Jesus was completely focused on the woman.</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000" b="1" dirty="0">
                <a:latin typeface="Arial" panose="020B0604020202020204" pitchFamily="34" charset="0"/>
                <a:cs typeface="Arial" panose="020B0604020202020204" pitchFamily="34" charset="0"/>
              </a:rPr>
              <a:t>God works with imperfect faith</a:t>
            </a:r>
            <a:r>
              <a:rPr lang="en-US" sz="1000" b="0" dirty="0">
                <a:latin typeface="Arial" panose="020B0604020202020204" pitchFamily="34" charset="0"/>
                <a:cs typeface="Arial" panose="020B0604020202020204" pitchFamily="34" charset="0"/>
              </a:rPr>
              <a:t> – the woman had faith and superstition</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000" b="1" dirty="0">
                <a:latin typeface="Arial" panose="020B0604020202020204" pitchFamily="34" charset="0"/>
                <a:cs typeface="Arial" panose="020B0604020202020204" pitchFamily="34" charset="0"/>
              </a:rPr>
              <a:t>When Jesus heals, it is complete.</a:t>
            </a:r>
          </a:p>
          <a:p>
            <a:pPr marL="171450" indent="-171450" defTabSz="457200">
              <a:buFont typeface="Arial" panose="020B0604020202020204" pitchFamily="34" charset="0"/>
              <a:buChar char="•"/>
            </a:pPr>
            <a:r>
              <a:rPr lang="en-US" sz="1000" dirty="0">
                <a:latin typeface="Arial" panose="020B0604020202020204" pitchFamily="34" charset="0"/>
                <a:cs typeface="Arial" panose="020B0604020202020204" pitchFamily="34" charset="0"/>
              </a:rPr>
              <a:t>Another thing I got from “The Faith Space” lesson was a great explanation about what Jesus really meant when he asked the question, “Who touched me?”  Remember, the woman didn’t actually touch Jesus but just the fringe of his clothing.  So apparently, the root word for “touch” is </a:t>
            </a:r>
            <a:r>
              <a:rPr lang="en-US" sz="1000" i="1" dirty="0" err="1">
                <a:latin typeface="Arial" panose="020B0604020202020204" pitchFamily="34" charset="0"/>
                <a:cs typeface="Arial" panose="020B0604020202020204" pitchFamily="34" charset="0"/>
              </a:rPr>
              <a:t>hapto</a:t>
            </a:r>
            <a:r>
              <a:rPr lang="en-US" sz="1000" i="1" dirty="0">
                <a:latin typeface="Arial" panose="020B0604020202020204" pitchFamily="34" charset="0"/>
                <a:cs typeface="Arial" panose="020B0604020202020204" pitchFamily="34" charset="0"/>
              </a:rPr>
              <a:t>, </a:t>
            </a:r>
            <a:r>
              <a:rPr lang="en-US" sz="1000" i="0" dirty="0">
                <a:latin typeface="Arial" panose="020B0604020202020204" pitchFamily="34" charset="0"/>
                <a:cs typeface="Arial" panose="020B0604020202020204" pitchFamily="34" charset="0"/>
              </a:rPr>
              <a:t>which means </a:t>
            </a:r>
            <a:r>
              <a:rPr lang="en-US" sz="1000" i="1" dirty="0">
                <a:latin typeface="Arial" panose="020B0604020202020204" pitchFamily="34" charset="0"/>
                <a:cs typeface="Arial" panose="020B0604020202020204" pitchFamily="34" charset="0"/>
              </a:rPr>
              <a:t>to fasten to </a:t>
            </a:r>
            <a:r>
              <a:rPr lang="en-US" sz="1000" i="0" dirty="0">
                <a:latin typeface="Arial" panose="020B0604020202020204" pitchFamily="34" charset="0"/>
                <a:cs typeface="Arial" panose="020B0604020202020204" pitchFamily="34" charset="0"/>
              </a:rPr>
              <a:t>or </a:t>
            </a:r>
            <a:r>
              <a:rPr lang="en-US" sz="1000" i="1" dirty="0">
                <a:latin typeface="Arial" panose="020B0604020202020204" pitchFamily="34" charset="0"/>
                <a:cs typeface="Arial" panose="020B0604020202020204" pitchFamily="34" charset="0"/>
              </a:rPr>
              <a:t>to cling to.  </a:t>
            </a:r>
            <a:r>
              <a:rPr lang="en-US" sz="1000" i="0" dirty="0">
                <a:latin typeface="Arial" panose="020B0604020202020204" pitchFamily="34" charset="0"/>
                <a:cs typeface="Arial" panose="020B0604020202020204" pitchFamily="34" charset="0"/>
              </a:rPr>
              <a:t>So, what Jesus was actually asking was “Who clung to me with their whole being in unwavering faith.  </a:t>
            </a:r>
            <a:r>
              <a:rPr lang="en-US" sz="1000" i="1" dirty="0">
                <a:solidFill>
                  <a:srgbClr val="0070C0"/>
                </a:solidFill>
                <a:latin typeface="+mn-lt"/>
                <a:cs typeface="Arial" panose="020B0604020202020204" pitchFamily="34" charset="0"/>
              </a:rPr>
              <a:t>(Look at next slide about fringe on Jewish robes.)</a:t>
            </a:r>
          </a:p>
          <a:p>
            <a:pPr defTabSz="457200"/>
            <a:endParaRPr lang="en-US" sz="100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5943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Arial" panose="020B0604020202020204" pitchFamily="34" charset="0"/>
                <a:ea typeface="Calibri" panose="020F0502020204030204" pitchFamily="34" charset="0"/>
                <a:cs typeface="Arial" panose="020B0604020202020204" pitchFamily="34" charset="0"/>
              </a:rPr>
              <a:t>I looked up some information about fringes on the Jewish robes.  Here’s what I found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Arial" panose="020B0604020202020204" pitchFamily="34" charset="0"/>
                <a:ea typeface="Calibri" panose="020F0502020204030204" pitchFamily="34" charset="0"/>
                <a:cs typeface="Arial" panose="020B0604020202020204" pitchFamily="34" charset="0"/>
              </a:rPr>
              <a:t>All devout Jews wore robes with fringes on them.  The fringes ended in 4 tassels of white thread with a blue thread woven through them.  They were to remind the Jew every time he dressed that he was a man of God and committed to the keeping of God's laws.  Later, when it was dangerous to be a Jew, these tassels were worn on the undergarments.  Nowadays they still exist on the shawl that the Jew wears round his head and shoulders when he is at prayer.  But in the time of Jesus they were worn on the outer garment, and it was one of these tassels the woman touched.</a:t>
            </a:r>
          </a:p>
          <a:p>
            <a:endParaRPr lang="en-US" dirty="0"/>
          </a:p>
        </p:txBody>
      </p:sp>
    </p:spTree>
    <p:extLst>
      <p:ext uri="{BB962C8B-B14F-4D97-AF65-F5344CB8AC3E}">
        <p14:creationId xmlns:p14="http://schemas.microsoft.com/office/powerpoint/2010/main" val="3958854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r>
              <a:rPr lang="en-US" sz="1000" b="0" dirty="0">
                <a:latin typeface="Arial" panose="020B0604020202020204" pitchFamily="34" charset="0"/>
                <a:cs typeface="Arial" panose="020B0604020202020204" pitchFamily="34" charset="0"/>
              </a:rPr>
              <a:t>Remember earlier when I asked you to put brackets around part of the Introduction paragraph on p. 29 of your book?  It told how Jesus was on his way to heal Jairus’ terminally ill 12-year-old daughter when the woman who had been bleeding for 12 years touched his robe.  </a:t>
            </a:r>
          </a:p>
          <a:p>
            <a:pPr defTabSz="457200"/>
            <a:endParaRPr lang="en-US" sz="1000" b="0" dirty="0">
              <a:latin typeface="Arial" panose="020B0604020202020204" pitchFamily="34" charset="0"/>
              <a:cs typeface="Arial" panose="020B0604020202020204" pitchFamily="34" charset="0"/>
            </a:endParaRPr>
          </a:p>
          <a:p>
            <a:pPr defTabSz="457200"/>
            <a:r>
              <a:rPr lang="en-US" sz="1000" b="1" dirty="0">
                <a:latin typeface="Arial" panose="020B0604020202020204" pitchFamily="34" charset="0"/>
                <a:cs typeface="Arial" panose="020B0604020202020204" pitchFamily="34" charset="0"/>
              </a:rPr>
              <a:t>Does it seem interesting to you that the woman’s bleeding began when Jairus’ daughter was born?</a:t>
            </a:r>
          </a:p>
          <a:p>
            <a:pPr defTabSz="457200"/>
            <a:r>
              <a:rPr lang="en-US" sz="1000" b="1" dirty="0">
                <a:latin typeface="Arial" panose="020B0604020202020204" pitchFamily="34" charset="0"/>
                <a:cs typeface="Arial" panose="020B0604020202020204" pitchFamily="34" charset="0"/>
              </a:rPr>
              <a:t>This is such a beautiful story, but what is the linkage of the parallel occurrence of “12 years” imply?  </a:t>
            </a:r>
          </a:p>
          <a:p>
            <a:pPr defTabSz="457200"/>
            <a:r>
              <a:rPr lang="en-US" sz="1000" b="1" dirty="0">
                <a:latin typeface="Arial" panose="020B0604020202020204" pitchFamily="34" charset="0"/>
                <a:cs typeface="Arial" panose="020B0604020202020204" pitchFamily="34" charset="0"/>
              </a:rPr>
              <a:t>Was it a rhetorical device to suggest a link between the two stories?</a:t>
            </a:r>
          </a:p>
          <a:p>
            <a:pPr defTabSz="457200"/>
            <a:endParaRPr lang="en-US" sz="1000" b="1" dirty="0">
              <a:latin typeface="Arial" panose="020B0604020202020204" pitchFamily="34" charset="0"/>
              <a:cs typeface="Arial" panose="020B0604020202020204" pitchFamily="34" charset="0"/>
            </a:endParaRPr>
          </a:p>
          <a:p>
            <a:pPr defTabSz="457200"/>
            <a:r>
              <a:rPr lang="en-US" sz="1000" b="1" dirty="0">
                <a:latin typeface="Arial" panose="020B0604020202020204" pitchFamily="34" charset="0"/>
                <a:cs typeface="Arial" panose="020B0604020202020204" pitchFamily="34" charset="0"/>
              </a:rPr>
              <a:t>What’s the biblical meaning of the number 12?  </a:t>
            </a:r>
            <a:r>
              <a:rPr lang="en-US" sz="1000" b="0" dirty="0">
                <a:latin typeface="Arial" panose="020B0604020202020204" pitchFamily="34" charset="0"/>
                <a:cs typeface="Arial" panose="020B0604020202020204" pitchFamily="34" charset="0"/>
              </a:rPr>
              <a:t>The number 12 is considered a complete or perfect number.  It symbolizes God’s power and authority.</a:t>
            </a:r>
          </a:p>
          <a:p>
            <a:pPr defTabSz="457200"/>
            <a:endParaRPr lang="en-US" sz="1000" b="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Closing Prayer Ideas:  </a:t>
            </a:r>
            <a:r>
              <a:rPr lang="en-US" sz="1000" b="0" dirty="0">
                <a:latin typeface="Arial" panose="020B0604020202020204" pitchFamily="34" charset="0"/>
                <a:cs typeface="Arial" panose="020B0604020202020204" pitchFamily="34" charset="0"/>
              </a:rPr>
              <a:t>There are lots of prayer ideas at the website I have listed - https://www.womansday.com/life/g27225084/prayers-for-strength/?slide=1.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dirty="0">
                <a:latin typeface="Arial" panose="020B0604020202020204" pitchFamily="34" charset="0"/>
                <a:cs typeface="Arial" panose="020B0604020202020204" pitchFamily="34" charset="0"/>
              </a:rPr>
              <a:t>It is titled “</a:t>
            </a:r>
            <a:r>
              <a:rPr lang="en-US" b="1" i="0" dirty="0">
                <a:solidFill>
                  <a:srgbClr val="000000"/>
                </a:solidFill>
                <a:effectLst/>
                <a:latin typeface="Arial" panose="020B0604020202020204" pitchFamily="34" charset="0"/>
                <a:cs typeface="Arial" panose="020B0604020202020204" pitchFamily="34" charset="0"/>
              </a:rPr>
              <a:t>23 Prayers That Will Give You Strength in Difficult Times”.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dirty="0">
                <a:latin typeface="Arial" panose="020B0604020202020204" pitchFamily="34" charset="0"/>
                <a:cs typeface="Arial" panose="020B0604020202020204" pitchFamily="34" charset="0"/>
              </a:rPr>
              <a:t>I especially liked the prayers on slides 11, 12, 14, 16 and 20.</a:t>
            </a:r>
          </a:p>
        </p:txBody>
      </p:sp>
    </p:spTree>
    <p:extLst>
      <p:ext uri="{BB962C8B-B14F-4D97-AF65-F5344CB8AC3E}">
        <p14:creationId xmlns:p14="http://schemas.microsoft.com/office/powerpoint/2010/main" val="1316987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4 is about Mary and Martha, who are vastly different people, but their hearts are in the same place.</a:t>
            </a:r>
          </a:p>
        </p:txBody>
      </p:sp>
    </p:spTree>
    <p:extLst>
      <p:ext uri="{BB962C8B-B14F-4D97-AF65-F5344CB8AC3E}">
        <p14:creationId xmlns:p14="http://schemas.microsoft.com/office/powerpoint/2010/main" val="1529520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sz="950" dirty="0">
                <a:latin typeface="Arial" panose="020B0604020202020204" pitchFamily="34" charset="0"/>
                <a:cs typeface="Arial" panose="020B0604020202020204" pitchFamily="34" charset="0"/>
              </a:rPr>
              <a:t>This story is mentioned in all 4 Gospels.  That fact alone means there’s something important about this story about Mary and Martha., plus it shows the close relationship they had with Jesus.</a:t>
            </a:r>
          </a:p>
          <a:p>
            <a:pPr marL="0" marR="0" lvl="0" indent="0" algn="l" defTabSz="914400" rtl="0" eaLnBrk="1" fontAlgn="auto" latinLnBrk="0" hangingPunct="1">
              <a:lnSpc>
                <a:spcPct val="100000"/>
              </a:lnSpc>
              <a:spcBef>
                <a:spcPts val="0"/>
              </a:spcBef>
              <a:spcAft>
                <a:spcPts val="800"/>
              </a:spcAft>
              <a:buClrTx/>
              <a:buSzTx/>
              <a:buFontTx/>
              <a:buNone/>
              <a:tabLst/>
              <a:defRPr/>
            </a:pPr>
            <a:r>
              <a:rPr lang="en-US" sz="950" dirty="0">
                <a:effectLst/>
                <a:latin typeface="Arial" panose="020B0604020202020204" pitchFamily="34" charset="0"/>
                <a:ea typeface="Calibri" panose="020F0502020204030204" pitchFamily="34" charset="0"/>
                <a:cs typeface="Arial" panose="020B0604020202020204" pitchFamily="34" charset="0"/>
              </a:rPr>
              <a:t>A couple of things to remember… In Palestine the place of women was low.  In fact, the head of a Jewish household would start their day each morning with this prayer:  “</a:t>
            </a:r>
            <a:r>
              <a:rPr lang="en-US" sz="950" dirty="0">
                <a:latin typeface="Arial" panose="020B0604020202020204" pitchFamily="34" charset="0"/>
                <a:cs typeface="Arial" panose="020B0604020202020204" pitchFamily="34" charset="0"/>
              </a:rPr>
              <a:t>Thank you, God, that I am not a Gentile, a woman, or a slave</a:t>
            </a:r>
            <a:r>
              <a:rPr lang="en-US" sz="950" dirty="0">
                <a:effectLst/>
                <a:latin typeface="Arial" panose="020B0604020202020204" pitchFamily="34" charset="0"/>
                <a:ea typeface="Calibri" panose="020F0502020204030204" pitchFamily="34" charset="0"/>
                <a:cs typeface="Arial" panose="020B0604020202020204" pitchFamily="34" charset="0"/>
              </a:rPr>
              <a:t>."  </a:t>
            </a:r>
            <a:r>
              <a:rPr lang="en-US" sz="950" dirty="0">
                <a:latin typeface="Arial" panose="020B0604020202020204" pitchFamily="34" charset="0"/>
                <a:cs typeface="Arial" panose="020B0604020202020204" pitchFamily="34" charset="0"/>
              </a:rPr>
              <a:t>To the devout Jewish man, all 3 of these groups were suspect, subordinate, and second-class.  </a:t>
            </a:r>
          </a:p>
          <a:p>
            <a:pPr>
              <a:spcAft>
                <a:spcPts val="800"/>
              </a:spcAft>
            </a:pPr>
            <a:r>
              <a:rPr lang="en-US" sz="950" dirty="0">
                <a:latin typeface="Arial" panose="020B0604020202020204" pitchFamily="34" charset="0"/>
                <a:cs typeface="Arial" panose="020B0604020202020204" pitchFamily="34" charset="0"/>
              </a:rPr>
              <a:t>Also, it was the culture at this time for the men to sit at the feet of the Rabbi to learn, and it was very unusual for a woman to be invited to do that, too.  Women were expected to stay busy grinding grain for bread, then mixing, kneading, and baking it.  Then they would also be responsible for drawing water for all the day’s requirements.  They would also be busy mending and washing clothes and all the other daily chores that contribute to a thriving family.</a:t>
            </a:r>
          </a:p>
          <a:p>
            <a:pPr marL="0" marR="0" lvl="0" indent="0" algn="l" defTabSz="914400" rtl="0" eaLnBrk="1" fontAlgn="auto" latinLnBrk="0" hangingPunct="1">
              <a:lnSpc>
                <a:spcPct val="100000"/>
              </a:lnSpc>
              <a:spcBef>
                <a:spcPts val="0"/>
              </a:spcBef>
              <a:spcAft>
                <a:spcPts val="800"/>
              </a:spcAft>
              <a:buClrTx/>
              <a:buSzTx/>
              <a:buFontTx/>
              <a:buNone/>
              <a:tabLst/>
              <a:defRPr/>
            </a:pPr>
            <a:r>
              <a:rPr lang="en-US" sz="950" dirty="0">
                <a:solidFill>
                  <a:schemeClr val="tx1"/>
                </a:solidFill>
                <a:latin typeface="Arial" panose="020B0604020202020204" pitchFamily="34" charset="0"/>
                <a:cs typeface="Arial" panose="020B0604020202020204" pitchFamily="34" charset="0"/>
              </a:rPr>
              <a:t>Plus, it is believed Martha was the older sibling left in charge of running the household</a:t>
            </a:r>
            <a:r>
              <a:rPr lang="en-US" sz="950" dirty="0">
                <a:latin typeface="Arial" panose="020B0604020202020204" pitchFamily="34" charset="0"/>
                <a:cs typeface="Arial" panose="020B0604020202020204" pitchFamily="34" charset="0"/>
              </a:rPr>
              <a:t>.  </a:t>
            </a:r>
            <a:r>
              <a:rPr lang="en-US" sz="950" dirty="0">
                <a:solidFill>
                  <a:schemeClr val="tx1"/>
                </a:solidFill>
                <a:latin typeface="Arial" panose="020B0604020202020204" pitchFamily="34" charset="0"/>
                <a:cs typeface="Arial" panose="020B0604020202020204" pitchFamily="34" charset="0"/>
              </a:rPr>
              <a:t>And, i</a:t>
            </a:r>
            <a:r>
              <a:rPr lang="en-US" sz="950" dirty="0">
                <a:latin typeface="Arial" panose="020B0604020202020204" pitchFamily="34" charset="0"/>
                <a:cs typeface="Arial" panose="020B0604020202020204" pitchFamily="34" charset="0"/>
              </a:rPr>
              <a:t>f all 12 disciples and others were traveling with Jesus, fixing the meal would have been a major job.  Martha was probably overwhelmed and didn’t want to disappoint her guests.  </a:t>
            </a:r>
            <a:r>
              <a:rPr lang="en-US" sz="950" dirty="0">
                <a:solidFill>
                  <a:schemeClr val="tx1"/>
                </a:solidFill>
                <a:latin typeface="Arial" panose="020B0604020202020204" pitchFamily="34" charset="0"/>
                <a:cs typeface="Arial" panose="020B0604020202020204" pitchFamily="34" charset="0"/>
              </a:rPr>
              <a:t>That may be why Luke seems to show Martha in a more favorable light than the other Gospels.</a:t>
            </a:r>
          </a:p>
          <a:p>
            <a:pPr marL="0" marR="0" lvl="0" indent="0" algn="l" defTabSz="914400" rtl="0" eaLnBrk="1" fontAlgn="auto" latinLnBrk="0" hangingPunct="1">
              <a:lnSpc>
                <a:spcPct val="100000"/>
              </a:lnSpc>
              <a:spcBef>
                <a:spcPts val="0"/>
              </a:spcBef>
              <a:spcAft>
                <a:spcPts val="800"/>
              </a:spcAft>
              <a:buClrTx/>
              <a:buSzTx/>
              <a:buFontTx/>
              <a:buNone/>
              <a:tabLst/>
              <a:defRPr/>
            </a:pPr>
            <a:r>
              <a:rPr lang="en-US" sz="950" dirty="0">
                <a:latin typeface="Arial" panose="020B0604020202020204" pitchFamily="34" charset="0"/>
                <a:cs typeface="Arial" panose="020B0604020202020204" pitchFamily="34" charset="0"/>
              </a:rPr>
              <a:t>Into that culture enters Jesus who would speak with, teach, heal, and even eat with Gentiles, women, and slaves.  Luke and the other Gospel writers probably wanted to show how it was God’s intention to widely and fully accept all into His kingdom.</a:t>
            </a:r>
          </a:p>
          <a:p>
            <a:r>
              <a:rPr lang="en-US" sz="950" dirty="0">
                <a:effectLst/>
                <a:latin typeface="Arial" panose="020B0604020202020204" pitchFamily="34" charset="0"/>
                <a:cs typeface="Arial" panose="020B0604020202020204" pitchFamily="34" charset="0"/>
              </a:rPr>
              <a:t>You may want to start the lesson by asking the participants to go through a few situations where they have to make choices, such as:</a:t>
            </a:r>
          </a:p>
          <a:p>
            <a:pPr marL="228600" indent="-228600">
              <a:buFont typeface="+mj-lt"/>
              <a:buAutoNum type="arabicPeriod"/>
            </a:pPr>
            <a:r>
              <a:rPr lang="en-US" sz="950" dirty="0">
                <a:effectLst/>
                <a:latin typeface="Arial" panose="020B0604020202020204" pitchFamily="34" charset="0"/>
                <a:cs typeface="Arial" panose="020B0604020202020204" pitchFamily="34" charset="0"/>
              </a:rPr>
              <a:t>You’re awaken by the fire alarm.  You have time to grab 2 things as you run out of the burning house.  </a:t>
            </a:r>
            <a:r>
              <a:rPr lang="en-US" sz="950" b="1" dirty="0">
                <a:effectLst/>
                <a:latin typeface="Arial" panose="020B0604020202020204" pitchFamily="34" charset="0"/>
                <a:cs typeface="Arial" panose="020B0604020202020204" pitchFamily="34" charset="0"/>
              </a:rPr>
              <a:t>What 2 things would you choose as you’re running out of the house?</a:t>
            </a:r>
          </a:p>
          <a:p>
            <a:pPr marL="228600" indent="-228600">
              <a:buFont typeface="+mj-lt"/>
              <a:buAutoNum type="arabicPeriod"/>
            </a:pPr>
            <a:r>
              <a:rPr lang="en-US" sz="950" dirty="0">
                <a:effectLst/>
                <a:latin typeface="Arial" panose="020B0604020202020204" pitchFamily="34" charset="0"/>
                <a:cs typeface="Arial" panose="020B0604020202020204" pitchFamily="34" charset="0"/>
              </a:rPr>
              <a:t>Or, you could use a bag of M&amp;Ms for this activity – which could stand for Mary and Martha.  Pass around a bowl of M&amp;Ms and ask each person to take only one M&amp;M that’s their favorite color.  Eat it.  </a:t>
            </a:r>
            <a:r>
              <a:rPr lang="en-US" sz="950" b="1" dirty="0">
                <a:effectLst/>
                <a:latin typeface="Arial" panose="020B0604020202020204" pitchFamily="34" charset="0"/>
                <a:cs typeface="Arial" panose="020B0604020202020204" pitchFamily="34" charset="0"/>
              </a:rPr>
              <a:t>How does it taste?  </a:t>
            </a:r>
            <a:r>
              <a:rPr lang="en-US" sz="950" dirty="0">
                <a:effectLst/>
                <a:latin typeface="Arial" panose="020B0604020202020204" pitchFamily="34" charset="0"/>
                <a:cs typeface="Arial" panose="020B0604020202020204" pitchFamily="34" charset="0"/>
              </a:rPr>
              <a:t>Now, have everyone take one more M&amp;M, but this time they must close their eyes so they can’t see which color of M&amp;M they’re choosing.  Eat it.  </a:t>
            </a:r>
            <a:r>
              <a:rPr lang="en-US" sz="950" b="1" dirty="0">
                <a:effectLst/>
                <a:latin typeface="Arial" panose="020B0604020202020204" pitchFamily="34" charset="0"/>
                <a:cs typeface="Arial" panose="020B0604020202020204" pitchFamily="34" charset="0"/>
              </a:rPr>
              <a:t>Did it taste different than the first one?</a:t>
            </a:r>
          </a:p>
          <a:p>
            <a:pPr marL="0" marR="0" lvl="0" indent="0" algn="l" defTabSz="914400" rtl="0" eaLnBrk="1" fontAlgn="auto" latinLnBrk="0" hangingPunct="1">
              <a:lnSpc>
                <a:spcPct val="100000"/>
              </a:lnSpc>
              <a:spcBef>
                <a:spcPts val="1000"/>
              </a:spcBef>
              <a:spcAft>
                <a:spcPts val="0"/>
              </a:spcAft>
              <a:buClrTx/>
              <a:buSzTx/>
              <a:buFont typeface="+mj-lt"/>
              <a:buNone/>
              <a:tabLst/>
              <a:defRPr/>
            </a:pPr>
            <a:r>
              <a:rPr lang="en-US" sz="950" b="1" dirty="0">
                <a:effectLst/>
                <a:latin typeface="Arial" panose="020B0604020202020204" pitchFamily="34" charset="0"/>
                <a:cs typeface="Arial" panose="020B0604020202020204" pitchFamily="34" charset="0"/>
              </a:rPr>
              <a:t>Was your choice right or wrong?  Was Mary or Martha’s choice right or wrong or did their choices suit their particular gifts?  </a:t>
            </a:r>
            <a:r>
              <a:rPr lang="en-US" sz="950" dirty="0">
                <a:effectLst/>
                <a:latin typeface="Arial" panose="020B0604020202020204" pitchFamily="34" charset="0"/>
                <a:cs typeface="Arial" panose="020B0604020202020204" pitchFamily="34" charset="0"/>
              </a:rPr>
              <a:t>Both Mary and Martha were serving and worshipping Jesus, but their methods were different.  We all make choices of our role in our lives and in our community.  </a:t>
            </a:r>
            <a:endParaRPr lang="en-US" sz="95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6538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Font typeface="+mj-lt"/>
              <a:buNone/>
            </a:pPr>
            <a:r>
              <a:rPr lang="en-US" sz="1000" dirty="0">
                <a:solidFill>
                  <a:schemeClr val="tx1"/>
                </a:solidFill>
                <a:latin typeface="Arial" panose="020B0604020202020204" pitchFamily="34" charset="0"/>
                <a:cs typeface="Arial" panose="020B0604020202020204" pitchFamily="34" charset="0"/>
              </a:rPr>
              <a:t>On p. 40 of our book it tells how Jesus probably wasn’t reprimanding Martha but inviting Martha to sit with Him.  Martha was learning from Jesus to seek His presence.  In other words, to have a close and intimate relationship with Jesus.  That doesn’t mean we aren’t to use our talents to show hospitality to others.  But giving</a:t>
            </a:r>
            <a:r>
              <a:rPr lang="en-US" sz="1000" dirty="0">
                <a:latin typeface="Arial" panose="020B0604020202020204" pitchFamily="34" charset="0"/>
                <a:cs typeface="Arial" panose="020B0604020202020204" pitchFamily="34" charset="0"/>
              </a:rPr>
              <a:t> Jesus the attention he deserves allows us to serve others.   </a:t>
            </a:r>
          </a:p>
          <a:p>
            <a:pPr marL="0" indent="0">
              <a:spcBef>
                <a:spcPts val="0"/>
              </a:spcBef>
              <a:buFont typeface="+mj-lt"/>
              <a:buNone/>
            </a:pPr>
            <a:endParaRPr lang="en-US"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dirty="0">
                <a:solidFill>
                  <a:schemeClr val="tx1"/>
                </a:solidFill>
                <a:effectLst/>
                <a:latin typeface="Arial" panose="020B0604020202020204" pitchFamily="34" charset="0"/>
                <a:cs typeface="Arial" panose="020B0604020202020204" pitchFamily="34" charset="0"/>
              </a:rPr>
              <a:t>I’ve listed 2 videos that you could use instead of reading the Scripture.  I have a tendency to lean towards the first video, but the second video is animated and very short.</a:t>
            </a:r>
            <a:endParaRPr lang="en-US" sz="1000" dirty="0">
              <a:solidFill>
                <a:schemeClr val="tx1"/>
              </a:solidFill>
              <a:latin typeface="Arial" panose="020B0604020202020204" pitchFamily="34" charset="0"/>
              <a:cs typeface="Arial" panose="020B0604020202020204" pitchFamily="34" charset="0"/>
            </a:endParaRPr>
          </a:p>
          <a:p>
            <a:pPr marL="0" indent="0">
              <a:spcBef>
                <a:spcPts val="0"/>
              </a:spcBef>
              <a:buFont typeface="+mj-lt"/>
              <a:buNone/>
            </a:pPr>
            <a:endParaRPr lang="en-US" sz="10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dirty="0">
                <a:effectLst/>
                <a:latin typeface="Arial" panose="020B0604020202020204" pitchFamily="34" charset="0"/>
                <a:cs typeface="Times New Roman" panose="02020603050405020304" pitchFamily="18" charset="0"/>
              </a:rPr>
              <a:t>You may want to serve a meal or some items of things like bread, honey, goat milk, goat cheese, grapes, olives, raisins, nuts, pomegranates, figs, fish, yogurt, and other items Jesus might’ve eaten.</a:t>
            </a:r>
          </a:p>
          <a:p>
            <a:pPr marL="0" indent="0">
              <a:spcBef>
                <a:spcPts val="0"/>
              </a:spcBef>
              <a:buFont typeface="+mj-lt"/>
              <a:buNone/>
            </a:pPr>
            <a:endParaRPr lang="en-US" sz="1000" dirty="0">
              <a:solidFill>
                <a:schemeClr val="tx1"/>
              </a:solidFill>
              <a:latin typeface="Arial" panose="020B0604020202020204" pitchFamily="34" charset="0"/>
              <a:cs typeface="Arial" panose="020B0604020202020204" pitchFamily="34" charset="0"/>
            </a:endParaRPr>
          </a:p>
          <a:p>
            <a:pPr marL="0" indent="0">
              <a:spcBef>
                <a:spcPts val="0"/>
              </a:spcBef>
              <a:buFont typeface="+mj-lt"/>
              <a:buNone/>
            </a:pPr>
            <a:r>
              <a:rPr lang="en-US" sz="1000" dirty="0">
                <a:solidFill>
                  <a:schemeClr val="tx1"/>
                </a:solidFill>
                <a:latin typeface="Arial" panose="020B0604020202020204" pitchFamily="34" charset="0"/>
                <a:cs typeface="Arial" panose="020B0604020202020204" pitchFamily="34" charset="0"/>
              </a:rPr>
              <a:t>There are 2 books I’ve listed that you may want to use as an example or explanation for the Mary and Martha story.</a:t>
            </a:r>
          </a:p>
          <a:p>
            <a:pPr marL="228600" indent="-228600">
              <a:spcBef>
                <a:spcPts val="0"/>
              </a:spcBef>
              <a:buFont typeface="+mj-lt"/>
              <a:buAutoNum type="arabicPeriod"/>
              <a:tabLst>
                <a:tab pos="274320" algn="l"/>
              </a:tabLst>
            </a:pPr>
            <a:r>
              <a:rPr lang="en-US" sz="1000" b="1" dirty="0">
                <a:solidFill>
                  <a:schemeClr val="tx1"/>
                </a:solidFill>
                <a:latin typeface="Arial" panose="020B0604020202020204" pitchFamily="34" charset="0"/>
                <a:cs typeface="Arial" panose="020B0604020202020204" pitchFamily="34" charset="0"/>
              </a:rPr>
              <a:t>“Three Hens and a Peacock” </a:t>
            </a:r>
            <a:r>
              <a:rPr lang="en-US" sz="1000" b="1" i="1" dirty="0">
                <a:solidFill>
                  <a:schemeClr val="tx1"/>
                </a:solidFill>
                <a:latin typeface="Arial" panose="020B0604020202020204" pitchFamily="34" charset="0"/>
                <a:cs typeface="Arial" panose="020B0604020202020204" pitchFamily="34" charset="0"/>
              </a:rPr>
              <a:t>by Lester L. </a:t>
            </a:r>
            <a:r>
              <a:rPr lang="en-US" sz="1000" b="1" i="1" dirty="0" err="1">
                <a:solidFill>
                  <a:schemeClr val="tx1"/>
                </a:solidFill>
                <a:latin typeface="Arial" panose="020B0604020202020204" pitchFamily="34" charset="0"/>
                <a:cs typeface="Arial" panose="020B0604020202020204" pitchFamily="34" charset="0"/>
              </a:rPr>
              <a:t>Laminack</a:t>
            </a:r>
            <a:br>
              <a:rPr lang="en-US" sz="1000" b="0" i="1" dirty="0">
                <a:solidFill>
                  <a:schemeClr val="tx1"/>
                </a:solidFill>
                <a:latin typeface="Arial" panose="020B0604020202020204" pitchFamily="34" charset="0"/>
                <a:cs typeface="Arial" panose="020B0604020202020204" pitchFamily="34" charset="0"/>
              </a:rPr>
            </a:br>
            <a:r>
              <a:rPr lang="en-US" sz="1000" b="0" i="0" dirty="0">
                <a:solidFill>
                  <a:schemeClr val="tx1"/>
                </a:solidFill>
                <a:latin typeface="Arial" panose="020B0604020202020204" pitchFamily="34" charset="0"/>
                <a:cs typeface="Arial" panose="020B0604020202020204" pitchFamily="34" charset="0"/>
              </a:rPr>
              <a:t>This children’s book has a great message about jealousy and understanding others’ role.  The 3 hens complain the lazy peacock gets all the attention, and they do all of the work.  After attempting to trade roles, they all discover they’re most suited for their particular gifts.  It helps us to celebrate the variety of gifts for ministry we all have.</a:t>
            </a:r>
          </a:p>
          <a:p>
            <a:pPr marL="228600" indent="-228600">
              <a:spcBef>
                <a:spcPts val="0"/>
              </a:spcBef>
              <a:buFont typeface="+mj-lt"/>
              <a:buAutoNum type="arabicPeriod"/>
              <a:tabLst>
                <a:tab pos="274320" algn="l"/>
              </a:tabLst>
            </a:pPr>
            <a:endParaRPr lang="en-US" sz="1000" b="0" i="1" dirty="0">
              <a:solidFill>
                <a:schemeClr val="tx1"/>
              </a:solidFill>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tab pos="274320" algn="l"/>
              </a:tabLst>
              <a:defRPr/>
            </a:pPr>
            <a:r>
              <a:rPr lang="en-US" sz="1000" b="1" dirty="0">
                <a:solidFill>
                  <a:schemeClr val="tx1"/>
                </a:solidFill>
                <a:latin typeface="Arial" panose="020B0604020202020204" pitchFamily="34" charset="0"/>
                <a:cs typeface="Arial" panose="020B0604020202020204" pitchFamily="34" charset="0"/>
              </a:rPr>
              <a:t>“Don’t Sweat the Small Stuff”  </a:t>
            </a:r>
            <a:r>
              <a:rPr lang="en-US" sz="1000" b="1" i="1" dirty="0">
                <a:solidFill>
                  <a:schemeClr val="tx1"/>
                </a:solidFill>
                <a:latin typeface="Arial" panose="020B0604020202020204" pitchFamily="34" charset="0"/>
                <a:cs typeface="Arial" panose="020B0604020202020204" pitchFamily="34" charset="0"/>
              </a:rPr>
              <a:t>by Richard Carlson</a:t>
            </a:r>
            <a:br>
              <a:rPr lang="en-US" sz="1000" b="1" i="1" dirty="0">
                <a:solidFill>
                  <a:schemeClr val="tx1"/>
                </a:solidFill>
                <a:latin typeface="Arial" panose="020B0604020202020204" pitchFamily="34" charset="0"/>
                <a:cs typeface="Arial" panose="020B0604020202020204" pitchFamily="34" charset="0"/>
              </a:rPr>
            </a:br>
            <a:r>
              <a:rPr lang="en-US" sz="1000" b="0" i="0" dirty="0">
                <a:solidFill>
                  <a:schemeClr val="tx1"/>
                </a:solidFill>
                <a:latin typeface="Arial" panose="020B0604020202020204" pitchFamily="34" charset="0"/>
                <a:cs typeface="Arial" panose="020B0604020202020204" pitchFamily="34" charset="0"/>
              </a:rPr>
              <a:t>The actual title is “</a:t>
            </a:r>
            <a:r>
              <a:rPr lang="en-US" sz="1000" b="0" dirty="0">
                <a:solidFill>
                  <a:schemeClr val="tx1"/>
                </a:solidFill>
                <a:latin typeface="Arial" panose="020B0604020202020204" pitchFamily="34" charset="0"/>
                <a:cs typeface="Arial" panose="020B0604020202020204" pitchFamily="34" charset="0"/>
              </a:rPr>
              <a:t>Don't Sweat the Small Stuff and It's All Small Stuff: Simple Ways to Keep the Little Things from Taking Over Your Life”.  The original </a:t>
            </a:r>
            <a:r>
              <a:rPr lang="en-US" sz="1000" b="0" i="0" dirty="0">
                <a:solidFill>
                  <a:schemeClr val="tx1"/>
                </a:solidFill>
                <a:latin typeface="Arial" panose="020B0604020202020204" pitchFamily="34" charset="0"/>
                <a:cs typeface="Arial" panose="020B0604020202020204" pitchFamily="34" charset="0"/>
              </a:rPr>
              <a:t>book was written in 1997 and was on the best-seller list for 2 years.  It </a:t>
            </a:r>
            <a:r>
              <a:rPr lang="en-US" dirty="0">
                <a:solidFill>
                  <a:schemeClr val="tx1"/>
                </a:solidFill>
              </a:rPr>
              <a:t>tells you how to keep from letting the little things in life drive you crazy – kind of like Martha complaining about Mary listening to Jesus instead of helping her prepare the food.  It includes lots of simple advice that we know but often don’t follow.  It kind of reminded me of reading the Book of Proverbs.  </a:t>
            </a:r>
            <a:br>
              <a:rPr lang="en-US" dirty="0">
                <a:solidFill>
                  <a:schemeClr val="tx1"/>
                </a:solidFill>
              </a:rPr>
            </a:br>
            <a:br>
              <a:rPr lang="en-US" dirty="0">
                <a:solidFill>
                  <a:schemeClr val="tx1"/>
                </a:solidFill>
              </a:rPr>
            </a:br>
            <a:r>
              <a:rPr lang="en-US" dirty="0">
                <a:solidFill>
                  <a:schemeClr val="tx1"/>
                </a:solidFill>
              </a:rPr>
              <a:t>One simple advice that fits this story is, “</a:t>
            </a:r>
            <a:r>
              <a:rPr lang="en-US" sz="1000" b="0" i="0" dirty="0">
                <a:solidFill>
                  <a:schemeClr val="tx1"/>
                </a:solidFill>
                <a:latin typeface="Arial" panose="020B0604020202020204" pitchFamily="34" charset="0"/>
                <a:cs typeface="Arial" panose="020B0604020202020204" pitchFamily="34" charset="0"/>
              </a:rPr>
              <a:t>Take time every day to love Jesus and listen to His words.”</a:t>
            </a:r>
          </a:p>
        </p:txBody>
      </p:sp>
    </p:spTree>
    <p:extLst>
      <p:ext uri="{BB962C8B-B14F-4D97-AF65-F5344CB8AC3E}">
        <p14:creationId xmlns:p14="http://schemas.microsoft.com/office/powerpoint/2010/main" val="43411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0388"/>
            <a:ext cx="5632450" cy="3168650"/>
          </a:xfrm>
        </p:spPr>
      </p:sp>
      <p:sp>
        <p:nvSpPr>
          <p:cNvPr id="3" name="Notes Placeholder 2"/>
          <p:cNvSpPr>
            <a:spLocks noGrp="1"/>
          </p:cNvSpPr>
          <p:nvPr>
            <p:ph type="body" idx="1"/>
          </p:nvPr>
        </p:nvSpPr>
        <p:spPr/>
        <p:txBody>
          <a:bodyPr/>
          <a:lstStyle/>
          <a:p>
            <a:pPr marL="0" marR="0" algn="l">
              <a:lnSpc>
                <a:spcPts val="7000"/>
              </a:lnSpc>
              <a:spcBef>
                <a:spcPts val="0"/>
              </a:spcBef>
            </a:pPr>
            <a:r>
              <a:rPr lang="en-US" sz="1000" b="1" i="1" dirty="0">
                <a:latin typeface="Arial" panose="020B0604020202020204" pitchFamily="34" charset="0"/>
                <a:ea typeface="STXingkai" panose="02010800040101010101" pitchFamily="2" charset="-122"/>
                <a:cs typeface="Arial" panose="020B0604020202020204" pitchFamily="34" charset="0"/>
              </a:rPr>
              <a:t>So, wh</a:t>
            </a:r>
            <a:r>
              <a:rPr lang="en-US" sz="1000" b="1" i="1" dirty="0">
                <a:ln>
                  <a:noFill/>
                </a:ln>
                <a:latin typeface="Arial" panose="020B0604020202020204" pitchFamily="34" charset="0"/>
                <a:ea typeface="STXingkai" panose="02010800040101010101" pitchFamily="2" charset="-122"/>
                <a:cs typeface="Arial" panose="020B0604020202020204" pitchFamily="34" charset="0"/>
              </a:rPr>
              <a:t>at is a sacred encounter?</a:t>
            </a:r>
          </a:p>
          <a:p>
            <a:pPr marL="0" marR="0" algn="l">
              <a:lnSpc>
                <a:spcPts val="7000"/>
              </a:lnSpc>
              <a:spcBef>
                <a:spcPts val="0"/>
              </a:spcBef>
            </a:pPr>
            <a:endParaRPr lang="en-US" sz="1000" b="1" i="1" dirty="0">
              <a:latin typeface="Arial" panose="020B0604020202020204" pitchFamily="34" charset="0"/>
              <a:ea typeface="STXingkai" panose="02010800040101010101" pitchFamily="2" charset="-122"/>
              <a:cs typeface="Arial" panose="020B0604020202020204" pitchFamily="34" charset="0"/>
            </a:endParaRPr>
          </a:p>
          <a:p>
            <a:r>
              <a:rPr lang="en-US" dirty="0"/>
              <a:t>Sacred means: holy, blessed, revered, hallowed</a:t>
            </a:r>
          </a:p>
          <a:p>
            <a:pPr marL="0" indent="0">
              <a:buFont typeface="+mj-lt"/>
              <a:buNone/>
            </a:pPr>
            <a:r>
              <a:rPr lang="en-US" dirty="0"/>
              <a:t>Encounters are: meetings or happenstances</a:t>
            </a:r>
          </a:p>
          <a:p>
            <a:pPr marL="0" indent="0">
              <a:buFont typeface="+mj-lt"/>
              <a:buNone/>
            </a:pPr>
            <a:endParaRPr lang="en-US" dirty="0"/>
          </a:p>
          <a:p>
            <a:pPr marL="0" indent="0">
              <a:buFont typeface="+mj-lt"/>
              <a:buNone/>
            </a:pPr>
            <a:r>
              <a:rPr lang="en-US" dirty="0"/>
              <a:t>A “sacred encounter” is what happens when there is a connection made at the heart level and we sense something “more” is taking place at a soul or spirit level. </a:t>
            </a:r>
          </a:p>
          <a:p>
            <a:pPr marL="0" indent="0">
              <a:buFont typeface="+mj-lt"/>
              <a:buNone/>
            </a:pPr>
            <a:r>
              <a:rPr lang="en-US" dirty="0"/>
              <a:t>It is a relational and compassionate meeting with a blessed individual.</a:t>
            </a:r>
          </a:p>
          <a:p>
            <a:pPr marL="0" indent="0">
              <a:buFont typeface="+mj-lt"/>
              <a:buNone/>
            </a:pPr>
            <a:endParaRPr lang="en-US" dirty="0"/>
          </a:p>
          <a:p>
            <a:pPr marL="0" indent="0">
              <a:buFont typeface="+mj-lt"/>
              <a:buNone/>
            </a:pPr>
            <a:r>
              <a:rPr lang="en-US" dirty="0"/>
              <a:t>The “sacred encounter” of God’s grace came to us here on earth in Jesus Christ.  </a:t>
            </a:r>
          </a:p>
          <a:p>
            <a:pPr marL="0" indent="0">
              <a:buFont typeface="+mj-lt"/>
              <a:buNone/>
            </a:pPr>
            <a:r>
              <a:rPr lang="en-US" dirty="0"/>
              <a:t>After that “sacred encounter” with Jesus, those that received the joy and gladness of the good news, the gospel, could then pass a “sacred encounter” to others.</a:t>
            </a:r>
          </a:p>
          <a:p>
            <a:pPr marL="0" indent="0">
              <a:buFont typeface="+mj-lt"/>
              <a:buNone/>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This year’s study includes “sacred encounters” where you can see the hand of God in the story as Jesus and Jesus’ disciples share the Good News with everyday people.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Nowadays, we might call these “God winks”.</a:t>
            </a:r>
          </a:p>
          <a:p>
            <a:pPr marL="228600" indent="-228600">
              <a:buFont typeface="+mj-lt"/>
              <a:buAutoNum type="arabicPeriod"/>
            </a:pPr>
            <a:endParaRPr lang="en-US" dirty="0"/>
          </a:p>
          <a:p>
            <a:pPr marL="228600" indent="-228600">
              <a:buFont typeface="+mj-lt"/>
              <a:buAutoNum type="arabicPeriod"/>
            </a:pPr>
            <a:endParaRPr lang="en-US" dirty="0"/>
          </a:p>
        </p:txBody>
      </p:sp>
      <p:sp>
        <p:nvSpPr>
          <p:cNvPr id="4" name="Slide Number Placeholder 3"/>
          <p:cNvSpPr>
            <a:spLocks noGrp="1"/>
          </p:cNvSpPr>
          <p:nvPr>
            <p:ph type="sldNum" sz="quarter" idx="5"/>
          </p:nvPr>
        </p:nvSpPr>
        <p:spPr>
          <a:xfrm>
            <a:off x="4023092" y="8917422"/>
            <a:ext cx="3077739" cy="471053"/>
          </a:xfrm>
          <a:prstGeom prst="rect">
            <a:avLst/>
          </a:prstGeom>
        </p:spPr>
        <p:txBody>
          <a:bodyPr/>
          <a:lstStyle/>
          <a:p>
            <a:fld id="{6B83F1C3-4FA3-4491-97F4-43CA9C8BDFDF}" type="slidenum">
              <a:rPr lang="en-US" smtClean="0"/>
              <a:t>3</a:t>
            </a:fld>
            <a:endParaRPr lang="en-US" dirty="0"/>
          </a:p>
        </p:txBody>
      </p:sp>
    </p:spTree>
    <p:extLst>
      <p:ext uri="{BB962C8B-B14F-4D97-AF65-F5344CB8AC3E}">
        <p14:creationId xmlns:p14="http://schemas.microsoft.com/office/powerpoint/2010/main" val="676328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 is about the healing of the 10 lepers and is the last of the Luke scriptures in our study.</a:t>
            </a:r>
          </a:p>
        </p:txBody>
      </p:sp>
    </p:spTree>
    <p:extLst>
      <p:ext uri="{BB962C8B-B14F-4D97-AF65-F5344CB8AC3E}">
        <p14:creationId xmlns:p14="http://schemas.microsoft.com/office/powerpoint/2010/main" val="2856545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000" b="0" dirty="0">
                <a:solidFill>
                  <a:schemeClr val="tx1"/>
                </a:solidFill>
                <a:latin typeface="Arial" panose="020B0604020202020204" pitchFamily="34" charset="0"/>
                <a:cs typeface="Arial" panose="020B0604020202020204" pitchFamily="34" charset="0"/>
              </a:rPr>
              <a:t>I want to offer up 2 passages that could be substituted for the Opening Prayer.  Both of these passages are listed on your handout.</a:t>
            </a:r>
          </a:p>
          <a:p>
            <a:pPr marL="0" indent="0">
              <a:buFont typeface="Arial" panose="020B0604020202020204" pitchFamily="34" charset="0"/>
              <a:buNone/>
            </a:pPr>
            <a:endParaRPr lang="en-US" sz="1000" b="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b="1" dirty="0">
                <a:solidFill>
                  <a:schemeClr val="tx1"/>
                </a:solidFill>
                <a:latin typeface="Arial" panose="020B0604020202020204" pitchFamily="34" charset="0"/>
                <a:cs typeface="Arial" panose="020B0604020202020204" pitchFamily="34" charset="0"/>
              </a:rPr>
              <a:t>James 1:16-18 (</a:t>
            </a:r>
            <a:r>
              <a:rPr lang="en-US" sz="1000" b="1" dirty="0">
                <a:solidFill>
                  <a:schemeClr val="tx1"/>
                </a:solidFill>
                <a:effectLst/>
                <a:latin typeface="Arial" panose="020B0604020202020204" pitchFamily="34" charset="0"/>
                <a:cs typeface="Arial" panose="020B0604020202020204" pitchFamily="34" charset="0"/>
              </a:rPr>
              <a:t>The Message)</a:t>
            </a:r>
          </a:p>
          <a:p>
            <a:pPr marL="171450" indent="-171450">
              <a:buFont typeface="Arial" panose="020B0604020202020204" pitchFamily="34" charset="0"/>
              <a:buChar char="•"/>
            </a:pPr>
            <a:r>
              <a:rPr lang="en-US" sz="1000" b="1" dirty="0">
                <a:solidFill>
                  <a:schemeClr val="tx1"/>
                </a:solidFill>
                <a:latin typeface="Arial" panose="020B0604020202020204" pitchFamily="34" charset="0"/>
                <a:cs typeface="Arial" panose="020B0604020202020204" pitchFamily="34" charset="0"/>
              </a:rPr>
              <a:t>1 Thessalonians 5:16-18 (</a:t>
            </a:r>
            <a:r>
              <a:rPr lang="en-US" sz="1000" b="1" dirty="0">
                <a:solidFill>
                  <a:schemeClr val="tx1"/>
                </a:solidFill>
                <a:effectLst/>
                <a:latin typeface="Arial" panose="020B0604020202020204" pitchFamily="34" charset="0"/>
                <a:cs typeface="Arial" panose="020B0604020202020204" pitchFamily="34" charset="0"/>
              </a:rPr>
              <a:t>The Message)</a:t>
            </a:r>
            <a:br>
              <a:rPr lang="en-US" sz="1000" b="1" dirty="0">
                <a:solidFill>
                  <a:schemeClr val="tx1"/>
                </a:solidFill>
                <a:effectLst/>
                <a:latin typeface="Arial" panose="020B0604020202020204" pitchFamily="34" charset="0"/>
                <a:cs typeface="Arial" panose="020B0604020202020204" pitchFamily="34" charset="0"/>
              </a:rPr>
            </a:br>
            <a:endParaRPr lang="en-US" sz="1000" dirty="0">
              <a:solidFill>
                <a:schemeClr val="tx1"/>
              </a:solidFill>
              <a:latin typeface="Arial" panose="020B0604020202020204" pitchFamily="34" charset="0"/>
              <a:cs typeface="Arial" panose="020B0604020202020204" pitchFamily="34" charset="0"/>
            </a:endParaRPr>
          </a:p>
          <a:p>
            <a:pPr marL="231775" marR="0" indent="-231775">
              <a:spcBef>
                <a:spcPts val="200"/>
              </a:spcBef>
              <a:spcAft>
                <a:spcPts val="200"/>
              </a:spcAft>
            </a:pPr>
            <a:r>
              <a:rPr lang="en-US" sz="1000" b="1" u="none" dirty="0">
                <a:solidFill>
                  <a:schemeClr val="tx1"/>
                </a:solidFill>
                <a:latin typeface="Arial" panose="020B0604020202020204" pitchFamily="34" charset="0"/>
                <a:cs typeface="Arial" panose="020B0604020202020204" pitchFamily="34" charset="0"/>
              </a:rPr>
              <a:t>Video - </a:t>
            </a:r>
            <a:r>
              <a:rPr lang="en-US" sz="1000" u="sng" dirty="0">
                <a:solidFill>
                  <a:schemeClr val="tx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https://www.youtube.com/watch?v=WbAt1XTPf58</a:t>
            </a:r>
            <a:r>
              <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marL="231775" marR="0" indent="-231775">
              <a:spcBef>
                <a:spcPts val="200"/>
              </a:spcBef>
              <a:spcAft>
                <a:spcPts val="200"/>
              </a:spcAft>
            </a:pPr>
            <a:r>
              <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This video uses the English Standard Version (ESV) translation for the narration, as does our study book, but it does stop at verse 19, instead of verse 21.  </a:t>
            </a:r>
          </a:p>
          <a:p>
            <a:pPr marL="231775" marR="0" indent="-231775">
              <a:spcBef>
                <a:spcPts val="200"/>
              </a:spcBef>
              <a:spcAft>
                <a:spcPts val="200"/>
              </a:spcAft>
            </a:pPr>
            <a:endPar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Jesus healed 10 lepers, but only one came back to thank him – a Samaritan.  Remember, Samaritans were despised by the Jews.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On p. 47 of our book in the bottom paragraph, it tells how references to Samaria and Samaritans are concentrated in Luke-Acts and John, not Mark and Matthew.  I never knew that.  The author tells how Luke is showing that Jesus wants us to have effective love for our neighbor.  And I never looked at it in quite that way.  That’s the great thing about Bible studies in a group – you’re always getting different interpretations and viewpoints.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tx1"/>
              </a:solidFill>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You may want to show pictures of people with leprosy, which I’m getting ready to do.  I will warn you that they are a bit graphic.  (See next slide.)</a:t>
            </a:r>
          </a:p>
        </p:txBody>
      </p:sp>
    </p:spTree>
    <p:extLst>
      <p:ext uri="{BB962C8B-B14F-4D97-AF65-F5344CB8AC3E}">
        <p14:creationId xmlns:p14="http://schemas.microsoft.com/office/powerpoint/2010/main" val="23738652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Leprosy is likely the oldest infectious disease in human history.  It is a horrendous illness that affects the skin, eyes, nose, and peripheral nerves.  It is highly contagious, and those who were diagnosed with leprosy were quarantined and isolated from the rest of society.  </a:t>
            </a:r>
          </a:p>
          <a:p>
            <a:endParaRPr lang="en-US" dirty="0"/>
          </a:p>
          <a:p>
            <a:r>
              <a:rPr lang="en-US" dirty="0"/>
              <a:t>Jewish law used to require that those with leprosy shout “unclean, unclean” when people approached, to avoid contaminating others.  At the time of Jesus, there was no known cure, which left those with leprosy without hope.</a:t>
            </a:r>
          </a:p>
        </p:txBody>
      </p:sp>
    </p:spTree>
    <p:extLst>
      <p:ext uri="{BB962C8B-B14F-4D97-AF65-F5344CB8AC3E}">
        <p14:creationId xmlns:p14="http://schemas.microsoft.com/office/powerpoint/2010/main" val="28607411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0"/>
              </a:spcAft>
            </a:pPr>
            <a:r>
              <a:rPr lang="en-US" sz="1000" b="0" dirty="0">
                <a:solidFill>
                  <a:schemeClr val="tx1"/>
                </a:solidFill>
                <a:latin typeface="Arial" panose="020B0604020202020204" pitchFamily="34" charset="0"/>
                <a:cs typeface="Arial" panose="020B0604020202020204" pitchFamily="34" charset="0"/>
              </a:rPr>
              <a:t>I have listed 3 things I thought of that we have learned from this lesson:</a:t>
            </a:r>
            <a:endParaRPr lang="en-US" sz="1000" b="1" dirty="0">
              <a:solidFill>
                <a:schemeClr val="tx1"/>
              </a:solidFill>
              <a:latin typeface="Arial" panose="020B0604020202020204" pitchFamily="34" charset="0"/>
              <a:cs typeface="Arial" panose="020B0604020202020204" pitchFamily="34" charset="0"/>
            </a:endParaRPr>
          </a:p>
          <a:p>
            <a:pPr marL="171450" lvl="0" indent="-171450" defTabSz="457200">
              <a:spcAft>
                <a:spcPts val="0"/>
              </a:spcAft>
              <a:buFont typeface="Arial" panose="020B0604020202020204" pitchFamily="34" charset="0"/>
              <a:buChar char="•"/>
              <a:tabLst>
                <a:tab pos="457200" algn="l"/>
              </a:tabLst>
            </a:pPr>
            <a:r>
              <a:rPr lang="en-US" sz="1000" dirty="0">
                <a:solidFill>
                  <a:schemeClr val="tx1"/>
                </a:solidFill>
                <a:latin typeface="Arial" panose="020B0604020202020204" pitchFamily="34" charset="0"/>
                <a:cs typeface="Arial" panose="020B0604020202020204" pitchFamily="34" charset="0"/>
              </a:rPr>
              <a:t>God values the least of us</a:t>
            </a:r>
          </a:p>
          <a:p>
            <a:pPr marL="171450" lvl="0" indent="-171450" defTabSz="457200">
              <a:spcAft>
                <a:spcPts val="0"/>
              </a:spcAft>
              <a:buFont typeface="Arial" panose="020B0604020202020204" pitchFamily="34" charset="0"/>
              <a:buChar char="•"/>
              <a:tabLst>
                <a:tab pos="457200" algn="l"/>
              </a:tabLst>
            </a:pPr>
            <a:r>
              <a:rPr lang="en-US" sz="1000" dirty="0">
                <a:solidFill>
                  <a:schemeClr val="tx1"/>
                </a:solidFill>
                <a:latin typeface="Arial" panose="020B0604020202020204" pitchFamily="34" charset="0"/>
                <a:cs typeface="Arial" panose="020B0604020202020204" pitchFamily="34" charset="0"/>
              </a:rPr>
              <a:t>God honors faith</a:t>
            </a:r>
          </a:p>
          <a:p>
            <a:pPr marL="171450" lvl="0" indent="-171450" defTabSz="457200">
              <a:spcAft>
                <a:spcPts val="0"/>
              </a:spcAft>
              <a:buFont typeface="Arial" panose="020B0604020202020204" pitchFamily="34" charset="0"/>
              <a:buChar char="•"/>
              <a:tabLst>
                <a:tab pos="457200" algn="l"/>
              </a:tabLst>
            </a:pPr>
            <a:r>
              <a:rPr lang="en-US" sz="1000" dirty="0">
                <a:solidFill>
                  <a:schemeClr val="tx1"/>
                </a:solidFill>
                <a:latin typeface="Arial" panose="020B0604020202020204" pitchFamily="34" charset="0"/>
                <a:cs typeface="Arial" panose="020B0604020202020204" pitchFamily="34" charset="0"/>
              </a:rPr>
              <a:t>God cherishes gratitude</a:t>
            </a:r>
          </a:p>
          <a:p>
            <a:pPr marL="228600" indent="-228600">
              <a:spcBef>
                <a:spcPts val="0"/>
              </a:spcBef>
            </a:pPr>
            <a:endParaRPr lang="en-US" sz="10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To that one leper that came back to thank Jesus, Jesus gave him a 2</a:t>
            </a:r>
            <a:r>
              <a:rPr lang="en-US" sz="1000" baseline="30000" dirty="0">
                <a:solidFill>
                  <a:schemeClr val="tx1"/>
                </a:solidFill>
                <a:latin typeface="Arial" panose="020B0604020202020204" pitchFamily="34" charset="0"/>
                <a:cs typeface="Arial" panose="020B0604020202020204" pitchFamily="34" charset="0"/>
              </a:rPr>
              <a:t>nd</a:t>
            </a:r>
            <a:r>
              <a:rPr lang="en-US" sz="1000" dirty="0">
                <a:solidFill>
                  <a:schemeClr val="tx1"/>
                </a:solidFill>
                <a:latin typeface="Arial" panose="020B0604020202020204" pitchFamily="34" charset="0"/>
                <a:cs typeface="Arial" panose="020B0604020202020204" pitchFamily="34" charset="0"/>
              </a:rPr>
              <a:t> thing – He forgave his sins.  </a:t>
            </a:r>
            <a:r>
              <a:rPr lang="en-US" sz="1000" b="0" i="0" dirty="0">
                <a:solidFill>
                  <a:srgbClr val="000000"/>
                </a:solidFill>
                <a:effectLst/>
                <a:latin typeface="Arial" panose="020B0604020202020204" pitchFamily="34" charset="0"/>
                <a:cs typeface="Arial" panose="020B0604020202020204" pitchFamily="34" charset="0"/>
              </a:rPr>
              <a:t>From this story we can learn from Jesus that thankfulness is a powerful spiritual exercise with great returns.  Jesus was looking at the man’s heart.</a:t>
            </a:r>
          </a:p>
          <a:p>
            <a:pPr marL="0" indent="0">
              <a:spcBef>
                <a:spcPts val="0"/>
              </a:spcBef>
            </a:pPr>
            <a:endParaRPr lang="en-US" sz="1000" b="1" dirty="0">
              <a:solidFill>
                <a:schemeClr val="tx1"/>
              </a:solidFill>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The question then is how do we give thanks and keep an attitude of gratitude in our busy everyday lives?</a:t>
            </a:r>
          </a:p>
          <a:p>
            <a:pPr marL="228600" indent="-228600">
              <a:spcBef>
                <a:spcPts val="0"/>
              </a:spcBef>
            </a:pPr>
            <a:r>
              <a:rPr lang="en-US" sz="1000" b="0" dirty="0">
                <a:solidFill>
                  <a:schemeClr val="tx1"/>
                </a:solidFill>
                <a:latin typeface="Arial" panose="020B0604020202020204" pitchFamily="34" charset="0"/>
                <a:cs typeface="Arial" panose="020B0604020202020204" pitchFamily="34" charset="0"/>
              </a:rPr>
              <a:t>To highlight the importance of gratitude in Jesus’ eye, you may want to brainstorm some ideas with your group on how we can thank God daily.  I’ve listed 3 possibilities.</a:t>
            </a:r>
            <a:endParaRPr lang="en-US" sz="1000" b="1" dirty="0">
              <a:solidFill>
                <a:schemeClr val="tx1"/>
              </a:solidFill>
              <a:latin typeface="Arial" panose="020B0604020202020204" pitchFamily="34" charset="0"/>
              <a:cs typeface="Arial" panose="020B0604020202020204" pitchFamily="34" charset="0"/>
            </a:endParaRPr>
          </a:p>
          <a:p>
            <a:pPr marL="228600" indent="-228600">
              <a:spcBef>
                <a:spcPts val="0"/>
              </a:spcBef>
              <a:buFont typeface="Arial" panose="020B0604020202020204" pitchFamily="34" charset="0"/>
              <a:buChar char="•"/>
            </a:pPr>
            <a:r>
              <a:rPr lang="en-US" sz="1000" dirty="0">
                <a:solidFill>
                  <a:schemeClr val="tx1"/>
                </a:solidFill>
                <a:latin typeface="Arial" panose="020B0604020202020204" pitchFamily="34" charset="0"/>
                <a:cs typeface="Arial" panose="020B0604020202020204" pitchFamily="34" charset="0"/>
              </a:rPr>
              <a:t>Create a Gratitude Jar where every day you think of at least 3 things throughout your day that you are grateful for.  Write down those 3 things on a slip of paper and put it in a jar you have decorated.</a:t>
            </a:r>
          </a:p>
          <a:p>
            <a:pPr marL="228600" indent="-228600">
              <a:spcBef>
                <a:spcPts val="0"/>
              </a:spcBef>
              <a:buFont typeface="Arial" panose="020B0604020202020204" pitchFamily="34" charset="0"/>
              <a:buChar char="•"/>
            </a:pPr>
            <a:r>
              <a:rPr lang="en-US" sz="1000" dirty="0">
                <a:solidFill>
                  <a:schemeClr val="tx1"/>
                </a:solidFill>
                <a:latin typeface="Arial" panose="020B0604020202020204" pitchFamily="34" charset="0"/>
                <a:cs typeface="Arial" panose="020B0604020202020204" pitchFamily="34" charset="0"/>
              </a:rPr>
              <a:t>Try setting an alarm on your phone to remind you each day to thank God for His gifts.</a:t>
            </a:r>
          </a:p>
          <a:p>
            <a:pPr marL="228600" indent="-228600">
              <a:spcBef>
                <a:spcPts val="0"/>
              </a:spcBef>
              <a:buFont typeface="Arial" panose="020B0604020202020204" pitchFamily="34" charset="0"/>
              <a:buChar char="•"/>
            </a:pPr>
            <a:r>
              <a:rPr lang="en-US" sz="1000" dirty="0">
                <a:solidFill>
                  <a:schemeClr val="tx1"/>
                </a:solidFill>
                <a:latin typeface="Arial" panose="020B0604020202020204" pitchFamily="34" charset="0"/>
                <a:cs typeface="Arial" panose="020B0604020202020204" pitchFamily="34" charset="0"/>
              </a:rPr>
              <a:t>Write “thank you” cards to someone.  It could be people in the congregation or a neighbor or anyone.</a:t>
            </a:r>
          </a:p>
          <a:p>
            <a:pPr marL="228600" indent="-228600">
              <a:spcBef>
                <a:spcPts val="0"/>
              </a:spcBef>
            </a:pPr>
            <a:endParaRPr lang="en-US" sz="1000" dirty="0">
              <a:solidFill>
                <a:schemeClr val="tx1"/>
              </a:solidFill>
              <a:latin typeface="Arial" panose="020B0604020202020204" pitchFamily="34" charset="0"/>
              <a:cs typeface="Arial" panose="020B0604020202020204" pitchFamily="34" charset="0"/>
            </a:endParaRPr>
          </a:p>
          <a:p>
            <a:pPr marL="228600" indent="-228600">
              <a:spcBef>
                <a:spcPts val="0"/>
              </a:spcBef>
            </a:pPr>
            <a:r>
              <a:rPr lang="en-US" sz="1000" b="1" dirty="0">
                <a:solidFill>
                  <a:schemeClr val="tx1"/>
                </a:solidFill>
                <a:latin typeface="Arial" panose="020B0604020202020204" pitchFamily="34" charset="0"/>
                <a:cs typeface="Arial" panose="020B0604020202020204" pitchFamily="34" charset="0"/>
              </a:rPr>
              <a:t>Then, I’ve included 3 things that you could do for an alternate closing:</a:t>
            </a:r>
          </a:p>
          <a:p>
            <a:pPr marL="228600" indent="-228600">
              <a:spcBef>
                <a:spcPts val="0"/>
              </a:spcBef>
              <a:buFont typeface="Arial" panose="020B0604020202020204" pitchFamily="34" charset="0"/>
              <a:buChar char="•"/>
            </a:pPr>
            <a:r>
              <a:rPr lang="en-US" sz="1000" b="1" dirty="0">
                <a:latin typeface="Arial" panose="020B0604020202020204" pitchFamily="34" charset="0"/>
                <a:cs typeface="Arial" panose="020B0604020202020204" pitchFamily="34" charset="0"/>
              </a:rPr>
              <a:t>Basket of Blessings - </a:t>
            </a:r>
            <a:r>
              <a:rPr lang="en-US" sz="1000" dirty="0">
                <a:latin typeface="Arial" panose="020B0604020202020204" pitchFamily="34" charset="0"/>
                <a:cs typeface="Arial" panose="020B0604020202020204" pitchFamily="34" charset="0"/>
              </a:rPr>
              <a:t>It's easy to get caught up in life and focus too much on negativity.  But when we open our eyes to the good things we’ve received in life, we see that God </a:t>
            </a:r>
            <a:r>
              <a:rPr lang="en-US" sz="1000" i="1" dirty="0">
                <a:latin typeface="Arial" panose="020B0604020202020204" pitchFamily="34" charset="0"/>
                <a:cs typeface="Arial" panose="020B0604020202020204" pitchFamily="34" charset="0"/>
              </a:rPr>
              <a:t>is</a:t>
            </a:r>
            <a:r>
              <a:rPr lang="en-US" sz="1000" dirty="0">
                <a:latin typeface="Arial" panose="020B0604020202020204" pitchFamily="34" charset="0"/>
                <a:cs typeface="Arial" panose="020B0604020202020204" pitchFamily="34" charset="0"/>
              </a:rPr>
              <a:t> blessing us daily.  Give each participant a small piece of paper and have them write down one way that God has blessed them that day, week, or month.  Pass a basket around asking them to share, if they wish, as they drop the slip in the basket.  Sharing how God is working and what He has done can be deeply encouraging.  Then, </a:t>
            </a:r>
            <a:r>
              <a:rPr lang="en-US" sz="1000" dirty="0">
                <a:solidFill>
                  <a:schemeClr val="tx1"/>
                </a:solidFill>
                <a:latin typeface="Arial" panose="020B0604020202020204" pitchFamily="34" charset="0"/>
                <a:cs typeface="Arial" panose="020B0604020202020204" pitchFamily="34" charset="0"/>
              </a:rPr>
              <a:t>recite or sing “The Doxology” for the closing prayer.</a:t>
            </a:r>
            <a:br>
              <a:rPr lang="en-US" sz="1000" dirty="0">
                <a:solidFill>
                  <a:schemeClr val="tx1"/>
                </a:solidFill>
                <a:latin typeface="Arial" panose="020B0604020202020204" pitchFamily="34" charset="0"/>
                <a:cs typeface="Arial" panose="020B0604020202020204" pitchFamily="34" charset="0"/>
              </a:rPr>
            </a:br>
            <a:endParaRPr lang="en-US" sz="1000" b="0" dirty="0">
              <a:solidFill>
                <a:schemeClr val="tx1"/>
              </a:solidFill>
              <a:latin typeface="Arial" panose="020B0604020202020204" pitchFamily="34" charset="0"/>
              <a:cs typeface="Arial" panose="020B0604020202020204" pitchFamily="34" charset="0"/>
            </a:endParaRPr>
          </a:p>
          <a:p>
            <a:pPr marL="228600" indent="-228600">
              <a:spcBef>
                <a:spcPts val="0"/>
              </a:spcBef>
              <a:buFont typeface="Arial" panose="020B0604020202020204" pitchFamily="34" charset="0"/>
              <a:buChar char="•"/>
            </a:pPr>
            <a:r>
              <a:rPr lang="en-US" sz="1000" dirty="0">
                <a:latin typeface="Arial" panose="020B0604020202020204" pitchFamily="34" charset="0"/>
                <a:cs typeface="Arial" panose="020B0604020202020204" pitchFamily="34" charset="0"/>
              </a:rPr>
              <a:t>Read Psalm 100:4-5 (ESV), which is on the Scripture handout.</a:t>
            </a:r>
            <a:br>
              <a:rPr lang="en-US" sz="1000" i="1" dirty="0">
                <a:latin typeface="Arial" panose="020B0604020202020204" pitchFamily="34" charset="0"/>
                <a:cs typeface="Arial" panose="020B0604020202020204" pitchFamily="34" charset="0"/>
              </a:rPr>
            </a:br>
            <a:endParaRPr lang="en-US" sz="1000" i="1" dirty="0">
              <a:latin typeface="Arial" panose="020B0604020202020204" pitchFamily="34" charset="0"/>
              <a:cs typeface="Arial" panose="020B0604020202020204" pitchFamily="34" charset="0"/>
            </a:endParaRPr>
          </a:p>
          <a:p>
            <a:pPr marL="228600" indent="-228600">
              <a:spcBef>
                <a:spcPts val="0"/>
              </a:spcBef>
              <a:buFont typeface="Arial" panose="020B0604020202020204" pitchFamily="34" charset="0"/>
              <a:buChar char="•"/>
            </a:pPr>
            <a:r>
              <a:rPr lang="en-US" sz="1000" i="0" dirty="0">
                <a:latin typeface="Arial" panose="020B0604020202020204" pitchFamily="34" charset="0"/>
                <a:cs typeface="Arial" panose="020B0604020202020204" pitchFamily="34" charset="0"/>
              </a:rPr>
              <a:t>Sing or recite the lyrics to “Give Thanks With a Grateful Heart”</a:t>
            </a:r>
          </a:p>
          <a:p>
            <a:pPr marL="171450" indent="-17145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6980761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Do you have a “blemish” or a physical disability?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According to Leviticus 21, no offspring of Moses’ brother, Aaron, which would be the Levites who were the priests, were to come near the altar in the temple if they had a blemish or were disfigured or deformed.  From that, the Jews believed that if a person has a “blemish” or a disability it was because of a sin committed by themselves or their parents.  Therefore, anyone with a disability was not allowed into the temple to worship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Arial" panose="020B0604020202020204" pitchFamily="34" charset="0"/>
                <a:ea typeface="Calibri" panose="020F0502020204030204" pitchFamily="34" charset="0"/>
                <a:cs typeface="Arial" panose="020B0604020202020204" pitchFamily="34" charset="0"/>
              </a:rPr>
              <a:t>So, what was considered a “blemish”?  If you were b</a:t>
            </a:r>
            <a:r>
              <a:rPr lang="en-US" sz="1000" dirty="0">
                <a:latin typeface="Arial" panose="020B0604020202020204" pitchFamily="34" charset="0"/>
                <a:cs typeface="Arial" panose="020B0604020202020204" pitchFamily="34" charset="0"/>
              </a:rPr>
              <a:t>lind or lame, if face is disfigured, if one leg is shorter than the other, </a:t>
            </a:r>
            <a:r>
              <a:rPr lang="en-US" sz="1000" baseline="30000"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if either a foot or a hand is paralyzed, </a:t>
            </a:r>
            <a:r>
              <a:rPr lang="en-US" sz="1000" baseline="30000"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if a hunchback or a dwarf, if an eye or skin is diseased, or crushed testicles (in other words a eunuch).</a:t>
            </a: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0000"/>
              </a:lnSpc>
              <a:spcBef>
                <a:spcPts val="0"/>
              </a:spcBef>
              <a:spcAft>
                <a:spcPts val="0"/>
              </a:spcAft>
            </a:pPr>
            <a:r>
              <a:rPr lang="en-US" sz="1000" dirty="0">
                <a:latin typeface="Arial" panose="020B0604020202020204" pitchFamily="34" charset="0"/>
                <a:cs typeface="Arial" panose="020B0604020202020204" pitchFamily="34" charset="0"/>
              </a:rPr>
              <a:t>But during His earthly ministry, Jesus intentionally reached out to those with all kinds of disabilities.  The majority of</a:t>
            </a:r>
            <a:r>
              <a:rPr lang="en-US" sz="1000" dirty="0">
                <a:effectLst/>
                <a:latin typeface="Arial" panose="020B0604020202020204" pitchFamily="34" charset="0"/>
                <a:ea typeface="Calibri" panose="020F0502020204030204" pitchFamily="34" charset="0"/>
                <a:cs typeface="Arial" panose="020B0604020202020204" pitchFamily="34" charset="0"/>
              </a:rPr>
              <a:t> Jesus’ miracles recorded in the Gospels involved people who were sick, blind, mute, deaf, or otherwise suffering a physical disability.  Jesus was compassionate with the disabled.</a:t>
            </a:r>
          </a:p>
          <a:p>
            <a:pPr marL="0" marR="0">
              <a:lnSpc>
                <a:spcPct val="100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The disciples saw Jesus do most of these healings, but we don’t know if they completely understood what was happening.  But just before the story in Lesson 6 we have the extraordinary event of Pentecost happening.  The apostles have now received the Holy Spirit.  The Holy Spirit has opened their eyes and their hearts even more than before.  And as Jesus told them in John 14:26, the Holy Spirit will cause them to remember everything Jesus did.</a:t>
            </a:r>
          </a:p>
          <a:p>
            <a:pPr marL="0" marR="0">
              <a:lnSpc>
                <a:spcPct val="100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0000"/>
              </a:lnSpc>
              <a:spcBef>
                <a:spcPts val="0"/>
              </a:spcBef>
              <a:spcAft>
                <a:spcPts val="0"/>
              </a:spcAft>
            </a:pPr>
            <a:endParaRPr lang="en-US" sz="10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4253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50" dirty="0">
                <a:effectLst/>
                <a:latin typeface="Arial" panose="020B0604020202020204" pitchFamily="34" charset="0"/>
                <a:ea typeface="Calibri" panose="020F0502020204030204" pitchFamily="34" charset="0"/>
                <a:cs typeface="Arial" panose="020B0604020202020204" pitchFamily="34" charset="0"/>
              </a:rPr>
              <a:t>Lesson 6 shows Peter and John showing compassion when they heal a 40-year-old man who had been lame since birth.  Every day the lame man’s friends brought him to the steps going up to the temple to beg for alms.  Everyone who came into this </a:t>
            </a:r>
            <a:r>
              <a:rPr lang="en-US" sz="950" b="1" dirty="0">
                <a:effectLst/>
                <a:latin typeface="Arial" panose="020B0604020202020204" pitchFamily="34" charset="0"/>
                <a:ea typeface="Calibri" panose="020F0502020204030204" pitchFamily="34" charset="0"/>
                <a:cs typeface="Arial" panose="020B0604020202020204" pitchFamily="34" charset="0"/>
              </a:rPr>
              <a:t>gate called Beautiful </a:t>
            </a:r>
            <a:r>
              <a:rPr lang="en-US" sz="950" dirty="0">
                <a:effectLst/>
                <a:latin typeface="Arial" panose="020B0604020202020204" pitchFamily="34" charset="0"/>
                <a:ea typeface="Calibri" panose="020F0502020204030204" pitchFamily="34" charset="0"/>
                <a:cs typeface="Arial" panose="020B0604020202020204" pitchFamily="34" charset="0"/>
              </a:rPr>
              <a:t>to the temple would have known this lame man.  According to the Jewish historian, Josephus, this gate called Beautiful separated the inner court from the outer “Court of the Gentiles” on the E side.  It was supposedly prettier than even the doors covered with silver and gold, which would make it a high traffic area and a good place to beg.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5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0000"/>
              </a:lnSpc>
              <a:spcBef>
                <a:spcPts val="0"/>
              </a:spcBef>
              <a:spcAft>
                <a:spcPts val="0"/>
              </a:spcAft>
            </a:pPr>
            <a:r>
              <a:rPr lang="en-US" sz="950" b="1" dirty="0">
                <a:effectLst/>
                <a:latin typeface="Arial" panose="020B0604020202020204" pitchFamily="34" charset="0"/>
                <a:ea typeface="Calibri" panose="020F0502020204030204" pitchFamily="34" charset="0"/>
                <a:cs typeface="Arial" panose="020B0604020202020204" pitchFamily="34" charset="0"/>
              </a:rPr>
              <a:t>Every day a Jew was required to pray to God.  </a:t>
            </a:r>
            <a:r>
              <a:rPr lang="en-US" sz="950" dirty="0">
                <a:effectLst/>
                <a:latin typeface="Arial" panose="020B0604020202020204" pitchFamily="34" charset="0"/>
                <a:ea typeface="Calibri" panose="020F0502020204030204" pitchFamily="34" charset="0"/>
                <a:cs typeface="Arial" panose="020B0604020202020204" pitchFamily="34" charset="0"/>
              </a:rPr>
              <a:t>The form of prayer and how many times a day was left up to the individual.  Prayer was effective wherever it was offered; but the Jews felt it was doubly precious when offered at the Temple.  The Jewish day began at 6am and ended at 6pm.  For the devout Jew there were 3 times for people to pray on their own at the temple -- 9am, 12 noon, and 3pm, which would be the 3</a:t>
            </a:r>
            <a:r>
              <a:rPr lang="en-US" sz="950" baseline="30000" dirty="0">
                <a:effectLst/>
                <a:latin typeface="Arial" panose="020B0604020202020204" pitchFamily="34" charset="0"/>
                <a:ea typeface="Calibri" panose="020F0502020204030204" pitchFamily="34" charset="0"/>
                <a:cs typeface="Arial" panose="020B0604020202020204" pitchFamily="34" charset="0"/>
              </a:rPr>
              <a:t>rd</a:t>
            </a:r>
            <a:r>
              <a:rPr lang="en-US" sz="950" dirty="0">
                <a:effectLst/>
                <a:latin typeface="Arial" panose="020B0604020202020204" pitchFamily="34" charset="0"/>
                <a:ea typeface="Calibri" panose="020F0502020204030204" pitchFamily="34" charset="0"/>
                <a:cs typeface="Arial" panose="020B0604020202020204" pitchFamily="34" charset="0"/>
              </a:rPr>
              <a:t> hour, the 6</a:t>
            </a:r>
            <a:r>
              <a:rPr lang="en-US" sz="950" baseline="30000" dirty="0">
                <a:effectLst/>
                <a:latin typeface="Arial" panose="020B0604020202020204" pitchFamily="34" charset="0"/>
                <a:ea typeface="Calibri" panose="020F0502020204030204" pitchFamily="34" charset="0"/>
                <a:cs typeface="Arial" panose="020B0604020202020204" pitchFamily="34" charset="0"/>
              </a:rPr>
              <a:t>th</a:t>
            </a:r>
            <a:r>
              <a:rPr lang="en-US" sz="950" dirty="0">
                <a:effectLst/>
                <a:latin typeface="Arial" panose="020B0604020202020204" pitchFamily="34" charset="0"/>
                <a:ea typeface="Calibri" panose="020F0502020204030204" pitchFamily="34" charset="0"/>
                <a:cs typeface="Arial" panose="020B0604020202020204" pitchFamily="34" charset="0"/>
              </a:rPr>
              <a:t> hour, and the 9</a:t>
            </a:r>
            <a:r>
              <a:rPr lang="en-US" sz="950" baseline="30000" dirty="0">
                <a:effectLst/>
                <a:latin typeface="Arial" panose="020B0604020202020204" pitchFamily="34" charset="0"/>
                <a:ea typeface="Calibri" panose="020F0502020204030204" pitchFamily="34" charset="0"/>
                <a:cs typeface="Arial" panose="020B0604020202020204" pitchFamily="34" charset="0"/>
              </a:rPr>
              <a:t>th</a:t>
            </a:r>
            <a:r>
              <a:rPr lang="en-US" sz="950" dirty="0">
                <a:effectLst/>
                <a:latin typeface="Arial" panose="020B0604020202020204" pitchFamily="34" charset="0"/>
                <a:ea typeface="Calibri" panose="020F0502020204030204" pitchFamily="34" charset="0"/>
                <a:cs typeface="Arial" panose="020B0604020202020204" pitchFamily="34" charset="0"/>
              </a:rPr>
              <a:t> hour.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5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50" dirty="0">
                <a:effectLst/>
                <a:latin typeface="Arial" panose="020B0604020202020204" pitchFamily="34" charset="0"/>
                <a:ea typeface="Calibri" panose="020F0502020204030204" pitchFamily="34" charset="0"/>
                <a:cs typeface="Arial" panose="020B0604020202020204" pitchFamily="34" charset="0"/>
              </a:rPr>
              <a:t>Peter and John were still living as faithful Jews.  Therefore, since they were in Jerusalem, they were going to the temple to the last hour of prayer for that day – the 9</a:t>
            </a:r>
            <a:r>
              <a:rPr lang="en-US" sz="950" baseline="30000" dirty="0">
                <a:effectLst/>
                <a:latin typeface="Arial" panose="020B0604020202020204" pitchFamily="34" charset="0"/>
                <a:ea typeface="Calibri" panose="020F0502020204030204" pitchFamily="34" charset="0"/>
                <a:cs typeface="Arial" panose="020B0604020202020204" pitchFamily="34" charset="0"/>
              </a:rPr>
              <a:t>th</a:t>
            </a:r>
            <a:r>
              <a:rPr lang="en-US" sz="950" dirty="0">
                <a:effectLst/>
                <a:latin typeface="Arial" panose="020B0604020202020204" pitchFamily="34" charset="0"/>
                <a:ea typeface="Calibri" panose="020F0502020204030204" pitchFamily="34" charset="0"/>
                <a:cs typeface="Arial" panose="020B0604020202020204" pitchFamily="34" charset="0"/>
              </a:rPr>
              <a:t> hour or 3pm.  But, it seems that Peter and John approached the temple this day with a new mission and purpose.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5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50" b="1" dirty="0">
                <a:effectLst/>
                <a:latin typeface="Arial" panose="020B0604020202020204" pitchFamily="34" charset="0"/>
                <a:ea typeface="Calibri" panose="020F0502020204030204" pitchFamily="34" charset="0"/>
                <a:cs typeface="Arial" panose="020B0604020202020204" pitchFamily="34" charset="0"/>
              </a:rPr>
              <a:t>Video:  </a:t>
            </a:r>
            <a:r>
              <a:rPr lang="en-US" sz="950" dirty="0">
                <a:effectLst/>
                <a:latin typeface="Arial" panose="020B0604020202020204" pitchFamily="34" charset="0"/>
                <a:ea typeface="Calibri" panose="020F0502020204030204" pitchFamily="34" charset="0"/>
                <a:cs typeface="Arial" panose="020B0604020202020204" pitchFamily="34" charset="0"/>
              </a:rPr>
              <a:t>I really like the video that I have included on this slide for Lesson 6.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950" dirty="0">
                <a:effectLst/>
                <a:latin typeface="Arial" panose="020B0604020202020204" pitchFamily="34" charset="0"/>
                <a:ea typeface="Calibri" panose="020F0502020204030204" pitchFamily="34" charset="0"/>
                <a:cs typeface="Arial" panose="020B0604020202020204" pitchFamily="34" charset="0"/>
              </a:rPr>
              <a:t>It helped me understand where the man was lying on the steps to the temple, and how Peter and John, and all of the other people, had to walk by him every time they went to the temple in Jerusalem.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950" dirty="0">
                <a:effectLst/>
                <a:latin typeface="Arial" panose="020B0604020202020204" pitchFamily="34" charset="0"/>
                <a:ea typeface="Calibri" panose="020F0502020204030204" pitchFamily="34" charset="0"/>
                <a:cs typeface="Arial" panose="020B0604020202020204" pitchFamily="34" charset="0"/>
              </a:rPr>
              <a:t>It showed how Peter got down to the lame man’s level to talk with him.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950" dirty="0">
                <a:effectLst/>
                <a:latin typeface="Arial" panose="020B0604020202020204" pitchFamily="34" charset="0"/>
                <a:ea typeface="Calibri" panose="020F0502020204030204" pitchFamily="34" charset="0"/>
                <a:cs typeface="Arial" panose="020B0604020202020204" pitchFamily="34" charset="0"/>
              </a:rPr>
              <a:t>It showed Peter’s faith in the power of Jesus’ name because he immediately grabs the lame man by his right hand and helps him up.  Peter didn’t hope the man would be healed; he knew the man would be healed.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950" dirty="0">
                <a:effectLst/>
                <a:latin typeface="Arial" panose="020B0604020202020204" pitchFamily="34" charset="0"/>
                <a:ea typeface="Calibri" panose="020F0502020204030204" pitchFamily="34" charset="0"/>
                <a:cs typeface="Arial" panose="020B0604020202020204" pitchFamily="34" charset="0"/>
              </a:rPr>
              <a:t>The lame man, too, had faith.  He quickly accepted Peter’s hand.  He didn’t timidly get up and take a step but walked and leaped.  Remember, he had never walked before, but somehow his brain was able to control his muscles to make them move.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950" dirty="0">
                <a:effectLst/>
                <a:latin typeface="Arial" panose="020B0604020202020204" pitchFamily="34" charset="0"/>
                <a:ea typeface="Calibri" panose="020F0502020204030204" pitchFamily="34" charset="0"/>
                <a:cs typeface="Arial" panose="020B0604020202020204" pitchFamily="34" charset="0"/>
              </a:rPr>
              <a:t>But most of all, it helped me understand how totally awesome it was for this man who had never been able to enter the temple before to finally cross that threshold.  I remember him looking over to the temple guards to see if they would stop him for being disabled, but they didn’t.  How awesome that must have felt.  His first move wasn’t to return to his home and give the good news to his family but to jump and leap his way into the house of the Lord.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mn-l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444143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Arial" panose="020B0604020202020204" pitchFamily="34" charset="0"/>
                <a:ea typeface="Calibri" panose="020F0502020204030204" pitchFamily="34" charset="0"/>
                <a:cs typeface="Times New Roman" panose="02020603050405020304" pitchFamily="18" charset="0"/>
              </a:rPr>
              <a:t>As we said before, this event probably happened a day or so after Pentecost where </a:t>
            </a:r>
            <a:r>
              <a:rPr lang="en-US" sz="1000" dirty="0">
                <a:effectLst/>
                <a:latin typeface="+mn-lt"/>
                <a:ea typeface="Calibri" panose="020F0502020204030204" pitchFamily="34" charset="0"/>
                <a:cs typeface="Times New Roman" panose="02020603050405020304" pitchFamily="18" charset="0"/>
              </a:rPr>
              <a:t>3,000 people became believers in Christ and were baptized</a:t>
            </a:r>
            <a:r>
              <a:rPr lang="en-US" sz="1000" dirty="0">
                <a:effectLst/>
                <a:latin typeface="Arial" panose="020B0604020202020204" pitchFamily="34" charset="0"/>
                <a:ea typeface="Calibri" panose="020F0502020204030204" pitchFamily="34" charset="0"/>
                <a:cs typeface="Times New Roman" panose="02020603050405020304" pitchFamily="18" charset="0"/>
              </a:rPr>
              <a:t>.  Even though this miracle of healing the lame man happened to only one person, Peter and John’s care for the man in Acts 3 gained the attention of others who were then eager to hear Peter’s gospel message.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Arial" panose="020B0604020202020204" pitchFamily="34" charset="0"/>
                <a:ea typeface="Calibri" panose="020F0502020204030204" pitchFamily="34" charset="0"/>
                <a:cs typeface="Times New Roman" panose="02020603050405020304" pitchFamily="18" charset="0"/>
              </a:rPr>
              <a:t>A good discussion question to ask your study group might be, </a:t>
            </a:r>
            <a:r>
              <a:rPr lang="en-US" sz="1000" b="1" dirty="0">
                <a:effectLst/>
                <a:latin typeface="Arial" panose="020B0604020202020204" pitchFamily="34" charset="0"/>
                <a:ea typeface="Calibri" panose="020F0502020204030204" pitchFamily="34" charset="0"/>
                <a:cs typeface="Times New Roman" panose="02020603050405020304" pitchFamily="18" charset="0"/>
              </a:rPr>
              <a:t>“What is the importance of this miracle?”  </a:t>
            </a:r>
            <a:r>
              <a:rPr lang="en-US" sz="1000" dirty="0">
                <a:effectLst/>
                <a:latin typeface="Arial" panose="020B0604020202020204" pitchFamily="34" charset="0"/>
                <a:ea typeface="Calibri" panose="020F0502020204030204" pitchFamily="34" charset="0"/>
                <a:cs typeface="Times New Roman" panose="02020603050405020304" pitchFamily="18" charset="0"/>
              </a:rPr>
              <a:t>I have listed 5 possible answers on the slide.</a:t>
            </a:r>
          </a:p>
          <a:p>
            <a:pPr marL="171450" marR="0" indent="-171450">
              <a:lnSpc>
                <a:spcPct val="100000"/>
              </a:lnSpc>
              <a:spcBef>
                <a:spcPts val="0"/>
              </a:spcBef>
              <a:spcAft>
                <a:spcPts val="0"/>
              </a:spcAft>
              <a:buFont typeface="Arial" panose="020B0604020202020204" pitchFamily="34" charset="0"/>
              <a:buChar char="•"/>
            </a:pPr>
            <a:r>
              <a:rPr lang="en-US" dirty="0"/>
              <a:t>The many miracles of healing that Peter and the apostles performed were important because they proved that the apostles’ message about Jesus was true. </a:t>
            </a:r>
          </a:p>
          <a:p>
            <a:pPr marL="171450" marR="0" indent="-171450">
              <a:lnSpc>
                <a:spcPct val="100000"/>
              </a:lnSpc>
              <a:spcBef>
                <a:spcPts val="0"/>
              </a:spcBef>
              <a:spcAft>
                <a:spcPts val="0"/>
              </a:spcAft>
              <a:buFont typeface="Arial" panose="020B0604020202020204" pitchFamily="34" charset="0"/>
              <a:buChar char="•"/>
            </a:pPr>
            <a:r>
              <a:rPr lang="en-US" dirty="0"/>
              <a:t>They made the apostles popular so people wanted to listen to them.</a:t>
            </a:r>
          </a:p>
          <a:p>
            <a:pPr marL="171450" marR="0" indent="-171450">
              <a:lnSpc>
                <a:spcPct val="100000"/>
              </a:lnSpc>
              <a:spcBef>
                <a:spcPts val="0"/>
              </a:spcBef>
              <a:spcAft>
                <a:spcPts val="0"/>
              </a:spcAft>
              <a:buFont typeface="Arial" panose="020B0604020202020204" pitchFamily="34" charset="0"/>
              <a:buChar char="•"/>
            </a:pPr>
            <a:r>
              <a:rPr lang="en-US" dirty="0"/>
              <a:t>They helped protect them from the leaders who killed Jesus. </a:t>
            </a:r>
          </a:p>
          <a:p>
            <a:pPr marL="171450" marR="0" indent="-171450">
              <a:lnSpc>
                <a:spcPct val="100000"/>
              </a:lnSpc>
              <a:spcBef>
                <a:spcPts val="0"/>
              </a:spcBef>
              <a:spcAft>
                <a:spcPts val="0"/>
              </a:spcAft>
              <a:buFont typeface="Arial" panose="020B0604020202020204" pitchFamily="34" charset="0"/>
              <a:buChar char="•"/>
            </a:pPr>
            <a:r>
              <a:rPr lang="en-US" dirty="0"/>
              <a:t>The miracles helped many people to change their hearts and minds about Jesus. </a:t>
            </a:r>
          </a:p>
          <a:p>
            <a:pPr marL="171450" marR="0" indent="-171450">
              <a:lnSpc>
                <a:spcPct val="100000"/>
              </a:lnSpc>
              <a:spcBef>
                <a:spcPts val="0"/>
              </a:spcBef>
              <a:spcAft>
                <a:spcPts val="0"/>
              </a:spcAft>
              <a:buFont typeface="Arial" panose="020B0604020202020204" pitchFamily="34" charset="0"/>
              <a:buChar char="•"/>
            </a:pPr>
            <a:r>
              <a:rPr lang="en-US" dirty="0"/>
              <a:t>Which made people turned to Jesus as their Savior.</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0000"/>
              </a:lnSpc>
              <a:spcBef>
                <a:spcPts val="0"/>
              </a:spcBef>
              <a:spcAft>
                <a:spcPts val="0"/>
              </a:spcAft>
            </a:pP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0000"/>
              </a:lnSpc>
              <a:spcBef>
                <a:spcPts val="0"/>
              </a:spcBef>
              <a:spcAft>
                <a:spcPts val="0"/>
              </a:spcAft>
            </a:pPr>
            <a:r>
              <a:rPr lang="en-US" dirty="0"/>
              <a:t>So, you may want to end by asking the ladies in your group </a:t>
            </a:r>
            <a:r>
              <a:rPr lang="en-US" b="1" dirty="0"/>
              <a:t>what principles they learned from this lesson</a:t>
            </a:r>
            <a:r>
              <a:rPr lang="en-US" dirty="0"/>
              <a:t>.  I have listed 3 principles that I thought would help increase my spiritual life no matter the circumstance.</a:t>
            </a:r>
          </a:p>
          <a:p>
            <a:pPr marL="0" lvl="1" indent="-182880">
              <a:spcAft>
                <a:spcPts val="0"/>
              </a:spcAft>
              <a:buFont typeface="Arial" panose="020B0604020202020204" pitchFamily="34" charset="0"/>
              <a:buChar char="•"/>
            </a:pPr>
            <a:r>
              <a:rPr lang="en-US" dirty="0"/>
              <a:t>To establish a rhythm of prayer and worship, as Peter and John did in verse 1 of Acts 3.</a:t>
            </a:r>
          </a:p>
          <a:p>
            <a:pPr marL="0" lvl="1" indent="-182880">
              <a:spcAft>
                <a:spcPts val="0"/>
              </a:spcAft>
              <a:buFont typeface="Arial" panose="020B0604020202020204" pitchFamily="34" charset="0"/>
              <a:buChar char="•"/>
            </a:pPr>
            <a:r>
              <a:rPr lang="en-US" dirty="0"/>
              <a:t>To love and bless others in beautiful ways.  We all have gifts and talents that we can share with others.  Just like this beggar that was laid at the Beautiful Gate, so there are opportunities to love and bless others in beautiful ways.</a:t>
            </a:r>
          </a:p>
          <a:p>
            <a:pPr marL="0" lvl="1" indent="-182880">
              <a:spcAft>
                <a:spcPts val="0"/>
              </a:spcAft>
              <a:buFont typeface="Arial" panose="020B0604020202020204" pitchFamily="34" charset="0"/>
              <a:buChar char="•"/>
            </a:pPr>
            <a:r>
              <a:rPr lang="en-US" dirty="0"/>
              <a:t>To bring credit and glory to God.  When we give all of the credit to God, then people see the good gifts, receive them, and gather with us to praise and worship the Lord.</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0000"/>
              </a:lnSpc>
              <a:spcBef>
                <a:spcPts val="0"/>
              </a:spcBef>
              <a:spcAft>
                <a:spcPts val="0"/>
              </a:spcAft>
            </a:pP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856653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0" dirty="0">
                <a:effectLst/>
                <a:latin typeface="Arial" panose="020B0604020202020204" pitchFamily="34" charset="0"/>
                <a:ea typeface="Times New Roman" panose="02020603050405020304" pitchFamily="18" charset="0"/>
                <a:cs typeface="Arial" panose="020B0604020202020204" pitchFamily="34" charset="0"/>
              </a:rPr>
              <a:t>Lesson 7 is a story about Philip the Evangelist, not Philip the Apostle, and an Ethiopian Eunuch.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kern="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effectLst/>
                <a:latin typeface="Arial" panose="020B0604020202020204" pitchFamily="34" charset="0"/>
                <a:ea typeface="Calibri" panose="020F0502020204030204" pitchFamily="34" charset="0"/>
                <a:cs typeface="Arial" panose="020B0604020202020204" pitchFamily="34" charset="0"/>
              </a:rPr>
              <a:t>Do you remember what we said at the beginning of Lesson 6 about people who were considered as having a “blemish” and could not enter the temple to worship God?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0" dirty="0">
                <a:effectLst/>
                <a:latin typeface="Arial" panose="020B0604020202020204" pitchFamily="34" charset="0"/>
                <a:ea typeface="Times New Roman" panose="02020603050405020304" pitchFamily="18" charset="0"/>
                <a:cs typeface="Arial" panose="020B0604020202020204" pitchFamily="34" charset="0"/>
              </a:rPr>
              <a:t>A eunuch was one of hose considered to have a blemish.  So, the Ethiopian eunuch was part of an ostracized group.</a:t>
            </a:r>
          </a:p>
          <a:p>
            <a:endParaRPr lang="en-US" dirty="0"/>
          </a:p>
        </p:txBody>
      </p:sp>
    </p:spTree>
    <p:extLst>
      <p:ext uri="{BB962C8B-B14F-4D97-AF65-F5344CB8AC3E}">
        <p14:creationId xmlns:p14="http://schemas.microsoft.com/office/powerpoint/2010/main" val="8499365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0" dirty="0">
                <a:effectLst/>
                <a:latin typeface="Arial" panose="020B0604020202020204" pitchFamily="34" charset="0"/>
                <a:ea typeface="Times New Roman" panose="02020603050405020304" pitchFamily="18" charset="0"/>
                <a:cs typeface="Arial" panose="020B0604020202020204" pitchFamily="34" charset="0"/>
              </a:rPr>
              <a:t>I want to give you another suggestion for an Opening Prayer than the one on p. 61.  These verses reminded me of this story of the Ethiopian Eunuch.  It is Colossians 4:2; 5-6, which is on your Scriptures handout.</a:t>
            </a:r>
            <a:endParaRPr lang="en-US" sz="1000" i="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marL="457200" marR="0" lvl="1">
              <a:lnSpc>
                <a:spcPct val="100000"/>
              </a:lnSpc>
              <a:spcBef>
                <a:spcPts val="0"/>
              </a:spcBef>
              <a:spcAft>
                <a:spcPts val="0"/>
              </a:spcAft>
            </a:pPr>
            <a:endParaRPr lang="en-US" sz="1000" i="1"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0000"/>
              </a:lnSpc>
              <a:spcBef>
                <a:spcPts val="0"/>
              </a:spcBef>
              <a:spcAft>
                <a:spcPts val="0"/>
              </a:spcAft>
            </a:pPr>
            <a:r>
              <a:rPr lang="en-US" sz="1000" b="1" i="1" kern="1600"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Have you ever gone on a pilgrimage to places like Jerusalem, Mt. Sinai, Vatican City, or another religious spot?  </a:t>
            </a:r>
          </a:p>
          <a:p>
            <a:pPr marL="0" marR="0">
              <a:lnSpc>
                <a:spcPct val="100000"/>
              </a:lnSpc>
              <a:spcBef>
                <a:spcPts val="0"/>
              </a:spcBef>
              <a:spcAft>
                <a:spcPts val="0"/>
              </a:spcAft>
            </a:pPr>
            <a:endParaRPr lang="en-US" sz="1000" b="1" i="1" kern="1600" dirty="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The story of the Ethiopian concerns a religious pilgrimage of a eunuch who felt compelled to make a 750-mile journey to Jerusalem to visit the temple of the God of the Jews.  This journey probably took him weeks or months.  </a:t>
            </a:r>
            <a:r>
              <a:rPr lang="en-US" sz="1000" dirty="0">
                <a:latin typeface="Arial" panose="020B0604020202020204" pitchFamily="34" charset="0"/>
                <a:cs typeface="Arial" panose="020B0604020202020204" pitchFamily="34" charset="0"/>
              </a:rPr>
              <a:t>He was probably what was known as a “God-fearer”, which are Gentiles that believed in and feared or revered the </a:t>
            </a:r>
            <a:r>
              <a:rPr lang="en-US" sz="1000" b="0" dirty="0">
                <a:latin typeface="Arial" panose="020B0604020202020204" pitchFamily="34" charset="0"/>
                <a:cs typeface="Arial" panose="020B0604020202020204" pitchFamily="34" charset="0"/>
              </a:rPr>
              <a:t>God of </a:t>
            </a:r>
            <a:r>
              <a:rPr lang="en-US" sz="1000" dirty="0">
                <a:latin typeface="Arial" panose="020B0604020202020204" pitchFamily="34" charset="0"/>
                <a:cs typeface="Arial" panose="020B0604020202020204" pitchFamily="34" charset="0"/>
              </a:rPr>
              <a:t>the Jews.  This Ethiopian would have been granted access to the Court of the Gentiles but would’ve been denied access to the rest of the temple because he was a eunuch.  As we discussed in the prior lesson, Levitical law denied the right to give offerings to God to anyone who has a blemish and specifically states eunuchs as being among those specified.  </a:t>
            </a:r>
          </a:p>
          <a:p>
            <a:pPr marL="0" marR="0">
              <a:lnSpc>
                <a:spcPct val="100000"/>
              </a:lnSpc>
              <a:spcBef>
                <a:spcPts val="0"/>
              </a:spcBef>
              <a:spcAft>
                <a:spcPts val="0"/>
              </a:spcAft>
            </a:pPr>
            <a:endParaRPr lang="en-US" sz="1000" dirty="0">
              <a:latin typeface="Arial" panose="020B0604020202020204" pitchFamily="34" charset="0"/>
              <a:cs typeface="Arial" panose="020B0604020202020204" pitchFamily="34" charset="0"/>
            </a:endParaRPr>
          </a:p>
          <a:p>
            <a:pPr marL="0" marR="0">
              <a:lnSpc>
                <a:spcPct val="100000"/>
              </a:lnSpc>
              <a:spcBef>
                <a:spcPts val="0"/>
              </a:spcBef>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Map:  </a:t>
            </a:r>
            <a:r>
              <a:rPr lang="en-US" sz="1000" dirty="0">
                <a:effectLst/>
                <a:latin typeface="Arial" panose="020B0604020202020204" pitchFamily="34" charset="0"/>
                <a:ea typeface="Calibri" panose="020F0502020204030204" pitchFamily="34" charset="0"/>
                <a:cs typeface="Arial" panose="020B0604020202020204" pitchFamily="34" charset="0"/>
              </a:rPr>
              <a:t>If you look on p. 66 of your book you will see a map that shows the various places discussed in our passage.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effectLst/>
                <a:latin typeface="Arial" panose="020B0604020202020204" pitchFamily="34" charset="0"/>
                <a:ea typeface="Calibri" panose="020F0502020204030204" pitchFamily="34" charset="0"/>
                <a:cs typeface="Arial" panose="020B0604020202020204" pitchFamily="34" charset="0"/>
              </a:rPr>
              <a:t>The passage talks about an Ethiopian eunuch.  Ethiopia during biblical times was also known as Cush.  It wasn’t where Ethiopia is now but more where Sudan is located, south of Egypt and along the Nile River.  </a:t>
            </a:r>
            <a:r>
              <a:rPr lang="en-US" sz="1000" b="1" dirty="0">
                <a:effectLst/>
                <a:latin typeface="Arial" panose="020B0604020202020204" pitchFamily="34" charset="0"/>
                <a:ea typeface="Calibri" panose="020F0502020204030204" pitchFamily="34" charset="0"/>
                <a:cs typeface="Arial" panose="020B0604020202020204" pitchFamily="34" charset="0"/>
              </a:rPr>
              <a:t>Do you see Cush at the bottom, in the middle of your bigger map?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1"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effectLst/>
                <a:latin typeface="Arial" panose="020B0604020202020204" pitchFamily="34" charset="0"/>
                <a:ea typeface="Calibri" panose="020F0502020204030204" pitchFamily="34" charset="0"/>
                <a:cs typeface="Arial" panose="020B0604020202020204" pitchFamily="34" charset="0"/>
              </a:rPr>
              <a:t>This Ethiopian was a court official of Candace, the queen of the Ethiopians, in charge of her entire treasury.  He would’ve taken a boat up the Nile to the Mediterranean Sea.  There he would’ve take another boat over to Gaza.  Then, from Gaza he would’ve taken a chariot, which is more like a covered carriage, to Jerusalem, which is about 50 miles.  Our story takes place when he was returning home after coming to Jerusalem to worship.  His chariot was taking him from Jerusalem to Gaza to get a boat ride home to Ethiopia.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kern="0" dirty="0">
              <a:effectLst/>
              <a:latin typeface="Arial" panose="020B0604020202020204" pitchFamily="34" charset="0"/>
              <a:ea typeface="Times New Roman" panose="02020603050405020304" pitchFamily="18" charset="0"/>
              <a:cs typeface="Arial" panose="020B0604020202020204" pitchFamily="34" charset="0"/>
            </a:endParaRPr>
          </a:p>
          <a:p>
            <a:pPr marL="171450" marR="0" indent="-171450">
              <a:lnSpc>
                <a:spcPct val="100000"/>
              </a:lnSpc>
              <a:spcBef>
                <a:spcPts val="0"/>
              </a:spcBef>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An angel of the Lord tells Philip to leave Samaria “… and go south to the road that goes down from Jerusalem to Gaza,” which was in the wilderness.  Look at the black and white inset map.  Samaria is 42 miles north of Jerusalem.  It’s 50 miles from Jerusalem to Gaza.  </a:t>
            </a:r>
          </a:p>
        </p:txBody>
      </p:sp>
    </p:spTree>
    <p:extLst>
      <p:ext uri="{BB962C8B-B14F-4D97-AF65-F5344CB8AC3E}">
        <p14:creationId xmlns:p14="http://schemas.microsoft.com/office/powerpoint/2010/main" val="28241119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spcAft>
                <a:spcPts val="0"/>
              </a:spcAft>
            </a:pPr>
            <a:r>
              <a:rPr lang="en-US" sz="1000" dirty="0">
                <a:latin typeface="Arial" panose="020B0604020202020204" pitchFamily="34" charset="0"/>
                <a:cs typeface="Arial" panose="020B0604020202020204" pitchFamily="34" charset="0"/>
              </a:rPr>
              <a:t>I’ve listed 2 video links telling the story of Philip and the Ethiopian.  Both use narration from the Acts 8:26-40 passage, although different translations than what is in our book.  </a:t>
            </a:r>
          </a:p>
          <a:p>
            <a:pPr marL="171450" indent="-171450">
              <a:lnSpc>
                <a:spcPct val="100000"/>
              </a:lnSpc>
              <a:spcBef>
                <a:spcPts val="0"/>
              </a:spcBef>
              <a:spcAft>
                <a:spcPts val="0"/>
              </a:spcAft>
              <a:buFont typeface="Arial" panose="020B0604020202020204" pitchFamily="34" charset="0"/>
              <a:buChar char="•"/>
            </a:pPr>
            <a:r>
              <a:rPr lang="en-US" sz="1000" dirty="0">
                <a:latin typeface="Arial" panose="020B0604020202020204" pitchFamily="34" charset="0"/>
                <a:cs typeface="Arial" panose="020B0604020202020204" pitchFamily="34" charset="0"/>
              </a:rPr>
              <a:t>The first one is 2:44 minutes.  It’s probably the more realistic of what happened.</a:t>
            </a:r>
          </a:p>
          <a:p>
            <a:pPr marL="171450" indent="-171450">
              <a:lnSpc>
                <a:spcPct val="100000"/>
              </a:lnSpc>
              <a:spcBef>
                <a:spcPts val="0"/>
              </a:spcBef>
              <a:spcAft>
                <a:spcPts val="0"/>
              </a:spcAft>
              <a:buFont typeface="Arial" panose="020B0604020202020204" pitchFamily="34" charset="0"/>
              <a:buChar char="•"/>
            </a:pPr>
            <a:r>
              <a:rPr lang="en-US" sz="1000" dirty="0">
                <a:latin typeface="Arial" panose="020B0604020202020204" pitchFamily="34" charset="0"/>
                <a:cs typeface="Arial" panose="020B0604020202020204" pitchFamily="34" charset="0"/>
              </a:rPr>
              <a:t>The second one is 2:24 minutes.  It’s made by some youth at Charlotte Chapel in Edinburgh, Scotland for a youth service.  I thought they did a great job of converting this story to a present day situation.</a:t>
            </a:r>
          </a:p>
          <a:p>
            <a:pPr marL="0" marR="0">
              <a:lnSpc>
                <a:spcPct val="100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We don’t know if the Ethiopian had heard the readings of Isaiah promising inclusion of eunuchs in God’s Temple prior to his visit or while he was in Jerusalem, but he must have purchased a copy of Isaiah while in Jerusalem.  The passage for Lesson 7 has the Ethiopian in his chariot reading Isaiah 53:7-8.  (By the way, in ancient times, people read aloud, even when reading to themselves.  This was slower but allowed for better understanding.)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Arial" panose="020B0604020202020204" pitchFamily="34" charset="0"/>
                <a:ea typeface="Calibri" panose="020F0502020204030204" pitchFamily="34" charset="0"/>
                <a:cs typeface="Arial" panose="020B0604020202020204" pitchFamily="34" charset="0"/>
              </a:rPr>
              <a:t>Now, if this next part isn’t a sacred encounter, I don’t know what is.  What else could it have been for Philip to leave Samaria and encounter the Ethiopian in the wilderness just at the point where he was reading a passage that so clearly tells the prophetic vision of the coming of the Messiah.  I lose my husband in Walmart, but the angel of the Lord is expecting Philip to find someone somewhere on a 92-mile journey.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Arial" panose="020B0604020202020204" pitchFamily="34" charset="0"/>
                <a:ea typeface="Calibri" panose="020F0502020204030204" pitchFamily="34" charset="0"/>
                <a:cs typeface="Arial" panose="020B0604020202020204" pitchFamily="34" charset="0"/>
              </a:rPr>
              <a:t>The Isaiah 53 passage the Ethiopian is reading is quoted almost 40 times in the NT in explaining about Jesus being the Messiah.  Remember, it’s been 700 years between when Isaiah wrote this prophecy and when the events happen to Jesus.  So, Philip begins to tell the Ethiopian the good news, and it’s a good bet that Philip included the story of Pentecost and how Peter and the apostles baptized 3000 people that day.  That’s probably why the Ethiopian wanted to be baptized.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In this story, the Ethiopian heard the Good News that Jesus came to earth, died for our sins, and raised from the dead and is alive today.  Then he immediately accepted the message and was baptized.  </a:t>
            </a:r>
            <a:r>
              <a:rPr lang="en-US" sz="1000" dirty="0">
                <a:effectLst/>
                <a:latin typeface="Arial" panose="020B0604020202020204" pitchFamily="34" charset="0"/>
                <a:ea typeface="Calibri" panose="020F0502020204030204" pitchFamily="34" charset="0"/>
                <a:cs typeface="Arial" panose="020B0604020202020204" pitchFamily="34" charset="0"/>
              </a:rPr>
              <a:t>According to Irenaeus, who was a 2</a:t>
            </a:r>
            <a:r>
              <a:rPr lang="en-US" sz="1000" baseline="30000" dirty="0">
                <a:effectLst/>
                <a:latin typeface="Arial" panose="020B0604020202020204" pitchFamily="34" charset="0"/>
                <a:ea typeface="Calibri" panose="020F0502020204030204" pitchFamily="34" charset="0"/>
                <a:cs typeface="Arial" panose="020B0604020202020204" pitchFamily="34" charset="0"/>
              </a:rPr>
              <a:t>nd</a:t>
            </a:r>
            <a:r>
              <a:rPr lang="en-US" sz="1000" dirty="0">
                <a:effectLst/>
                <a:latin typeface="Arial" panose="020B0604020202020204" pitchFamily="34" charset="0"/>
                <a:ea typeface="Calibri" panose="020F0502020204030204" pitchFamily="34" charset="0"/>
                <a:cs typeface="Arial" panose="020B0604020202020204" pitchFamily="34" charset="0"/>
              </a:rPr>
              <a:t> century Greek Christian writer, the Ethiopian official returned to his country and shared the Gospel.  By the 4</a:t>
            </a:r>
            <a:r>
              <a:rPr lang="en-US" sz="1000" baseline="30000" dirty="0">
                <a:effectLst/>
                <a:latin typeface="Arial" panose="020B0604020202020204" pitchFamily="34" charset="0"/>
                <a:ea typeface="Calibri" panose="020F0502020204030204" pitchFamily="34" charset="0"/>
                <a:cs typeface="Arial" panose="020B0604020202020204" pitchFamily="34" charset="0"/>
              </a:rPr>
              <a:t>th</a:t>
            </a:r>
            <a:r>
              <a:rPr lang="en-US" sz="1000" dirty="0">
                <a:effectLst/>
                <a:latin typeface="Arial" panose="020B0604020202020204" pitchFamily="34" charset="0"/>
                <a:ea typeface="Calibri" panose="020F0502020204030204" pitchFamily="34" charset="0"/>
                <a:cs typeface="Arial" panose="020B0604020202020204" pitchFamily="34" charset="0"/>
              </a:rPr>
              <a:t> century, Christianity was Ethiopia’s official religion.  </a:t>
            </a:r>
            <a:endParaRPr lang="en-US"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If someone asked you what the Good News about Jesus is, could you tell them?  The Apostles Creed might be a good guideline for telling someone about the Good News.</a:t>
            </a:r>
            <a:endParaRPr lang="en-US" sz="1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95968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a:p>
            <a:pPr marL="0" indent="0">
              <a:buNone/>
            </a:pPr>
            <a:r>
              <a:rPr lang="en-US" dirty="0"/>
              <a:t>Hopefully, everyone has their study book with them.  It’s not absolutely necessary, but it will be helpful to have it as we go through each section.</a:t>
            </a:r>
          </a:p>
          <a:p>
            <a:pPr marL="0" indent="0">
              <a:buNone/>
            </a:pPr>
            <a:endParaRPr lang="en-US" dirty="0"/>
          </a:p>
          <a:p>
            <a:pPr marL="171450" indent="-171450">
              <a:buFont typeface="Arial" panose="020B0604020202020204" pitchFamily="34" charset="0"/>
              <a:buChar char="•"/>
            </a:pPr>
            <a:r>
              <a:rPr lang="en-US" dirty="0"/>
              <a:t>The price of the regular study book is $</a:t>
            </a:r>
            <a:r>
              <a:rPr lang="en-US" b="1" dirty="0"/>
              <a:t>10.00, </a:t>
            </a:r>
            <a:r>
              <a:rPr lang="en-US" b="0" dirty="0"/>
              <a:t>and if you look on the back of the study book, it tells you how you can order it from </a:t>
            </a:r>
            <a:r>
              <a:rPr lang="en-US" b="0" i="1" dirty="0"/>
              <a:t>Horizons Magazine.</a:t>
            </a:r>
            <a:br>
              <a:rPr lang="en-US" b="0" i="1" dirty="0"/>
            </a:br>
            <a:r>
              <a:rPr lang="en-US" b="0" i="0" dirty="0"/>
              <a:t>By the way, if you subscribe to the </a:t>
            </a:r>
            <a:r>
              <a:rPr lang="en-US" b="0" i="1" dirty="0"/>
              <a:t>Horizons Magazine, </a:t>
            </a:r>
            <a:r>
              <a:rPr lang="en-US" b="0" i="0" dirty="0"/>
              <a:t>the study book comes to you free.</a:t>
            </a:r>
            <a:r>
              <a:rPr lang="en-US" b="0" dirty="0"/>
              <a:t> </a:t>
            </a:r>
            <a:endParaRPr lang="en-US" b="1" dirty="0"/>
          </a:p>
          <a:p>
            <a:pPr marL="171450" indent="-171450">
              <a:buFont typeface="Arial" panose="020B0604020202020204" pitchFamily="34" charset="0"/>
              <a:buChar char="•"/>
            </a:pPr>
            <a:r>
              <a:rPr lang="en-US" dirty="0"/>
              <a:t>This year’s study is written by Rev. Dr. Olive </a:t>
            </a:r>
            <a:r>
              <a:rPr lang="en-US" dirty="0" err="1"/>
              <a:t>Mahabir</a:t>
            </a:r>
            <a:r>
              <a:rPr lang="en-US" dirty="0"/>
              <a:t> </a:t>
            </a:r>
            <a:r>
              <a:rPr lang="en-US" i="1" dirty="0"/>
              <a:t>(Mah-hah-beer)</a:t>
            </a:r>
          </a:p>
          <a:p>
            <a:pPr marL="171450" indent="-171450">
              <a:buFont typeface="Arial" panose="020B0604020202020204" pitchFamily="34" charset="0"/>
              <a:buChar char="•"/>
            </a:pPr>
            <a:r>
              <a:rPr lang="en-US" b="0" dirty="0">
                <a:effectLst/>
              </a:rPr>
              <a:t>Suggestions for Leaders by Wilma Angelica </a:t>
            </a:r>
            <a:r>
              <a:rPr lang="en-US" b="0" dirty="0" err="1">
                <a:effectLst/>
              </a:rPr>
              <a:t>Quinonez</a:t>
            </a:r>
            <a:r>
              <a:rPr lang="en-US" b="0" dirty="0">
                <a:effectLst/>
              </a:rPr>
              <a:t> </a:t>
            </a:r>
            <a:r>
              <a:rPr lang="en-US" b="0" i="1" dirty="0">
                <a:effectLst/>
              </a:rPr>
              <a:t>(King-o-</a:t>
            </a:r>
            <a:r>
              <a:rPr lang="en-US" b="0" i="1" dirty="0" err="1">
                <a:effectLst/>
              </a:rPr>
              <a:t>nez</a:t>
            </a:r>
            <a:r>
              <a:rPr lang="en-US" b="0" i="1" dirty="0">
                <a:effectLst/>
              </a:rPr>
              <a:t>) </a:t>
            </a:r>
            <a:r>
              <a:rPr lang="en-US" b="0" dirty="0" err="1">
                <a:effectLst/>
              </a:rPr>
              <a:t>Cabero</a:t>
            </a:r>
            <a:endParaRPr lang="en-US" b="0" dirty="0">
              <a:effectLst/>
            </a:endParaRPr>
          </a:p>
          <a:p>
            <a:endParaRPr lang="en-US" dirty="0"/>
          </a:p>
          <a:p>
            <a:r>
              <a:rPr lang="en-US" dirty="0"/>
              <a:t>The companion DVD for this study is $</a:t>
            </a:r>
            <a:r>
              <a:rPr lang="en-US" b="1" dirty="0"/>
              <a:t>20.00</a:t>
            </a:r>
            <a:r>
              <a:rPr lang="en-US" dirty="0"/>
              <a:t>.  </a:t>
            </a:r>
          </a:p>
          <a:p>
            <a:endParaRPr lang="en-US" dirty="0"/>
          </a:p>
          <a:p>
            <a:pPr marL="171450" indent="-171450">
              <a:buFont typeface="Arial" panose="020B0604020202020204" pitchFamily="34" charset="0"/>
              <a:buChar char="•"/>
            </a:pPr>
            <a:r>
              <a:rPr lang="en-US" dirty="0"/>
              <a:t>Each of the videos are about 10:30 minutes and give more background information than what is included in the lessons in the book.  </a:t>
            </a:r>
          </a:p>
          <a:p>
            <a:pPr marL="171450" indent="-171450">
              <a:buFont typeface="Arial" panose="020B0604020202020204" pitchFamily="34" charset="0"/>
              <a:buChar char="•"/>
            </a:pPr>
            <a:r>
              <a:rPr lang="en-US" dirty="0"/>
              <a:t>The DVD is also available in a digital downloadable version from </a:t>
            </a:r>
            <a:r>
              <a:rPr lang="en-US" i="1" dirty="0"/>
              <a:t>Horizons</a:t>
            </a:r>
            <a:r>
              <a:rPr lang="en-US" dirty="0"/>
              <a:t>.</a:t>
            </a:r>
          </a:p>
          <a:p>
            <a:pPr marL="171450" indent="-171450">
              <a:buFont typeface="Arial" panose="020B0604020202020204" pitchFamily="34" charset="0"/>
              <a:buChar char="•"/>
            </a:pPr>
            <a:r>
              <a:rPr lang="en-US" dirty="0"/>
              <a:t>The DVD gives much more helpful background information than the book.</a:t>
            </a:r>
          </a:p>
        </p:txBody>
      </p:sp>
    </p:spTree>
    <p:extLst>
      <p:ext uri="{BB962C8B-B14F-4D97-AF65-F5344CB8AC3E}">
        <p14:creationId xmlns:p14="http://schemas.microsoft.com/office/powerpoint/2010/main" val="34757832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our author says in the DVD explanation about Lesson 8, “A study of Acts without a mention of Paul would be an incomplete study.”  So, she does include one story about Paul and one of his many converts.  This is also the only story in our study where Luke is an eyewitness.  If you look at the passage on p. 70 of our book, you will notice that Luke uses the pronoun “we”.</a:t>
            </a:r>
          </a:p>
          <a:p>
            <a:endParaRPr lang="en-US" dirty="0"/>
          </a:p>
          <a:p>
            <a:r>
              <a:rPr lang="en-US" dirty="0"/>
              <a:t>I want to remind you about a few things about Paul and how he went about spreading the Gospel.  Paul went on 3 missionary journeys traveling over 10,000 miles.  His normal way to begin preaching and teaching when he went into a new town was to go to a synagogue where he knew the people knew about God and God’s promise to send a Messiah.  He used that knowledge to help tell his story of how Jesus fulfilled each of those OT predictions about the Messiah.  However, a town could only have a synagogue if there were at least 10 male Jews over the age of 13 to start it.</a:t>
            </a:r>
          </a:p>
          <a:p>
            <a:endParaRPr lang="en-US" dirty="0"/>
          </a:p>
          <a:p>
            <a:r>
              <a:rPr lang="en-US" dirty="0"/>
              <a:t>So, on Paul’s 2</a:t>
            </a:r>
            <a:r>
              <a:rPr lang="en-US" baseline="30000" dirty="0"/>
              <a:t>nd</a:t>
            </a:r>
            <a:r>
              <a:rPr lang="en-US" dirty="0"/>
              <a:t> missionary journey, he was in Troas, on the coast of the Aegean Sea.  Paul’s original intention was to stay in Asia for his 2</a:t>
            </a:r>
            <a:r>
              <a:rPr lang="en-US" baseline="30000" dirty="0"/>
              <a:t>nd</a:t>
            </a:r>
            <a:r>
              <a:rPr lang="en-US" dirty="0"/>
              <a:t> journey, but God had other plans.  God had a “sacred encounter” planned.  Paul had a vision of a man in Macedonia asking for help, so that vision made Paul change his plans.  They set sail for the small port town of Neapolis and then to the Roman colony of Philippi, which was 8 miles inland.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Paul searched for a synagogue, but there were no synagogues in Philippi.  So on the Sabbath, Paul went to one of the 2 rivers that flowed by the town to pray.  Paul also thought if there were any Jews in Philippi, that is where he would find them.  Think about it, </a:t>
            </a:r>
            <a:r>
              <a:rPr lang="en-US" sz="1000" dirty="0">
                <a:effectLst/>
                <a:latin typeface="Arial" panose="020B0604020202020204" pitchFamily="34" charset="0"/>
                <a:ea typeface="Calibri" panose="020F0502020204030204" pitchFamily="34" charset="0"/>
                <a:cs typeface="Times New Roman" panose="02020603050405020304" pitchFamily="18" charset="0"/>
              </a:rPr>
              <a:t>a river is a calm and relaxing place to pray and worship God.  </a:t>
            </a:r>
            <a:r>
              <a:rPr lang="en-US" dirty="0"/>
              <a:t>But, Paul and his entourage didn’t find any Jews, but they did find a group praying by the river.</a:t>
            </a:r>
          </a:p>
        </p:txBody>
      </p:sp>
    </p:spTree>
    <p:extLst>
      <p:ext uri="{BB962C8B-B14F-4D97-AF65-F5344CB8AC3E}">
        <p14:creationId xmlns:p14="http://schemas.microsoft.com/office/powerpoint/2010/main" val="32913416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000" dirty="0">
                <a:latin typeface="Arial" panose="020B0604020202020204" pitchFamily="34" charset="0"/>
                <a:cs typeface="Arial" panose="020B0604020202020204" pitchFamily="34" charset="0"/>
              </a:rPr>
              <a:t>I have included a map on the slide to show the locations discussed, such as Troas, Neapolis and Philippi.  Philippi was a major commercial Macedonian city that was on the great Roman highway that ran about 535 miles across the Greek peninsula.  If a church was founded in Philippi, it would become very instrumental in spreading the Gospel throughout the Roman Empire.  This W side of the Aegean Sea was Europe.  </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000" b="1" dirty="0">
                <a:latin typeface="Arial" panose="020B0604020202020204" pitchFamily="34" charset="0"/>
                <a:cs typeface="Arial" panose="020B0604020202020204" pitchFamily="34" charset="0"/>
              </a:rPr>
              <a:t>Do you know who was the first Gentile convert to Christianity on the European continent?  </a:t>
            </a:r>
            <a:r>
              <a:rPr lang="en-US" sz="1000" dirty="0">
                <a:latin typeface="Arial" panose="020B0604020202020204" pitchFamily="34" charset="0"/>
                <a:cs typeface="Arial" panose="020B0604020202020204" pitchFamily="34" charset="0"/>
              </a:rPr>
              <a:t>Lydia, the subject of the story in Lesson 8.  And the group praying by the river was a group of women, led by Lydia.  They seem to have known about God, so they were probably God-fearing Gentiles, like the Ethiopian in our previous lesson.</a:t>
            </a:r>
          </a:p>
          <a:p>
            <a:pPr marL="171450" indent="-171450">
              <a:spcBef>
                <a:spcPts val="0"/>
              </a:spcBef>
              <a:spcAft>
                <a:spcPts val="600"/>
              </a:spcAft>
              <a:buFont typeface="Arial" panose="020B0604020202020204" pitchFamily="34" charset="0"/>
              <a:buChar char="•"/>
              <a:tabLst>
                <a:tab pos="274320" algn="l"/>
              </a:tabLst>
            </a:pPr>
            <a:r>
              <a:rPr lang="en-US" sz="1000" dirty="0">
                <a:latin typeface="Arial" panose="020B0604020202020204" pitchFamily="34" charset="0"/>
                <a:cs typeface="Arial" panose="020B0604020202020204" pitchFamily="34" charset="0"/>
              </a:rPr>
              <a:t>Lydia was a woman of business.  </a:t>
            </a:r>
            <a:r>
              <a:rPr lang="en-US" dirty="0">
                <a:latin typeface="Arial" panose="020B0604020202020204" pitchFamily="34" charset="0"/>
                <a:cs typeface="Arial" panose="020B0604020202020204" pitchFamily="34" charset="0"/>
              </a:rPr>
              <a:t>She was originally from Thyatira but was living in Philippi when she met Paul.  She was a well-to-do agent or seller of a purple-dye firm in Thyatira, which is SE of Troas, about 40 miles inland.  Remember, this purple dye was very expensive and usually reserved for royals or the most wealthy members of society.  </a:t>
            </a:r>
            <a:endParaRPr lang="en-US" sz="1000" dirty="0">
              <a:latin typeface="Arial" panose="020B0604020202020204" pitchFamily="34" charset="0"/>
              <a:cs typeface="Arial" panose="020B0604020202020204" pitchFamily="34" charset="0"/>
            </a:endParaRPr>
          </a:p>
          <a:p>
            <a:pPr marL="171450" indent="-171450">
              <a:spcBef>
                <a:spcPts val="0"/>
              </a:spcBef>
              <a:spcAft>
                <a:spcPts val="600"/>
              </a:spcAft>
              <a:buFont typeface="Arial" panose="020B0604020202020204" pitchFamily="34" charset="0"/>
              <a:buChar char="•"/>
              <a:tabLst>
                <a:tab pos="274320" algn="l"/>
              </a:tabLst>
            </a:pPr>
            <a:r>
              <a:rPr lang="en-US" sz="1000" dirty="0">
                <a:latin typeface="Arial" panose="020B0604020202020204" pitchFamily="34" charset="0"/>
                <a:cs typeface="Arial" panose="020B0604020202020204" pitchFamily="34" charset="0"/>
              </a:rPr>
              <a:t>Lydia was a woman of faith.  When Paul found Lydia and the group of women, they were honoring the Sabbath and worshiping God.  When Lydia heard the gospel story of Jesus from Paul, it says God opened her heart.  It seems the seeds of faith were already planted in Lydia; Paul watered that faith with the gospel story; and God made them sprout and grow.</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274320" algn="l"/>
              </a:tabLst>
              <a:defRPr/>
            </a:pPr>
            <a:r>
              <a:rPr lang="en-US" sz="1000" dirty="0">
                <a:latin typeface="Arial" panose="020B0604020202020204" pitchFamily="34" charset="0"/>
                <a:cs typeface="Arial" panose="020B0604020202020204" pitchFamily="34" charset="0"/>
              </a:rPr>
              <a:t>Lydia was a woman of influence.  Do you remember when we were talking about Luke’s writings at the beginning of our overview and I mentioned that Luke was probably from Macedonia where women held a more liberated position than anywhere else at the time?  Philippi was part of Macedonia, which helps to understand how a woman might have owned and managed a business, was wealthy, and held a prominent place in society.  </a:t>
            </a:r>
            <a:r>
              <a:rPr lang="en-US" sz="1000" dirty="0">
                <a:effectLst/>
                <a:latin typeface="Arial" panose="020B0604020202020204" pitchFamily="34" charset="0"/>
                <a:ea typeface="Calibri" panose="020F0502020204030204" pitchFamily="34" charset="0"/>
                <a:cs typeface="Arial" panose="020B0604020202020204" pitchFamily="34" charset="0"/>
              </a:rPr>
              <a:t>Lydia became a charter member of what would become 1 of the most influential churches in the area.  Her home in Philippi seems to have been the initial meeting place for this group of believers as well as hosting Paul and his entourage for the duration of their ministry in Philippi. </a:t>
            </a:r>
            <a:endParaRPr lang="en-US" sz="1000" dirty="0">
              <a:latin typeface="Arial" panose="020B0604020202020204" pitchFamily="34" charset="0"/>
              <a:cs typeface="Arial" panose="020B0604020202020204" pitchFamily="34" charset="0"/>
            </a:endParaRPr>
          </a:p>
          <a:p>
            <a:pPr marL="171450" marR="0" indent="-171450">
              <a:spcBef>
                <a:spcPts val="0"/>
              </a:spcBef>
              <a:spcAft>
                <a:spcPts val="600"/>
              </a:spcAft>
              <a:buFont typeface="Arial" panose="020B0604020202020204" pitchFamily="34" charset="0"/>
              <a:buChar char="•"/>
            </a:pPr>
            <a:r>
              <a:rPr lang="en-US" sz="1000" dirty="0">
                <a:latin typeface="Arial" panose="020B0604020202020204" pitchFamily="34" charset="0"/>
                <a:cs typeface="Arial" panose="020B0604020202020204" pitchFamily="34" charset="0"/>
              </a:rPr>
              <a:t>Lydia is only mentioned 2 times in the Bible, both in Acts 16 telling about her conversion and then later about her baptism. </a:t>
            </a:r>
            <a:r>
              <a:rPr lang="en-US" sz="1000" b="0" i="0" dirty="0">
                <a:effectLst/>
                <a:latin typeface="Arial" panose="020B0604020202020204" pitchFamily="34" charset="0"/>
                <a:ea typeface="Times New Roman" panose="02020603050405020304" pitchFamily="18" charset="0"/>
                <a:cs typeface="Arial" panose="020B0604020202020204" pitchFamily="34" charset="0"/>
              </a:rPr>
              <a:t>Even though there’s no mention of Lydia in the book of Philippians, read what Paul wrote about a decade later in Philippians 1:3-6, which is on your Scripture handout.</a:t>
            </a:r>
            <a:endParaRPr lang="en-US" sz="1000" dirty="0">
              <a:latin typeface="Arial" panose="020B0604020202020204" pitchFamily="34" charset="0"/>
              <a:cs typeface="Arial" panose="020B0604020202020204" pitchFamily="34" charset="0"/>
            </a:endParaRPr>
          </a:p>
          <a:p>
            <a:endParaRPr lang="en-US" sz="1000" dirty="0"/>
          </a:p>
        </p:txBody>
      </p:sp>
    </p:spTree>
    <p:extLst>
      <p:ext uri="{BB962C8B-B14F-4D97-AF65-F5344CB8AC3E}">
        <p14:creationId xmlns:p14="http://schemas.microsoft.com/office/powerpoint/2010/main" val="39704252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So let’s talk about ideas you might want to do for this lesson.</a:t>
            </a:r>
          </a:p>
          <a:p>
            <a:endParaRPr lang="en-US" sz="1000" dirty="0"/>
          </a:p>
          <a:p>
            <a:r>
              <a:rPr lang="en-US" sz="1000" dirty="0"/>
              <a:t>Decorate everything in purple.  Wear purple clothing.  Ask everyone else to wear purple, too.  Have purple tablecloths, napkins, plates, utensils, and glasses.</a:t>
            </a:r>
          </a:p>
          <a:p>
            <a:endParaRPr lang="en-US" sz="1000" dirty="0"/>
          </a:p>
          <a:p>
            <a:r>
              <a:rPr lang="en-US" sz="1000" dirty="0"/>
              <a:t>Serve different colors of purple foods like blackberries, purple grapes, cherries, figs, plums, prunes, raisins, pomegranates, blueberry ice cream, blueberry kuchen, grape or blueberry gelatin salad, grape or blackberry or blueberry jelly or preserves, blackberry pie, blueberry swirl cheesecake, blackberry frozen yogurt, grape juice, or creamy berry smoothies.</a:t>
            </a:r>
          </a:p>
          <a:p>
            <a:endParaRPr lang="en-US" sz="1000" dirty="0"/>
          </a:p>
          <a:p>
            <a:r>
              <a:rPr lang="en-US" sz="1000" dirty="0"/>
              <a:t>Olive </a:t>
            </a:r>
            <a:r>
              <a:rPr lang="en-US" sz="1000" dirty="0" err="1"/>
              <a:t>Mahabir</a:t>
            </a:r>
            <a:r>
              <a:rPr lang="en-US" sz="1000" dirty="0"/>
              <a:t> gives lots of background information on the DVD about Paul and Lydia.  The topic I enjoyed the most on the DVD was her discussion about baptism and the Didache (</a:t>
            </a:r>
            <a:r>
              <a:rPr lang="en-US" dirty="0"/>
              <a:t>DIH-duh-kay)</a:t>
            </a:r>
            <a:r>
              <a:rPr lang="en-US" sz="1000" dirty="0"/>
              <a:t>, which was written sometime between 65-80 AD and gives specific instructions on how to perform a baptism.  These instructions actually are pretty much true today, too.</a:t>
            </a:r>
          </a:p>
          <a:p>
            <a:endParaRPr lang="en-US" sz="1000" dirty="0"/>
          </a:p>
          <a:p>
            <a:r>
              <a:rPr lang="en-US" sz="1000" dirty="0"/>
              <a:t>The Faith Space website that we talked about in Lesson 3 also has some great information about Lydia, so I’ve included a link to that website for your information.</a:t>
            </a:r>
          </a:p>
          <a:p>
            <a:endParaRPr lang="en-US" sz="1000" dirty="0"/>
          </a:p>
          <a:p>
            <a:r>
              <a:rPr lang="en-US" sz="1000" dirty="0"/>
              <a:t>Another possible prayer to use for either the Opening or Closing prayer might be Joel 2:28-29, which is on your Scripture handout, where about 850 years prior to the Day of Pentecost the prophet Joel </a:t>
            </a:r>
            <a:r>
              <a:rPr lang="en-US" sz="1000" dirty="0">
                <a:effectLst/>
                <a:latin typeface="Arial" panose="020B0604020202020204" pitchFamily="34" charset="0"/>
                <a:ea typeface="Calibri" panose="020F0502020204030204" pitchFamily="34" charset="0"/>
                <a:cs typeface="Times New Roman" panose="02020603050405020304" pitchFamily="18" charset="0"/>
              </a:rPr>
              <a:t>predicts the outpouring of the Spirit on both men and women.  </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57073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have Lesson 9.</a:t>
            </a:r>
          </a:p>
          <a:p>
            <a:endParaRPr lang="en-US" dirty="0"/>
          </a:p>
          <a:p>
            <a:r>
              <a:rPr lang="en-US" dirty="0"/>
              <a:t>To begin this lesson, ask the ladies to team up with a partner.  Tell them to look at their partner and think of a description of that person using 10 words or less.  Then, when you say, “Ready, Go,” everyone describe your partner at the same time.</a:t>
            </a:r>
          </a:p>
          <a:p>
            <a:endParaRPr lang="en-US" dirty="0"/>
          </a:p>
          <a:p>
            <a:pPr marL="0" indent="0">
              <a:buFont typeface="Arial" panose="020B0604020202020204" pitchFamily="34" charset="0"/>
              <a:buNone/>
            </a:pPr>
            <a:r>
              <a:rPr lang="en-US" b="0" i="0" dirty="0">
                <a:solidFill>
                  <a:schemeClr val="tx1"/>
                </a:solidFill>
              </a:rPr>
              <a:t>You may have known your partner well, but you may not have known that person.  </a:t>
            </a:r>
            <a:r>
              <a:rPr lang="en-US" b="1" i="1" dirty="0"/>
              <a:t>So, did you highlight the individual’s personality, their physical features, how they serve God, or what?</a:t>
            </a:r>
          </a:p>
          <a:p>
            <a:endParaRPr lang="en-US" dirty="0"/>
          </a:p>
          <a:p>
            <a:r>
              <a:rPr lang="en-US" b="0" dirty="0">
                <a:effectLst/>
              </a:rPr>
              <a:t>Scripture is full of snapshots of characters that were important to the movement of the gospel.  Sometimes we get more details than others.  In most cases, we find small, discrete discussions that give us glimpses into their lives – kind of like the 10 words or less you gave of your partner.</a:t>
            </a:r>
          </a:p>
          <a:p>
            <a:endParaRPr lang="en-US" dirty="0"/>
          </a:p>
        </p:txBody>
      </p:sp>
    </p:spTree>
    <p:extLst>
      <p:ext uri="{BB962C8B-B14F-4D97-AF65-F5344CB8AC3E}">
        <p14:creationId xmlns:p14="http://schemas.microsoft.com/office/powerpoint/2010/main" val="19525068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dirty="0"/>
              <a:t>But, it’s amazing how much we learn about Tabitha in the first verse at the top of p. 78, Acts 9:36.  </a:t>
            </a:r>
          </a:p>
          <a:p>
            <a:pPr>
              <a:spcAft>
                <a:spcPts val="0"/>
              </a:spcAft>
            </a:pPr>
            <a:endParaRPr lang="en-US" dirty="0"/>
          </a:p>
          <a:p>
            <a:pPr marL="171450" indent="-171450">
              <a:spcAft>
                <a:spcPts val="600"/>
              </a:spcAft>
              <a:buFont typeface="Arial" panose="020B0604020202020204" pitchFamily="34" charset="0"/>
              <a:buChar char="•"/>
            </a:pPr>
            <a:r>
              <a:rPr lang="en-US" dirty="0"/>
              <a:t>She’s from Joppa.  Joppa is about 35 miles N of Jerusalem.  Joppa is believed to be the oldest port city in the world at about 7,000 years old.  The port is on the Mediterranean Sea, where many inhabitants and visitors would primarily speak Greek.  </a:t>
            </a:r>
            <a:r>
              <a:rPr lang="en-US" i="1" dirty="0">
                <a:solidFill>
                  <a:srgbClr val="0070C0"/>
                </a:solidFill>
              </a:rPr>
              <a:t>(Greek of biblical times was like English nowadays – it was the universal language for air, sea and commercial businesses.)</a:t>
            </a:r>
          </a:p>
          <a:p>
            <a:pPr marL="171450" indent="-171450">
              <a:spcAft>
                <a:spcPts val="600"/>
              </a:spcAft>
              <a:buFont typeface="Arial" panose="020B0604020202020204" pitchFamily="34" charset="0"/>
              <a:buChar char="•"/>
            </a:pPr>
            <a:r>
              <a:rPr lang="en-US" dirty="0"/>
              <a:t>Her name is Tabitha, which tell us she is Jewish, but she is also known as Dorcas (her Greek name).  </a:t>
            </a:r>
            <a:r>
              <a:rPr lang="en-US" b="1" dirty="0"/>
              <a:t>So, why is she known by 2 names?  </a:t>
            </a:r>
            <a:r>
              <a:rPr lang="en-US" dirty="0"/>
              <a:t>It may be because Tabitha (her Jewish name) or Dorcas (her Greek name) did things for all of the people in Joppa – be they the upper class and wealthy and educated who spoke Greek or her Jewish neighbors who spoke Aramaic.</a:t>
            </a:r>
          </a:p>
          <a:p>
            <a:pPr marL="171450" indent="-171450">
              <a:spcAft>
                <a:spcPts val="600"/>
              </a:spcAft>
              <a:buFont typeface="Arial" panose="020B0604020202020204" pitchFamily="34" charset="0"/>
              <a:buChar char="•"/>
            </a:pPr>
            <a:r>
              <a:rPr lang="en-US" dirty="0"/>
              <a:t>She’s also described as a disciple.  In the NT, </a:t>
            </a:r>
            <a:r>
              <a:rPr lang="en-US" b="1" dirty="0"/>
              <a:t>Tabitha is the only woman to be called a disciple.</a:t>
            </a:r>
            <a:r>
              <a:rPr lang="en-US" dirty="0"/>
              <a:t>  Of course, there were other women who were disciples, but for Luke to use this word suggests that she was not only a committed Christian but also an important member of the Christian community at Joppa</a:t>
            </a:r>
            <a:r>
              <a:rPr lang="en-US" dirty="0">
                <a:hlinkClick r:id="rId3"/>
              </a:rPr>
              <a:t>.</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she is described as being “devoted to good works and acts of charity”.  Luke was saying that Tabitha was not just doing some good works, but she was fanatical to it!  Not only that, but aside from good works, she has also done a lot of charitable acts.  The story implies that most of Tabitha’s charity works were for widows.  Maybe Tabitha was a widow herself; we don’t know.  But we do know that Tabitha served God by sewing clothes.  Tabitha was probably more than just a seamstress creating one garment at a time.  Maybe she got others to make garments, too.  Maybe she did more than just feel pity for the predicament of her less fortunate friends and neighbors.  We’re only given a glimpse into all of her good works, so we don’t know the details.  We do know she did something about 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You may want to share James 2:24, 26 and discuss the verses meaning in each of their lives</a:t>
            </a:r>
            <a:r>
              <a:rPr lang="en-US"/>
              <a:t>.  </a:t>
            </a:r>
            <a:endParaRPr lang="en-US" dirty="0"/>
          </a:p>
        </p:txBody>
      </p:sp>
    </p:spTree>
    <p:extLst>
      <p:ext uri="{BB962C8B-B14F-4D97-AF65-F5344CB8AC3E}">
        <p14:creationId xmlns:p14="http://schemas.microsoft.com/office/powerpoint/2010/main" val="20900782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Handwork:  </a:t>
            </a:r>
            <a:r>
              <a:rPr lang="en-US" dirty="0"/>
              <a:t>So, why not have ladies bring some of their handwork to do as they listen to the lesson.  Or, have some opportunity for people to help do something with their hands as they listen that can be given to a charity afterwards.  I have listed links to 2 websites on how to do no-sew fleece blankets.  Or, those that wish could knit or crochet prayer shawls or lap blankets for church members facing health challenges.  You could also put together care packages for the homeless (with items like canned foods with a pop top, packages of crackers, socks, water bottles, hotel-size shampoos and lotions, and small soaps.)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solidFill>
                  <a:schemeClr val="tx1"/>
                </a:solidFill>
                <a:latin typeface="Calibri" panose="020F0502020204030204" pitchFamily="34" charset="0"/>
                <a:cs typeface="Calibri" panose="020F0502020204030204" pitchFamily="34" charset="0"/>
              </a:rPr>
              <a:t>Video:</a:t>
            </a:r>
            <a:r>
              <a:rPr lang="en-US" dirty="0">
                <a:solidFill>
                  <a:schemeClr val="tx1"/>
                </a:solidFill>
                <a:latin typeface="Calibri" panose="020F0502020204030204" pitchFamily="34" charset="0"/>
                <a:cs typeface="Calibri" panose="020F0502020204030204" pitchFamily="34" charset="0"/>
              </a:rPr>
              <a:t>  </a:t>
            </a:r>
            <a:r>
              <a:rPr lang="en-US" dirty="0">
                <a:solidFill>
                  <a:srgbClr val="7030A0"/>
                </a:solidFill>
                <a:latin typeface="Calibri" panose="020F0502020204030204" pitchFamily="34" charset="0"/>
                <a:cs typeface="Calibri" panose="020F0502020204030204" pitchFamily="34" charset="0"/>
                <a:hlinkClick r:id="rId3"/>
              </a:rPr>
              <a:t>https://www.youtube.com/watch?v=QhlRTne06es</a:t>
            </a:r>
            <a:r>
              <a:rPr lang="en-US" dirty="0">
                <a:solidFill>
                  <a:srgbClr val="7030A0"/>
                </a:solidFill>
                <a:latin typeface="Calibri" panose="020F0502020204030204" pitchFamily="34" charset="0"/>
                <a:cs typeface="Calibri" panose="020F0502020204030204" pitchFamily="34" charset="0"/>
              </a:rPr>
              <a:t> (2:20)</a:t>
            </a:r>
          </a:p>
          <a:p>
            <a:r>
              <a:rPr lang="en-US" dirty="0">
                <a:solidFill>
                  <a:schemeClr val="tx1"/>
                </a:solidFill>
                <a:latin typeface="Arial" panose="020B0604020202020204" pitchFamily="34" charset="0"/>
                <a:cs typeface="Arial" panose="020B0604020202020204" pitchFamily="34" charset="0"/>
              </a:rPr>
              <a:t>This video is a little different as it draws out the scenes as the passage is spoken.  And, it is not word-for-word the Acts 9 passage in our book, but it is close to the same words.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Prayer Chain of Knots:  </a:t>
            </a:r>
            <a:r>
              <a:rPr lang="en-US" dirty="0"/>
              <a:t>One of the suggestions on p. 83 that I like is to make knots in a piece of yarn, cord or shoelace each time they pray the phrase “Open unto me” while saying the Opening Prayer.  Then, during the Closing Prayer, think about all the people who have served the mission of the church.  Then, it is our responsibility to be the mentor for those who will come after us on how they are to serve the mission of the church. </a:t>
            </a:r>
          </a:p>
          <a:p>
            <a:endParaRPr lang="en-US" b="0" dirty="0">
              <a:effectLst/>
            </a:endParaRPr>
          </a:p>
          <a:p>
            <a:r>
              <a:rPr lang="en-US" b="1" dirty="0">
                <a:effectLst/>
              </a:rPr>
              <a:t>Using Our Gifts:  </a:t>
            </a:r>
            <a:r>
              <a:rPr lang="en-US" b="0" dirty="0">
                <a:effectLst/>
              </a:rPr>
              <a:t>In Tabitha’s story, we see the ripple effect of a life lived with faithfulness.  </a:t>
            </a:r>
            <a:r>
              <a:rPr lang="en-US" dirty="0"/>
              <a:t>Faith in God isn’t just a belief, but a lifestyle.  </a:t>
            </a:r>
            <a:r>
              <a:rPr lang="en-US" b="0" dirty="0">
                <a:effectLst/>
              </a:rPr>
              <a:t>Even though Tabitha’s role is not tremendously active in the story (she is ill or dead for most of it), the way her community mourned her loss demonstrates the impact her life had on those around her.  Tabitha used her gifts to bless those who encountered her.  We are called to bless others with the gifts we have been given, too. </a:t>
            </a:r>
          </a:p>
          <a:p>
            <a:endParaRPr lang="en-US" dirty="0"/>
          </a:p>
          <a:p>
            <a:r>
              <a:rPr lang="en-US" b="0" dirty="0">
                <a:effectLst/>
              </a:rPr>
              <a:t>Peter used his gifts and calling by praying and lifting up a sick sister in the faith.  Tabitha used her gifts by clothing the people around her.  We may not be the resident seamstress, but God has given each of us gifts that will build up our communities and bless others.  So, use your gifts.</a:t>
            </a:r>
          </a:p>
          <a:p>
            <a:endParaRPr lang="en-US" b="0" dirty="0">
              <a:effectLst/>
            </a:endParaRPr>
          </a:p>
          <a:p>
            <a:r>
              <a:rPr lang="en-US" b="0" dirty="0">
                <a:effectLst/>
              </a:rPr>
              <a:t>Did you notice how each of these “sacred encounters” was more than just a blessed meeting?  </a:t>
            </a:r>
          </a:p>
          <a:p>
            <a:r>
              <a:rPr lang="en-US" b="0" dirty="0">
                <a:effectLst/>
              </a:rPr>
              <a:t>It was an encounter that brought </a:t>
            </a:r>
            <a:r>
              <a:rPr lang="en-US" b="1" dirty="0">
                <a:effectLst/>
              </a:rPr>
              <a:t>HOPE.  </a:t>
            </a:r>
            <a:r>
              <a:rPr lang="en-US" b="0" dirty="0">
                <a:effectLst/>
              </a:rPr>
              <a:t>It also exhibited the participants’ leap of </a:t>
            </a:r>
            <a:r>
              <a:rPr lang="en-US" b="1" dirty="0">
                <a:effectLst/>
              </a:rPr>
              <a:t>FAITH</a:t>
            </a:r>
            <a:r>
              <a:rPr lang="en-US" b="0" dirty="0">
                <a:effectLst/>
              </a:rPr>
              <a:t>.</a:t>
            </a:r>
            <a:endParaRPr lang="en-US" dirty="0"/>
          </a:p>
          <a:p>
            <a:r>
              <a:rPr lang="en-US" dirty="0"/>
              <a:t>Just as a person jumping out of a plane has hope and faith the parachute will open, that is what knowing Jesus Christ brings to us.</a:t>
            </a:r>
          </a:p>
        </p:txBody>
      </p:sp>
    </p:spTree>
    <p:extLst>
      <p:ext uri="{BB962C8B-B14F-4D97-AF65-F5344CB8AC3E}">
        <p14:creationId xmlns:p14="http://schemas.microsoft.com/office/powerpoint/2010/main" val="277157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0" dirty="0"/>
              <a:t>As we are ending this overview, I want to share links to a few more resources you may want to access.  </a:t>
            </a:r>
          </a:p>
          <a:p>
            <a:pPr marL="0" indent="0">
              <a:buFont typeface="+mj-lt"/>
              <a:buNone/>
            </a:pPr>
            <a:endParaRPr lang="en-US" b="0" dirty="0"/>
          </a:p>
          <a:p>
            <a:pPr marL="0" indent="0">
              <a:buFont typeface="+mj-lt"/>
              <a:buNone/>
            </a:pPr>
            <a:r>
              <a:rPr lang="en-US" b="1" dirty="0"/>
              <a:t>Horizons:  </a:t>
            </a:r>
          </a:p>
          <a:p>
            <a:pPr marL="171450" indent="-171450">
              <a:buFont typeface="Arial" panose="020B0604020202020204" pitchFamily="34" charset="0"/>
              <a:buChar char="•"/>
              <a:tabLst>
                <a:tab pos="274320" algn="l"/>
              </a:tabLst>
            </a:pPr>
            <a:r>
              <a:rPr lang="en-US" b="0" dirty="0"/>
              <a:t>I have included a link to the </a:t>
            </a:r>
            <a:r>
              <a:rPr lang="en-US" b="0" i="1" dirty="0"/>
              <a:t>Horizons</a:t>
            </a:r>
            <a:r>
              <a:rPr lang="en-US" b="0" dirty="0"/>
              <a:t> website where you can find information for ordering the study books and the companion DVD.  Both of these items are available via download, although the study book download is $15, instead of $10.  However, the DVD is $20 for the download, too.</a:t>
            </a:r>
          </a:p>
          <a:p>
            <a:pPr marL="171450" indent="-171450">
              <a:buFont typeface="Arial" panose="020B0604020202020204" pitchFamily="34" charset="0"/>
              <a:buChar char="•"/>
              <a:tabLst>
                <a:tab pos="274320" algn="l"/>
              </a:tabLst>
            </a:pPr>
            <a:r>
              <a:rPr lang="en-US" b="0" dirty="0"/>
              <a:t>The PW Blog is another place to get additional information from the author about each of the lessons.  Usually, the author includes additional resources for you to Currently, the blog still has information on it about last year’s study about Sabbath.  </a:t>
            </a:r>
          </a:p>
          <a:p>
            <a:pPr marL="171450" indent="-171450">
              <a:buFont typeface="Arial" panose="020B0604020202020204" pitchFamily="34" charset="0"/>
              <a:buChar char="•"/>
              <a:tabLst>
                <a:tab pos="274320" algn="l"/>
              </a:tabLst>
            </a:pPr>
            <a:endParaRPr lang="en-US" dirty="0"/>
          </a:p>
          <a:p>
            <a:pPr marL="0" indent="0">
              <a:buFont typeface="+mj-lt"/>
              <a:buNone/>
            </a:pPr>
            <a:r>
              <a:rPr lang="en-US" b="1" dirty="0"/>
              <a:t>YouTube Bible Videos:  </a:t>
            </a:r>
          </a:p>
          <a:p>
            <a:pPr marL="0" indent="0">
              <a:buFont typeface="+mj-lt"/>
              <a:buNone/>
            </a:pPr>
            <a:r>
              <a:rPr lang="en-US" dirty="0"/>
              <a:t>I have included links to 4 YouTube videos about Luke and the Book of Acts.  Because Luke and Acts are both very long books, it takes 2 videos for each book.  These videos are animated overviews of each of these books.  It gives some great background information in just a few minutes.  Some of the information I shared with you are also included in these videos.  The videos are created by The Bible Project group, and they have videos like this for every book in the Bible.  I was amazed at how the last minute of part of 2 of the Book of Acts video is basically a summary of our Bible study, “Sacred Encounters”.</a:t>
            </a:r>
          </a:p>
          <a:p>
            <a:pPr marL="0" indent="0">
              <a:buFont typeface="+mj-lt"/>
              <a:buNone/>
            </a:pPr>
            <a:endParaRPr lang="en-US" dirty="0"/>
          </a:p>
          <a:p>
            <a:pPr marL="0" indent="0">
              <a:buFont typeface="+mj-lt"/>
              <a:buNone/>
            </a:pPr>
            <a:r>
              <a:rPr lang="en-US" b="1" dirty="0"/>
              <a:t>Today’s Information: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As I explained at the beginning of this overview, all of my notes are included on the PowerPoint slides.  Hopefully, our presbytery’s website will have the PowerPoint slides and the video of the Virtual Bible Study Overview sometime the week after August 21.  To view the notes for the PowerPoint slides, you just need to view the slides in the “Notes Page” format.</a:t>
            </a:r>
          </a:p>
          <a:p>
            <a:pPr marL="0" indent="0">
              <a:buFont typeface="+mj-lt"/>
              <a:buNone/>
            </a:pPr>
            <a:endParaRPr lang="en-US" b="1" dirty="0"/>
          </a:p>
        </p:txBody>
      </p:sp>
    </p:spTree>
    <p:extLst>
      <p:ext uri="{BB962C8B-B14F-4D97-AF65-F5344CB8AC3E}">
        <p14:creationId xmlns:p14="http://schemas.microsoft.com/office/powerpoint/2010/main" val="15791395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you may want to subscribe to the </a:t>
            </a:r>
            <a:r>
              <a:rPr lang="en-US" i="1" dirty="0"/>
              <a:t>Horizons </a:t>
            </a:r>
            <a:r>
              <a:rPr lang="en-US" i="0" dirty="0"/>
              <a:t>Magazine to get even more information about each of the lessons for our Bible study.</a:t>
            </a:r>
          </a:p>
          <a:p>
            <a:r>
              <a:rPr lang="en-US" i="0" dirty="0"/>
              <a:t>Near the back of each issue are 2 pages for each lesson of helpful information, questions and hints that you can use for the next 2 upcoming lessons.</a:t>
            </a:r>
          </a:p>
          <a:p>
            <a:endParaRPr lang="en-US" i="0" dirty="0"/>
          </a:p>
          <a:p>
            <a:r>
              <a:rPr lang="en-US" i="0" dirty="0"/>
              <a:t>FYI…  They tell me that the </a:t>
            </a:r>
            <a:r>
              <a:rPr lang="en-US" i="1" dirty="0"/>
              <a:t>Horizons </a:t>
            </a:r>
            <a:r>
              <a:rPr lang="en-US" i="0" dirty="0"/>
              <a:t>staff is half what it used to be, and the printers are way behind in getting things out.  So, often your printed copies of the </a:t>
            </a:r>
            <a:r>
              <a:rPr lang="en-US" i="1" dirty="0"/>
              <a:t>Horizons </a:t>
            </a:r>
            <a:r>
              <a:rPr lang="en-US" i="0" dirty="0"/>
              <a:t>magazine may come late if you are waiting for your mailed copy.  However, when they send you the email telling you about what will be in the magazine, you can click on the picture or the box that says “Access Your Digital Version of Horizons Magazine” or where it says “just a click away” and they will all take you to the digital version.</a:t>
            </a:r>
          </a:p>
          <a:p>
            <a:endParaRPr lang="en-US" i="0" dirty="0"/>
          </a:p>
          <a:p>
            <a:r>
              <a:rPr lang="en-US" i="0" dirty="0"/>
              <a:t>I got my digital version on July 28.  I still have not gotten my </a:t>
            </a:r>
            <a:r>
              <a:rPr lang="en-US" i="0"/>
              <a:t>mailed copy.</a:t>
            </a:r>
            <a:endParaRPr lang="en-US" dirty="0"/>
          </a:p>
        </p:txBody>
      </p:sp>
    </p:spTree>
    <p:extLst>
      <p:ext uri="{BB962C8B-B14F-4D97-AF65-F5344CB8AC3E}">
        <p14:creationId xmlns:p14="http://schemas.microsoft.com/office/powerpoint/2010/main" val="26113393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Tree>
    <p:extLst>
      <p:ext uri="{BB962C8B-B14F-4D97-AF65-F5344CB8AC3E}">
        <p14:creationId xmlns:p14="http://schemas.microsoft.com/office/powerpoint/2010/main" val="20761126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I would like to end by all of us reading Hebrews 11:1-2, 6.</a:t>
            </a:r>
          </a:p>
          <a:p>
            <a:pPr marL="0" indent="0">
              <a:buFont typeface="+mj-lt"/>
              <a:buNone/>
            </a:pPr>
            <a:endParaRPr lang="en-US" dirty="0"/>
          </a:p>
          <a:p>
            <a:pPr marL="0" indent="0">
              <a:buFont typeface="+mj-lt"/>
              <a:buNone/>
            </a:pPr>
            <a:r>
              <a:rPr lang="en-US" dirty="0"/>
              <a:t>Thank you.</a:t>
            </a:r>
          </a:p>
        </p:txBody>
      </p:sp>
    </p:spTree>
    <p:extLst>
      <p:ext uri="{BB962C8B-B14F-4D97-AF65-F5344CB8AC3E}">
        <p14:creationId xmlns:p14="http://schemas.microsoft.com/office/powerpoint/2010/main" val="2186128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turn to p. 2 in your study book, you can read about our author, Rev. Dr. Olive </a:t>
            </a:r>
            <a:r>
              <a:rPr lang="en-US" dirty="0" err="1"/>
              <a:t>Mahabir</a:t>
            </a:r>
            <a:r>
              <a:rPr lang="en-US" dirty="0"/>
              <a:t> </a:t>
            </a:r>
            <a:r>
              <a:rPr lang="en-US" i="1" dirty="0"/>
              <a:t>(Mah-hah-beer).  </a:t>
            </a:r>
            <a:r>
              <a:rPr lang="en-US" i="0" dirty="0"/>
              <a:t>She is a 4</a:t>
            </a:r>
            <a:r>
              <a:rPr lang="en-US" i="0" baseline="30000" dirty="0"/>
              <a:t>th</a:t>
            </a:r>
            <a:r>
              <a:rPr lang="en-US" i="0" dirty="0"/>
              <a:t> generation Presbyterian and has been in church ministry for more than  20 years.  Currently, she is in Roswell, Georgia.  She </a:t>
            </a:r>
            <a:r>
              <a:rPr lang="en-US" dirty="0"/>
              <a:t>has an interest in women’s rights and the poor, as we’ll see in our study.</a:t>
            </a:r>
            <a:endParaRPr lang="en-US" b="0" dirty="0">
              <a:effectLst/>
            </a:endParaRPr>
          </a:p>
          <a:p>
            <a:pPr marL="171450" indent="-171450">
              <a:buFont typeface="Arial" panose="020B0604020202020204" pitchFamily="34" charset="0"/>
              <a:buChar char="•"/>
            </a:pPr>
            <a:endParaRPr lang="en-US" b="0" dirty="0">
              <a:effectLst/>
            </a:endParaRPr>
          </a:p>
          <a:p>
            <a:endParaRPr lang="en-US" dirty="0"/>
          </a:p>
        </p:txBody>
      </p:sp>
    </p:spTree>
    <p:extLst>
      <p:ext uri="{BB962C8B-B14F-4D97-AF65-F5344CB8AC3E}">
        <p14:creationId xmlns:p14="http://schemas.microsoft.com/office/powerpoint/2010/main" val="1335497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rPr>
              <a:t>Suggestions for Leaders by Wilma Angelica </a:t>
            </a:r>
            <a:r>
              <a:rPr lang="en-US" b="0" dirty="0" err="1">
                <a:effectLst/>
              </a:rPr>
              <a:t>Quinonez</a:t>
            </a:r>
            <a:r>
              <a:rPr lang="en-US" b="0" dirty="0">
                <a:effectLst/>
              </a:rPr>
              <a:t> </a:t>
            </a:r>
            <a:r>
              <a:rPr lang="en-US" b="0" i="1" dirty="0">
                <a:effectLst/>
              </a:rPr>
              <a:t>(King-o-</a:t>
            </a:r>
            <a:r>
              <a:rPr lang="en-US" b="0" i="1" dirty="0" err="1">
                <a:effectLst/>
              </a:rPr>
              <a:t>nez</a:t>
            </a:r>
            <a:r>
              <a:rPr lang="en-US" b="0" i="1" dirty="0">
                <a:effectLst/>
              </a:rPr>
              <a:t>) </a:t>
            </a:r>
            <a:r>
              <a:rPr lang="en-US" b="0" dirty="0" err="1">
                <a:effectLst/>
              </a:rPr>
              <a:t>Cabero</a:t>
            </a:r>
            <a:endParaRPr lang="en-US" b="0" dirty="0">
              <a:effectLst/>
            </a:endParaRPr>
          </a:p>
          <a:p>
            <a:pPr marL="171450" indent="-171450">
              <a:buFont typeface="Arial" panose="020B0604020202020204" pitchFamily="34" charset="0"/>
              <a:buChar char="•"/>
            </a:pPr>
            <a:r>
              <a:rPr lang="en-US" dirty="0"/>
              <a:t>Born in Puerto Rico</a:t>
            </a:r>
          </a:p>
          <a:p>
            <a:pPr marL="171450" indent="-171450">
              <a:buFont typeface="Arial" panose="020B0604020202020204" pitchFamily="34" charset="0"/>
              <a:buChar char="•"/>
            </a:pPr>
            <a:r>
              <a:rPr lang="en-US" dirty="0"/>
              <a:t>Ordained minister of Word &amp; Sacrament</a:t>
            </a:r>
          </a:p>
          <a:p>
            <a:pPr marL="171450" indent="-171450">
              <a:buFont typeface="Arial" panose="020B0604020202020204" pitchFamily="34" charset="0"/>
              <a:buChar char="•"/>
            </a:pPr>
            <a:r>
              <a:rPr lang="en-US" dirty="0"/>
              <a:t>Specialist in ministry with people who are functionally diverse.</a:t>
            </a:r>
          </a:p>
          <a:p>
            <a:pPr marL="171450" indent="-171450">
              <a:buFont typeface="Arial" panose="020B0604020202020204" pitchFamily="34" charset="0"/>
              <a:buChar char="•"/>
            </a:pPr>
            <a:r>
              <a:rPr lang="en-US" dirty="0"/>
              <a:t>Also, associate professor at the </a:t>
            </a:r>
            <a:r>
              <a:rPr lang="en-US" dirty="0" err="1"/>
              <a:t>Seminario</a:t>
            </a:r>
            <a:r>
              <a:rPr lang="en-US" dirty="0"/>
              <a:t> </a:t>
            </a:r>
            <a:r>
              <a:rPr lang="en-US" dirty="0" err="1"/>
              <a:t>Evangelico</a:t>
            </a:r>
            <a:r>
              <a:rPr lang="en-US" dirty="0"/>
              <a:t> de Puerto Rico.</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621842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Let’s take a quick Bible quiz.  Here are 8 questions to see how you do on some questions about the Bible.</a:t>
            </a:r>
          </a:p>
          <a:p>
            <a:endParaRPr lang="en-US" sz="1050" dirty="0"/>
          </a:p>
          <a:p>
            <a:pPr marL="457200" indent="-457200">
              <a:buFont typeface="+mj-lt"/>
              <a:buAutoNum type="arabicPeriod"/>
            </a:pPr>
            <a:r>
              <a:rPr lang="en-US" sz="1050" b="1" dirty="0"/>
              <a:t>How many books are in the Bible?  </a:t>
            </a:r>
            <a:r>
              <a:rPr lang="en-US" sz="1050" b="0" dirty="0">
                <a:solidFill>
                  <a:srgbClr val="FF0000"/>
                </a:solidFill>
              </a:rPr>
              <a:t>66</a:t>
            </a:r>
          </a:p>
          <a:p>
            <a:pPr marL="457200" indent="-457200">
              <a:buFont typeface="+mj-lt"/>
              <a:buAutoNum type="arabicPeriod"/>
            </a:pPr>
            <a:r>
              <a:rPr lang="en-US" sz="1050" b="1" dirty="0"/>
              <a:t>How many books are in the OT?  </a:t>
            </a:r>
            <a:r>
              <a:rPr lang="en-US" sz="1050" b="0" dirty="0">
                <a:solidFill>
                  <a:srgbClr val="FF0000"/>
                </a:solidFill>
              </a:rPr>
              <a:t>39, which covers a little more than 4000 years of history</a:t>
            </a:r>
          </a:p>
          <a:p>
            <a:pPr marL="457200" indent="-457200">
              <a:buFont typeface="+mj-lt"/>
              <a:buAutoNum type="arabicPeriod"/>
            </a:pPr>
            <a:r>
              <a:rPr lang="en-US" sz="1050" b="1" dirty="0"/>
              <a:t>How many books are in the NT?  </a:t>
            </a:r>
            <a:r>
              <a:rPr lang="en-US" sz="1050" b="0" dirty="0">
                <a:solidFill>
                  <a:srgbClr val="FF0000"/>
                </a:solidFill>
              </a:rPr>
              <a:t>27, and those 27 books were written over about a 60-year period</a:t>
            </a:r>
          </a:p>
          <a:p>
            <a:pPr marL="457200" indent="-457200">
              <a:buFont typeface="+mj-lt"/>
              <a:buAutoNum type="arabicPeriod"/>
            </a:pPr>
            <a:r>
              <a:rPr lang="en-US" sz="1050" b="1" dirty="0"/>
              <a:t>There are multiple authors who wrote multiple books in the Bible.   Who wrote the most multiple books?  </a:t>
            </a:r>
            <a:r>
              <a:rPr lang="en-US" sz="1050" b="0" dirty="0">
                <a:solidFill>
                  <a:srgbClr val="FF0000"/>
                </a:solidFill>
              </a:rPr>
              <a:t>Paul</a:t>
            </a:r>
          </a:p>
          <a:p>
            <a:pPr marL="457200" indent="-457200">
              <a:buFont typeface="+mj-lt"/>
              <a:buAutoNum type="arabicPeriod"/>
            </a:pPr>
            <a:r>
              <a:rPr lang="en-US" sz="1050" b="1" dirty="0"/>
              <a:t>How many epistles are in the NT?  </a:t>
            </a:r>
            <a:r>
              <a:rPr lang="en-US" sz="1050" b="0" dirty="0">
                <a:solidFill>
                  <a:srgbClr val="FF0000"/>
                </a:solidFill>
              </a:rPr>
              <a:t>13</a:t>
            </a:r>
          </a:p>
          <a:p>
            <a:pPr marL="457200" indent="-457200">
              <a:buFont typeface="+mj-lt"/>
              <a:buAutoNum type="arabicPeriod"/>
            </a:pPr>
            <a:r>
              <a:rPr lang="en-US" sz="1050" b="1" dirty="0"/>
              <a:t>Who wrote the most words in the Bible?  </a:t>
            </a:r>
            <a:r>
              <a:rPr lang="en-US" sz="1050" b="0" dirty="0">
                <a:solidFill>
                  <a:srgbClr val="FF0000"/>
                </a:solidFill>
              </a:rPr>
              <a:t>Moses with 125,139 words</a:t>
            </a:r>
          </a:p>
          <a:p>
            <a:pPr marL="457200" indent="-457200">
              <a:buFont typeface="+mj-lt"/>
              <a:buAutoNum type="arabicPeriod"/>
            </a:pPr>
            <a:r>
              <a:rPr lang="en-US" sz="1050" b="1" dirty="0"/>
              <a:t>Who wrote the most words in the NT?  </a:t>
            </a:r>
            <a:r>
              <a:rPr lang="en-US" sz="1050" b="0" dirty="0">
                <a:solidFill>
                  <a:srgbClr val="FF0000"/>
                </a:solidFill>
              </a:rPr>
              <a:t>Luke with 37,932 words; Paul wrote 32,408 words.  </a:t>
            </a:r>
            <a:r>
              <a:rPr lang="en-US" sz="1050" b="0" dirty="0">
                <a:solidFill>
                  <a:schemeClr val="tx1"/>
                </a:solidFill>
              </a:rPr>
              <a:t>That means Luke wrote 27% of the NT, and Paul wrote 23% of it.  In fact, Luke is 1 of 5 biblical authors responsible for 45% of the Bible – Moses, Ezra, Luke, Jeremiah and Paul are the 5 authors.</a:t>
            </a:r>
          </a:p>
          <a:p>
            <a:pPr marL="457200" indent="-457200">
              <a:buFont typeface="+mj-lt"/>
              <a:buAutoNum type="arabicPeriod"/>
            </a:pPr>
            <a:r>
              <a:rPr lang="en-US" sz="1050" b="1" dirty="0">
                <a:solidFill>
                  <a:schemeClr val="tx1"/>
                </a:solidFill>
              </a:rPr>
              <a:t>How many books did Luke write?  </a:t>
            </a:r>
            <a:r>
              <a:rPr lang="en-US" sz="1050" b="0" dirty="0">
                <a:solidFill>
                  <a:srgbClr val="FF0000"/>
                </a:solidFill>
              </a:rPr>
              <a:t>2</a:t>
            </a:r>
          </a:p>
          <a:p>
            <a:pPr marL="457200" indent="-457200">
              <a:buFont typeface="+mj-lt"/>
              <a:buAutoNum type="arabicPeriod"/>
            </a:pPr>
            <a:endParaRPr lang="en-US" sz="1050" b="0" dirty="0">
              <a:solidFill>
                <a:srgbClr val="FF0000"/>
              </a:solidFill>
            </a:endParaRPr>
          </a:p>
          <a:p>
            <a:pPr marL="0" indent="0">
              <a:buFont typeface="+mj-lt"/>
              <a:buNone/>
            </a:pPr>
            <a:r>
              <a:rPr lang="en-US" sz="1050" b="1" dirty="0">
                <a:solidFill>
                  <a:schemeClr val="tx1"/>
                </a:solidFill>
              </a:rPr>
              <a:t>How did you do on this Bible quiz?</a:t>
            </a:r>
          </a:p>
          <a:p>
            <a:pPr marL="0" indent="0">
              <a:buFont typeface="+mj-lt"/>
              <a:buNone/>
            </a:pPr>
            <a:endParaRPr lang="en-US" sz="1050" b="0" dirty="0">
              <a:solidFill>
                <a:srgbClr val="FF0000"/>
              </a:solidFill>
            </a:endParaRPr>
          </a:p>
          <a:p>
            <a:pPr marL="0" marR="0" indent="0">
              <a:spcBef>
                <a:spcPts val="0"/>
              </a:spcBef>
              <a:spcAft>
                <a:spcPts val="1000"/>
              </a:spcAft>
              <a:buFont typeface="Arial" panose="020B0604020202020204" pitchFamily="34" charset="0"/>
              <a:buNone/>
            </a:pPr>
            <a:r>
              <a:rPr lang="en-US"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We think Paul wrote more of the NT than anyone else since he wrote 13 epistle letters, but it was a Gentile who wasn’t an apostle and never met Jesus that wrote even more of the NT than anyone else.  </a:t>
            </a:r>
          </a:p>
        </p:txBody>
      </p:sp>
    </p:spTree>
    <p:extLst>
      <p:ext uri="{BB962C8B-B14F-4D97-AF65-F5344CB8AC3E}">
        <p14:creationId xmlns:p14="http://schemas.microsoft.com/office/powerpoint/2010/main" val="3735251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171450">
              <a:lnSpc>
                <a:spcPct val="100000"/>
              </a:lnSpc>
              <a:spcBef>
                <a:spcPts val="0"/>
              </a:spcBef>
              <a:spcAft>
                <a:spcPts val="0"/>
              </a:spcAft>
              <a:buFont typeface="Arial" panose="020B0604020202020204" pitchFamily="34" charset="0"/>
              <a:buChar char="•"/>
            </a:pPr>
            <a:r>
              <a:rPr lang="en-US" sz="1000" dirty="0">
                <a:latin typeface="Arial" panose="020B0604020202020204" pitchFamily="34" charset="0"/>
                <a:cs typeface="Arial" panose="020B0604020202020204" pitchFamily="34" charset="0"/>
              </a:rPr>
              <a:t>We probably all know that Luke was a gentile and a Greek physician.  But Luke was also an investigative journalist and thought to be a skilled artist that painted many of the people he interviewed, including Mary, mother of Jesus.</a:t>
            </a:r>
            <a:br>
              <a:rPr lang="en-US" sz="1000" dirty="0">
                <a:latin typeface="Arial" panose="020B0604020202020204" pitchFamily="34" charset="0"/>
                <a:cs typeface="Arial" panose="020B0604020202020204" pitchFamily="34" charset="0"/>
              </a:rPr>
            </a:br>
            <a:endParaRPr lang="en-US" sz="1000" dirty="0">
              <a:latin typeface="Arial" panose="020B0604020202020204" pitchFamily="34" charset="0"/>
              <a:cs typeface="Arial" panose="020B0604020202020204" pitchFamily="34" charset="0"/>
            </a:endParaRPr>
          </a:p>
          <a:p>
            <a:pPr marL="0" indent="-171450">
              <a:lnSpc>
                <a:spcPct val="100000"/>
              </a:lnSpc>
              <a:spcBef>
                <a:spcPts val="0"/>
              </a:spcBef>
              <a:spcAft>
                <a:spcPts val="0"/>
              </a:spcAft>
              <a:buFont typeface="Arial" panose="020B0604020202020204" pitchFamily="34" charset="0"/>
              <a:buChar char="•"/>
            </a:pPr>
            <a:r>
              <a:rPr lang="en-US" sz="1000" dirty="0">
                <a:latin typeface="Arial" panose="020B0604020202020204" pitchFamily="34" charset="0"/>
                <a:cs typeface="Arial" panose="020B0604020202020204" pitchFamily="34" charset="0"/>
              </a:rPr>
              <a:t>He was also Paul’s traveling companion and co-worker for years.  He accompanied Paul during his 2</a:t>
            </a:r>
            <a:r>
              <a:rPr lang="en-US" sz="1000" baseline="30000" dirty="0">
                <a:latin typeface="Arial" panose="020B0604020202020204" pitchFamily="34" charset="0"/>
                <a:cs typeface="Arial" panose="020B0604020202020204" pitchFamily="34" charset="0"/>
              </a:rPr>
              <a:t>nd</a:t>
            </a:r>
            <a:r>
              <a:rPr lang="en-US" sz="1000" dirty="0">
                <a:latin typeface="Arial" panose="020B0604020202020204" pitchFamily="34" charset="0"/>
                <a:cs typeface="Arial" panose="020B0604020202020204" pitchFamily="34" charset="0"/>
              </a:rPr>
              <a:t> journey from Troas to Philippi and during Paul’s 3</a:t>
            </a:r>
            <a:r>
              <a:rPr lang="en-US" sz="1000" baseline="30000" dirty="0">
                <a:latin typeface="Arial" panose="020B0604020202020204" pitchFamily="34" charset="0"/>
                <a:cs typeface="Arial" panose="020B0604020202020204" pitchFamily="34" charset="0"/>
              </a:rPr>
              <a:t>rd</a:t>
            </a:r>
            <a:r>
              <a:rPr lang="en-US" sz="1000" dirty="0">
                <a:latin typeface="Arial" panose="020B0604020202020204" pitchFamily="34" charset="0"/>
                <a:cs typeface="Arial" panose="020B0604020202020204" pitchFamily="34" charset="0"/>
              </a:rPr>
              <a:t> journey from Philippi to Jerusalem.  (Luke will change the pronouns in Acts to say “we” whenever he accompanied Paul.)  Finally, Luke accompanied Paul to Rome and stayed beside Paul, day in and day out, for at least two years while Paul was under house arrest.  </a:t>
            </a:r>
            <a:br>
              <a:rPr lang="en-US" sz="1000" dirty="0">
                <a:latin typeface="Arial" panose="020B0604020202020204" pitchFamily="34" charset="0"/>
                <a:cs typeface="Arial" panose="020B0604020202020204" pitchFamily="34" charset="0"/>
              </a:rPr>
            </a:br>
            <a:endParaRPr lang="en-US" sz="1000" dirty="0">
              <a:latin typeface="Arial" panose="020B0604020202020204" pitchFamily="34" charset="0"/>
              <a:cs typeface="Arial" panose="020B0604020202020204" pitchFamily="34" charset="0"/>
            </a:endParaRPr>
          </a:p>
          <a:p>
            <a:pPr marL="0" marR="0" indent="-171450">
              <a:lnSpc>
                <a:spcPct val="100000"/>
              </a:lnSpc>
              <a:spcBef>
                <a:spcPts val="0"/>
              </a:spcBef>
              <a:spcAft>
                <a:spcPts val="0"/>
              </a:spcAft>
              <a:buFont typeface="Arial" panose="020B0604020202020204" pitchFamily="34" charset="0"/>
              <a:buChar char="•"/>
            </a:pPr>
            <a:r>
              <a:rPr lang="en-US" sz="1000" dirty="0">
                <a:latin typeface="Arial" panose="020B0604020202020204" pitchFamily="34" charset="0"/>
                <a:cs typeface="Arial" panose="020B0604020202020204" pitchFamily="34" charset="0"/>
              </a:rPr>
              <a:t>Luke was the only non-Jew NT writer.  Luke’s Gospel is written for people that didn’t know all of the Hebrew terms and history.  Therefore, Luke’s Gospel is probably more easily understood by people today, too.  For example, Luke often substituted a Greek word for a Jewish word, e.g., the Jewish term rabbi was substituted with the Greek word that means “master.”  And, when he traces Jesus’ descent, he goes back to Adam, the ancestor of the entire human race, instead of Abraham, the father of the Jewish nation.  Luke seldom quotes the OT , and Luke begins his dating from the reign of the Roman emperor or governor first before getting into Jewish kings or other dignitaries.</a:t>
            </a:r>
            <a:br>
              <a:rPr lang="en-US" sz="1000" dirty="0">
                <a:latin typeface="Arial" panose="020B0604020202020204" pitchFamily="34" charset="0"/>
                <a:cs typeface="Arial" panose="020B0604020202020204" pitchFamily="34" charset="0"/>
              </a:rPr>
            </a:br>
            <a:endParaRPr lang="en-US" sz="1000" dirty="0">
              <a:latin typeface="Arial" panose="020B0604020202020204" pitchFamily="34" charset="0"/>
              <a:cs typeface="Arial" panose="020B0604020202020204" pitchFamily="34" charset="0"/>
            </a:endParaRPr>
          </a:p>
          <a:p>
            <a:pPr marL="0" marR="0" indent="-171450">
              <a:lnSpc>
                <a:spcPct val="100000"/>
              </a:lnSpc>
              <a:spcBef>
                <a:spcPts val="0"/>
              </a:spcBef>
              <a:spcAft>
                <a:spcPts val="0"/>
              </a:spcAft>
              <a:buFont typeface="Arial" panose="020B0604020202020204" pitchFamily="34" charset="0"/>
              <a:buChar char="•"/>
            </a:pPr>
            <a:r>
              <a:rPr lang="en-US" sz="1000" dirty="0"/>
              <a:t>Luke </a:t>
            </a:r>
            <a:r>
              <a:rPr lang="en-US" sz="1000" b="0" dirty="0"/>
              <a:t>didn't assume things either.  Probably because of his physician and scientist background, Luke carefully checked things out.  Remember, it was probably 30 years after Jesus’ death that Luke wrote his 2 books.  But as Luke explains in his opening verses of his Gospel, he b</a:t>
            </a:r>
            <a:r>
              <a:rPr lang="en-US" sz="1000" dirty="0"/>
              <a:t>ased his books on interviews and writings with as many eyewitness accounts as he could.  </a:t>
            </a:r>
            <a:r>
              <a:rPr lang="en-US" dirty="0"/>
              <a:t>Luke had opportunities to interview the best sources (that is, Jesus' apostles, Mary and Paul), and he listened carefully to their stories and testimonials, taking voluminous notes.  Mark and Matthew’s Gospels were already written by the time Luke wrote his Gospel.  Because of 2 Timothy 4:11-13, it’s believed Luke met Mark but never met Matthew.</a:t>
            </a:r>
            <a:br>
              <a:rPr lang="en-US" sz="1000" dirty="0"/>
            </a:br>
            <a:endParaRPr lang="en-US" sz="1000" dirty="0"/>
          </a:p>
          <a:p>
            <a:pPr marL="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It’s hard to believe, but </a:t>
            </a:r>
            <a:r>
              <a:rPr lang="en-US" dirty="0"/>
              <a:t>Luke doesn’t name himself in either of his books.  In fact, </a:t>
            </a:r>
            <a:r>
              <a:rPr lang="en-US" sz="1000" dirty="0"/>
              <a:t>Luke’s name is only mentioned in the Bible 3 times, all in Paul’s letters</a:t>
            </a:r>
            <a:r>
              <a:rPr lang="en-US" sz="1000" dirty="0">
                <a:effectLst/>
                <a:latin typeface="Arial" panose="020B0604020202020204" pitchFamily="34" charset="0"/>
                <a:ea typeface="Calibri" panose="020F0502020204030204" pitchFamily="34" charset="0"/>
                <a:cs typeface="Times New Roman" panose="02020603050405020304" pitchFamily="18" charset="0"/>
              </a:rPr>
              <a:t>: </a:t>
            </a:r>
            <a:r>
              <a:rPr lang="en-US" sz="10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3"/>
              </a:rPr>
              <a:t>Colossians 4</a:t>
            </a:r>
            <a:r>
              <a:rPr lang="en-US" sz="1000" dirty="0">
                <a:effectLst/>
                <a:latin typeface="Arial" panose="020B0604020202020204" pitchFamily="34" charset="0"/>
                <a:ea typeface="Calibri" panose="020F0502020204030204" pitchFamily="34" charset="0"/>
                <a:cs typeface="Times New Roman" panose="02020603050405020304" pitchFamily="18" charset="0"/>
              </a:rPr>
              <a:t>, </a:t>
            </a:r>
            <a:r>
              <a:rPr lang="en-US" sz="10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2 Timothy 4</a:t>
            </a:r>
            <a:r>
              <a:rPr lang="en-US" sz="1000" dirty="0">
                <a:effectLst/>
                <a:latin typeface="Arial" panose="020B0604020202020204" pitchFamily="34" charset="0"/>
                <a:ea typeface="Calibri" panose="020F0502020204030204" pitchFamily="34" charset="0"/>
                <a:cs typeface="Times New Roman" panose="02020603050405020304" pitchFamily="18" charset="0"/>
              </a:rPr>
              <a:t>, and </a:t>
            </a:r>
            <a:r>
              <a:rPr lang="en-US" sz="10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Philemon</a:t>
            </a:r>
            <a:r>
              <a:rPr lang="en-US" sz="1000" dirty="0">
                <a:effectLst/>
                <a:latin typeface="Arial" panose="020B0604020202020204" pitchFamily="34" charset="0"/>
                <a:ea typeface="Calibri" panose="020F0502020204030204" pitchFamily="34" charset="0"/>
                <a:cs typeface="Times New Roman" panose="02020603050405020304" pitchFamily="18" charset="0"/>
              </a:rPr>
              <a:t>.</a:t>
            </a:r>
            <a:endParaRPr lang="en-US" sz="1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buFont typeface="+mj-lt"/>
              <a:buNone/>
            </a:pPr>
            <a:endParaRPr lang="en-US" dirty="0"/>
          </a:p>
        </p:txBody>
      </p:sp>
    </p:spTree>
    <p:extLst>
      <p:ext uri="{BB962C8B-B14F-4D97-AF65-F5344CB8AC3E}">
        <p14:creationId xmlns:p14="http://schemas.microsoft.com/office/powerpoint/2010/main" val="1940358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spcBef>
                <a:spcPts val="0"/>
              </a:spcBef>
              <a:spcAft>
                <a:spcPts val="600"/>
              </a:spcAft>
              <a:buFont typeface="Arial" panose="020B0604020202020204" pitchFamily="34" charset="0"/>
              <a:buChar char="•"/>
            </a:pPr>
            <a:r>
              <a:rPr lang="en-US" sz="1000" dirty="0">
                <a:latin typeface="+mn-lt"/>
              </a:rPr>
              <a:t>Scholars believe Luke wrote his Gospel and the book of Acts around 61-63 AD, but definitely before the destruction of the temple in Jerusalem, since he does not mention it.  Therefore, it covers the first 30 years of the early church history.</a:t>
            </a:r>
          </a:p>
          <a:p>
            <a:pPr marL="171450" marR="0" indent="-171450">
              <a:spcBef>
                <a:spcPts val="0"/>
              </a:spcBef>
              <a:spcAft>
                <a:spcPts val="600"/>
              </a:spcAft>
              <a:buFont typeface="Arial" panose="020B0604020202020204" pitchFamily="34" charset="0"/>
              <a:buChar char="•"/>
            </a:pPr>
            <a:r>
              <a:rPr lang="en-US" sz="1000" dirty="0">
                <a:latin typeface="+mn-lt"/>
              </a:rPr>
              <a:t>This would have been during the time Apostle Paul was a prisoner in Rome and, according to 2 Timothy 4:11, </a:t>
            </a:r>
            <a:r>
              <a:rPr lang="en-US" sz="1000" dirty="0">
                <a:latin typeface="+mn-lt"/>
                <a:cs typeface="Arial" panose="020B0604020202020204" pitchFamily="34" charset="0"/>
              </a:rPr>
              <a:t> Luke was with Paul the entire two years during his first imprisonment.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dirty="0">
                <a:latin typeface="+mn-lt"/>
                <a:cs typeface="Arial" panose="020B0604020202020204" pitchFamily="34" charset="0"/>
              </a:rPr>
              <a:t>Luke was a linguist that spoke and wrote classical Greek, but he could also converse and write in Hebrew, Aramaic (Hebrew of Commoners), and Hellenistic Greek (Greek of Commoners).  His mastery of the Greek language indicates he was a Greek.  </a:t>
            </a:r>
            <a:r>
              <a:rPr lang="en-US" sz="1000" dirty="0">
                <a:effectLst/>
                <a:latin typeface="+mn-lt"/>
                <a:ea typeface="Calibri" panose="020F0502020204030204" pitchFamily="34" charset="0"/>
                <a:cs typeface="Times New Roman" panose="02020603050405020304" pitchFamily="18" charset="0"/>
              </a:rPr>
              <a:t>The first sentence in Luke has been called the finest example of Greek in the NT.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dirty="0">
                <a:latin typeface="+mn-lt"/>
                <a:cs typeface="Arial" panose="020B0604020202020204" pitchFamily="34" charset="0"/>
              </a:rPr>
              <a:t>Faithful Luke believed he had a job to do – to write a history of the early years of the Church founded by the man he had become convinced was the Son of God, Jesus of Nazareth.  </a:t>
            </a:r>
            <a:r>
              <a:rPr lang="en-US" sz="1000" b="0" dirty="0">
                <a:latin typeface="+mn-lt"/>
                <a:cs typeface="Arial" panose="020B0604020202020204" pitchFamily="34" charset="0"/>
              </a:rPr>
              <a:t>Luke was thorough and comprehensive, unwavering in his commitment to tell the truth to give us the m</a:t>
            </a:r>
            <a:r>
              <a:rPr lang="en-US" sz="1000" dirty="0">
                <a:latin typeface="+mn-lt"/>
                <a:cs typeface="Arial" panose="020B0604020202020204" pitchFamily="34" charset="0"/>
              </a:rPr>
              <a:t>ost complete story of the gospel, the good news, of salvation in the NT.</a:t>
            </a:r>
            <a:endParaRPr lang="en-US" sz="1000" b="0" dirty="0">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dirty="0">
                <a:latin typeface="+mn-lt"/>
              </a:rPr>
              <a:t>In Luke’s Gospel, more than any other Gospel, he shows Jesus as an inclusive leader and Christianity as an inclusive movement. </a:t>
            </a:r>
            <a:r>
              <a:rPr lang="en-US" sz="1000" dirty="0">
                <a:solidFill>
                  <a:srgbClr val="000000"/>
                </a:solidFill>
                <a:latin typeface="+mn-lt"/>
                <a:cs typeface="Arial" panose="020B0604020202020204" pitchFamily="34" charset="0"/>
              </a:rPr>
              <a:t> In other words, salvation is for everyone.  </a:t>
            </a:r>
            <a:r>
              <a:rPr lang="en-US" sz="1000" dirty="0">
                <a:latin typeface="+mn-lt"/>
              </a:rPr>
              <a:t>W</a:t>
            </a:r>
            <a:r>
              <a:rPr lang="en-US" dirty="0">
                <a:latin typeface="+mn-lt"/>
              </a:rPr>
              <a:t>e have different roles in the Church of the Almighty, but we have the same value and worth.  </a:t>
            </a:r>
            <a:r>
              <a:rPr lang="en-US" sz="1000" dirty="0">
                <a:solidFill>
                  <a:srgbClr val="000000"/>
                </a:solidFill>
                <a:latin typeface="+mn-lt"/>
                <a:cs typeface="Arial" panose="020B0604020202020204" pitchFamily="34" charset="0"/>
              </a:rPr>
              <a:t>Not only does Luke show Jesus spending </a:t>
            </a:r>
            <a:r>
              <a:rPr lang="en-US" sz="1000" dirty="0">
                <a:latin typeface="+mn-lt"/>
              </a:rPr>
              <a:t>time with Gentiles and people the world rejects, but he also shows Jesus going to look for them.   Jesus wants to spend time with the ostracized, poor, sick, weak, and people deemed “worthless”.  Some of those stories we will be reading about in our Bible study this year.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dirty="0">
                <a:latin typeface="+mn-lt"/>
              </a:rPr>
              <a:t>Without Luke’s Gospel we wouldn’t have the stories and parables of: the Good Samaritan, the Lost Sheep, the Lost Coin, the Rich Fool, or the Prodigal Son; the healing of the 10 lepers; Herod putting John the Baptist in jail; healing a man with dropsy; story of Zacchaeus; or the salvation of the thief on the cross.  Luke also makes references about women and their stories 45 times in his Gospel.  In his Gospel, Luke writes of Elizabeth, Anna, the widow at Nain, Mary Magdalene, Mary and Martha, and the woman who anointed Jesus' feet in the house of Simon the Pharisee.  By the way, Luke's perspective on women differs from the common portrayal of women of the time.  Luke’s attitude towards women is probably because </a:t>
            </a:r>
            <a:r>
              <a:rPr lang="en-US" sz="1000" dirty="0">
                <a:effectLst/>
                <a:latin typeface="+mn-lt"/>
                <a:ea typeface="Calibri" panose="020F0502020204030204" pitchFamily="34" charset="0"/>
                <a:cs typeface="Times New Roman" panose="02020603050405020304" pitchFamily="18" charset="0"/>
              </a:rPr>
              <a:t>It’s believed he was a native of Macedonia where women held a more liberated position than anywhere else at the time. Without Acts, we wouldn’t know about the Spirit transforming the disciples, Pentecost, the Church’s birth, the first Christian martyr – Stephen, the conversion of Paul, and the 3 Pauline mission trips.</a:t>
            </a:r>
            <a:endPar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buFont typeface="+mj-lt"/>
              <a:buNone/>
            </a:pPr>
            <a:endParaRPr lang="en-US" dirty="0"/>
          </a:p>
        </p:txBody>
      </p:sp>
    </p:spTree>
    <p:extLst>
      <p:ext uri="{BB962C8B-B14F-4D97-AF65-F5344CB8AC3E}">
        <p14:creationId xmlns:p14="http://schemas.microsoft.com/office/powerpoint/2010/main" val="588197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65000"/>
              <a:lumOff val="35000"/>
            </a:schemeClr>
          </a:solidFill>
        </p:spPr>
        <p:txBody>
          <a:bodyPr anchor="ctr"/>
          <a:lstStyle>
            <a:lvl1pPr marL="0" indent="0" algn="ctr">
              <a:buNone/>
              <a:defRPr>
                <a:solidFill>
                  <a:schemeClr val="bg1"/>
                </a:solidFill>
              </a:defRPr>
            </a:lvl1pPr>
          </a:lstStyle>
          <a:p>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200" y="4517136"/>
            <a:ext cx="6581554" cy="1371600"/>
          </a:xfrm>
        </p:spPr>
        <p:txBody>
          <a:bodyPr>
            <a:normAutofit/>
          </a:bodyPr>
          <a:lstStyle>
            <a:lvl1pPr>
              <a:lnSpc>
                <a:spcPts val="4600"/>
              </a:lnSpc>
              <a:defRPr sz="3600" b="1" cap="none" baseline="0">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3650242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mersive palette Star of the show">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62B86F-90E5-425E-9F83-8477D8111E1D}"/>
              </a:ext>
            </a:extLst>
          </p:cNvPr>
          <p:cNvSpPr/>
          <p:nvPr userDrawn="1"/>
        </p:nvSpPr>
        <p:spPr>
          <a:xfrm>
            <a:off x="0" y="495300"/>
            <a:ext cx="6057900" cy="133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5269853-3C2C-4F9C-B1BB-E00F7A1DB9E1}"/>
              </a:ext>
            </a:extLst>
          </p:cNvPr>
          <p:cNvSpPr/>
          <p:nvPr userDrawn="1"/>
        </p:nvSpPr>
        <p:spPr>
          <a:xfrm>
            <a:off x="6530703" y="495300"/>
            <a:ext cx="2931587" cy="262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3759D58-52AF-4785-8A33-F528F46D88A3}"/>
              </a:ext>
            </a:extLst>
          </p:cNvPr>
          <p:cNvSpPr/>
          <p:nvPr userDrawn="1"/>
        </p:nvSpPr>
        <p:spPr>
          <a:xfrm>
            <a:off x="8852618" y="3863713"/>
            <a:ext cx="2921000" cy="259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AD3E0F4-EC0D-43C2-AC84-A53134C8566E}"/>
              </a:ext>
            </a:extLst>
          </p:cNvPr>
          <p:cNvSpPr/>
          <p:nvPr userDrawn="1"/>
        </p:nvSpPr>
        <p:spPr>
          <a:xfrm>
            <a:off x="228600" y="241300"/>
            <a:ext cx="11772900" cy="6400800"/>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550839"/>
            <a:ext cx="5638801" cy="1277961"/>
          </a:xfrm>
        </p:spPr>
        <p:txBody>
          <a:bodyPr anchor="ctr" anchorCtr="0">
            <a:noAutofit/>
          </a:bodyPr>
          <a:lstStyle>
            <a:lvl1pPr>
              <a:defRPr b="1" cap="none">
                <a:solidFill>
                  <a:schemeClr val="bg1"/>
                </a:solidFill>
                <a:latin typeface="+mn-lt"/>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138339"/>
            <a:ext cx="5600700" cy="3898733"/>
          </a:xfrm>
          <a:prstGeom prst="rect">
            <a:avLst/>
          </a:prstGeom>
        </p:spPr>
        <p:txBody>
          <a:bodyPr/>
          <a:lstStyle>
            <a:lvl1pPr marL="342900" indent="-342900">
              <a:lnSpc>
                <a:spcPts val="3000"/>
              </a:lnSpc>
              <a:spcBef>
                <a:spcPts val="0"/>
              </a:spcBef>
              <a:spcAft>
                <a:spcPts val="1000"/>
              </a:spcAft>
              <a:buFont typeface="Arial" panose="020B0604020202020204" pitchFamily="34" charset="0"/>
              <a:buChar char="•"/>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6997700" y="914400"/>
            <a:ext cx="4334256" cy="5093208"/>
          </a:xfrm>
          <a:prstGeom prst="rect">
            <a:avLst/>
          </a:prstGeom>
          <a:solidFill>
            <a:schemeClr val="accent3"/>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1803668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lette Amusements">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1542889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mersive palette Amusements">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A3BC27-A809-4F76-931E-2DE01059A5AB}"/>
              </a:ext>
            </a:extLst>
          </p:cNvPr>
          <p:cNvSpPr/>
          <p:nvPr userDrawn="1"/>
        </p:nvSpPr>
        <p:spPr>
          <a:xfrm>
            <a:off x="6712974" y="1651000"/>
            <a:ext cx="460459" cy="520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96A5108-5EBA-43CE-BA4A-DA9EEF5D808A}"/>
              </a:ext>
            </a:extLst>
          </p:cNvPr>
          <p:cNvSpPr/>
          <p:nvPr userDrawn="1"/>
        </p:nvSpPr>
        <p:spPr>
          <a:xfrm>
            <a:off x="9271000" y="0"/>
            <a:ext cx="2921000" cy="5397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2712910-50D0-4906-AB08-F37D02F96D4A}"/>
              </a:ext>
            </a:extLst>
          </p:cNvPr>
          <p:cNvSpPr/>
          <p:nvPr userDrawn="1"/>
        </p:nvSpPr>
        <p:spPr>
          <a:xfrm>
            <a:off x="0" y="2387600"/>
            <a:ext cx="5461000" cy="215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DAC760C-BE23-4DA2-A294-3B5668F8AECA}"/>
              </a:ext>
            </a:extLst>
          </p:cNvPr>
          <p:cNvSpPr/>
          <p:nvPr userDrawn="1"/>
        </p:nvSpPr>
        <p:spPr>
          <a:xfrm>
            <a:off x="228600" y="241300"/>
            <a:ext cx="11772900" cy="6400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914400"/>
            <a:ext cx="5605272" cy="1572126"/>
          </a:xfrm>
        </p:spPr>
        <p:txBody>
          <a:bodyPr anchor="ctr" anchorCtr="0"/>
          <a:lstStyle>
            <a:lvl1pPr>
              <a:defRPr>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3072384"/>
            <a:ext cx="4946904" cy="2871216"/>
          </a:xfrm>
          <a:prstGeom prst="rect">
            <a:avLst/>
          </a:prstGeom>
        </p:spPr>
        <p:txBody>
          <a:bodyPr/>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7178040" y="457200"/>
            <a:ext cx="4562856" cy="6400800"/>
          </a:xfrm>
          <a:prstGeom prst="rect">
            <a:avLst/>
          </a:prstGeom>
          <a:solidFill>
            <a:schemeClr val="accent5">
              <a:lumMod val="20000"/>
              <a:lumOff val="80000"/>
            </a:schemeClr>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403717604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9966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C9BAD-EE05-43F5-BC9F-35414714B597}"/>
              </a:ext>
            </a:extLst>
          </p:cNvPr>
          <p:cNvSpPr>
            <a:spLocks noGrp="1"/>
          </p:cNvSpPr>
          <p:nvPr>
            <p:ph type="title"/>
          </p:nvPr>
        </p:nvSpPr>
        <p:spPr>
          <a:xfrm>
            <a:off x="457199" y="804230"/>
            <a:ext cx="11174819" cy="903767"/>
          </a:xfr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DAA6C088-B616-3EE8-DD86-006B08269CCF}"/>
              </a:ext>
            </a:extLst>
          </p:cNvPr>
          <p:cNvSpPr>
            <a:spLocks noGrp="1"/>
          </p:cNvSpPr>
          <p:nvPr>
            <p:ph type="dt" sz="half" idx="10"/>
          </p:nvPr>
        </p:nvSpPr>
        <p:spPr/>
        <p:txBody>
          <a:bodyPr/>
          <a:lstStyle/>
          <a:p>
            <a:fld id="{8F310904-DE8F-4B8E-99C6-5AFA03672FFA}" type="datetimeFigureOut">
              <a:rPr lang="en-US" smtClean="0"/>
              <a:t>8/20/2023</a:t>
            </a:fld>
            <a:endParaRPr lang="en-US" dirty="0"/>
          </a:p>
        </p:txBody>
      </p:sp>
      <p:sp>
        <p:nvSpPr>
          <p:cNvPr id="4" name="Footer Placeholder 3">
            <a:extLst>
              <a:ext uri="{FF2B5EF4-FFF2-40B4-BE49-F238E27FC236}">
                <a16:creationId xmlns:a16="http://schemas.microsoft.com/office/drawing/2014/main" id="{EADF21D6-E2BB-6BDD-AE0E-CE32C36D945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28B26D-A384-AE32-5A0C-30F04243C737}"/>
              </a:ext>
            </a:extLst>
          </p:cNvPr>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285699180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50000"/>
              <a:lumOff val="50000"/>
            </a:schemeClr>
          </a:solidFill>
        </p:spPr>
        <p:txBody>
          <a:bodyPr anchor="ctr"/>
          <a:lstStyle>
            <a:lvl1pPr marL="0" indent="0">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p:txBody>
          <a:bodyPr/>
          <a:lstStyle>
            <a:lvl1pPr>
              <a:defRPr cap="all" baseline="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0" y="2240280"/>
            <a:ext cx="4645152" cy="4197096"/>
          </a:xfrm>
          <a:prstGeom prst="rect">
            <a:avLst/>
          </a:prstGeom>
        </p:spPr>
        <p:txBody>
          <a:bodyPr/>
          <a:lstStyle>
            <a:lvl1pPr marL="0" indent="0">
              <a:lnSpc>
                <a:spcPts val="28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Text Placeholder 6">
            <a:extLst>
              <a:ext uri="{FF2B5EF4-FFF2-40B4-BE49-F238E27FC236}">
                <a16:creationId xmlns:a16="http://schemas.microsoft.com/office/drawing/2014/main" id="{EC1CB8E8-F58A-4B26-B8AA-8977FC608E83}"/>
              </a:ext>
            </a:extLst>
          </p:cNvPr>
          <p:cNvSpPr>
            <a:spLocks noGrp="1"/>
          </p:cNvSpPr>
          <p:nvPr>
            <p:ph type="body" sz="quarter" idx="15" hasCustomPrompt="1"/>
          </p:nvPr>
        </p:nvSpPr>
        <p:spPr>
          <a:xfrm>
            <a:off x="630936" y="4498848"/>
            <a:ext cx="2121408" cy="621792"/>
          </a:xfrm>
          <a:prstGeom prst="rect">
            <a:avLst/>
          </a:prstGeom>
        </p:spPr>
        <p:txBody>
          <a:bodyPr lIns="0"/>
          <a:lstStyle>
            <a:lvl1pPr marL="0" indent="0">
              <a:lnSpc>
                <a:spcPts val="1800"/>
              </a:lnSpc>
              <a:spcBef>
                <a:spcPts val="0"/>
              </a:spcBef>
              <a:buNone/>
              <a:defRPr sz="1200" b="1"/>
            </a:lvl1pPr>
            <a:lvl2pPr marL="457200" indent="0">
              <a:lnSpc>
                <a:spcPts val="1800"/>
              </a:lnSpc>
              <a:spcBef>
                <a:spcPts val="0"/>
              </a:spcBef>
              <a:buNone/>
              <a:defRPr sz="1200" b="1"/>
            </a:lvl2pPr>
            <a:lvl3pPr marL="914400" indent="0">
              <a:lnSpc>
                <a:spcPts val="1800"/>
              </a:lnSpc>
              <a:spcBef>
                <a:spcPts val="0"/>
              </a:spcBef>
              <a:buNone/>
              <a:defRPr sz="1200" b="1"/>
            </a:lvl3pPr>
            <a:lvl4pPr marL="1371600" indent="0">
              <a:lnSpc>
                <a:spcPts val="1800"/>
              </a:lnSpc>
              <a:spcBef>
                <a:spcPts val="0"/>
              </a:spcBef>
              <a:buNone/>
              <a:defRPr sz="1200" b="1"/>
            </a:lvl4pPr>
            <a:lvl5pPr marL="1828800" indent="0">
              <a:lnSpc>
                <a:spcPts val="1800"/>
              </a:lnSpc>
              <a:spcBef>
                <a:spcPts val="0"/>
              </a:spcBef>
              <a:buNone/>
              <a:defRPr sz="1200" b="1"/>
            </a:lvl5pPr>
          </a:lstStyle>
          <a:p>
            <a:pPr lvl="0"/>
            <a:r>
              <a:rPr lang="en-US"/>
              <a:t>Click to text</a:t>
            </a:r>
          </a:p>
        </p:txBody>
      </p:sp>
    </p:spTree>
    <p:extLst>
      <p:ext uri="{BB962C8B-B14F-4D97-AF65-F5344CB8AC3E}">
        <p14:creationId xmlns:p14="http://schemas.microsoft.com/office/powerpoint/2010/main" val="1980593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lette Balance act">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cap="all" baseline="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r>
              <a:rPr lang="en-US"/>
              <a:t>Click icon to add picture</a:t>
            </a:r>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r>
              <a:rPr lang="en-US"/>
              <a:t>Click icon to add picture</a:t>
            </a:r>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r>
              <a:rPr lang="en-US"/>
              <a:t>Click icon to add picture</a:t>
            </a:r>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r>
              <a:rPr lang="en-US"/>
              <a:t>Click icon to add picture</a:t>
            </a:r>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r>
              <a:rPr lang="en-US"/>
              <a:t>Click icon to add picture</a:t>
            </a:r>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r>
              <a:rPr lang="en-US"/>
              <a:t>Click icon to add picture</a:t>
            </a:r>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r>
              <a:rPr lang="en-US"/>
              <a:t>Click icon to add picture</a:t>
            </a:r>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r>
              <a:rPr lang="en-US"/>
              <a:t>Click icon to add picture</a:t>
            </a:r>
            <a:endParaRPr lang="en-US" dirty="0"/>
          </a:p>
        </p:txBody>
      </p:sp>
    </p:spTree>
    <p:extLst>
      <p:ext uri="{BB962C8B-B14F-4D97-AF65-F5344CB8AC3E}">
        <p14:creationId xmlns:p14="http://schemas.microsoft.com/office/powerpoint/2010/main" val="2901903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mersive palette Balancing Act">
    <p:bg>
      <p:bgPr>
        <a:solidFill>
          <a:schemeClr val="accent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869985-B973-4011-9FA2-83D7EBB2EA53}"/>
              </a:ext>
            </a:extLst>
          </p:cNvPr>
          <p:cNvSpPr/>
          <p:nvPr userDrawn="1"/>
        </p:nvSpPr>
        <p:spPr>
          <a:xfrm>
            <a:off x="-1" y="2203373"/>
            <a:ext cx="6749665" cy="46546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1244794"/>
            <a:ext cx="4985133" cy="877824"/>
          </a:xfrm>
        </p:spPr>
        <p:txBody>
          <a:bodyPr/>
          <a:lstStyle>
            <a:lvl1pPr>
              <a:defRPr b="1" cap="none"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199" y="2478795"/>
            <a:ext cx="6075803" cy="3734718"/>
          </a:xfrm>
          <a:prstGeom prst="rect">
            <a:avLst/>
          </a:prstGeom>
        </p:spPr>
        <p:txBody>
          <a:bodyPr/>
          <a:lstStyle>
            <a:lvl1pPr marL="0" indent="0">
              <a:lnSpc>
                <a:spcPts val="3000"/>
              </a:lnSpc>
              <a:spcBef>
                <a:spcPts val="0"/>
              </a:spcBef>
              <a:buNone/>
              <a:defRPr sz="2400">
                <a:solidFill>
                  <a:schemeClr val="bg1"/>
                </a:solidFill>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6749666" y="0"/>
            <a:ext cx="4985133" cy="6858000"/>
          </a:xfrm>
          <a:prstGeom prst="rect">
            <a:avLst/>
          </a:prstGeom>
        </p:spPr>
        <p:txBody>
          <a:bodyPr anchor="ctr"/>
          <a:lstStyle>
            <a:lvl1pPr marL="0" indent="0" algn="ctr">
              <a:buNone/>
              <a:defRPr>
                <a:solidFill>
                  <a:schemeClr val="bg1"/>
                </a:solidFill>
              </a:defRPr>
            </a:lvl1pPr>
          </a:lstStyle>
          <a:p>
            <a:r>
              <a:rPr lang="en-US" dirty="0"/>
              <a:t>Click icon to add picture</a:t>
            </a:r>
          </a:p>
        </p:txBody>
      </p:sp>
      <p:sp>
        <p:nvSpPr>
          <p:cNvPr id="8" name="Rectangle 7">
            <a:extLst>
              <a:ext uri="{FF2B5EF4-FFF2-40B4-BE49-F238E27FC236}">
                <a16:creationId xmlns:a16="http://schemas.microsoft.com/office/drawing/2014/main" id="{E75D44F0-DADD-4DCC-82EC-FDB3E9878AA9}"/>
              </a:ext>
            </a:extLst>
          </p:cNvPr>
          <p:cNvSpPr/>
          <p:nvPr userDrawn="1"/>
        </p:nvSpPr>
        <p:spPr>
          <a:xfrm>
            <a:off x="11734800" y="4445000"/>
            <a:ext cx="457200" cy="2413000"/>
          </a:xfrm>
          <a:prstGeom prst="rect">
            <a:avLst/>
          </a:prstGeom>
          <a:solidFill>
            <a:srgbClr val="884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8CFE2C9-8B6E-4DDA-A5EA-04581F7629F0}"/>
              </a:ext>
            </a:extLst>
          </p:cNvPr>
          <p:cNvSpPr/>
          <p:nvPr userDrawn="1"/>
        </p:nvSpPr>
        <p:spPr>
          <a:xfrm>
            <a:off x="11734800" y="0"/>
            <a:ext cx="457200" cy="4462272"/>
          </a:xfrm>
          <a:prstGeom prst="rect">
            <a:avLst/>
          </a:prstGeom>
          <a:solidFill>
            <a:srgbClr val="86A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182342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9" name="Rectangle 8" hidden="1"/>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12" name="Title 1">
            <a:extLst>
              <a:ext uri="{FF2B5EF4-FFF2-40B4-BE49-F238E27FC236}">
                <a16:creationId xmlns:a16="http://schemas.microsoft.com/office/drawing/2014/main" id="{96FEDCD9-19A7-423B-ABE0-DDD032DE8879}"/>
              </a:ext>
            </a:extLst>
          </p:cNvPr>
          <p:cNvSpPr>
            <a:spLocks noGrp="1"/>
          </p:cNvSpPr>
          <p:nvPr>
            <p:ph type="title"/>
          </p:nvPr>
        </p:nvSpPr>
        <p:spPr>
          <a:xfrm>
            <a:off x="457199" y="914400"/>
            <a:ext cx="7467601" cy="1572768"/>
          </a:xfrm>
        </p:spPr>
        <p:txBody>
          <a:bodyPr/>
          <a:lstStyle>
            <a:lvl1pPr>
              <a:lnSpc>
                <a:spcPts val="4600"/>
              </a:lnSpc>
              <a:defRPr b="0">
                <a:latin typeface="Arial Rounded MT Bold" panose="020F0704030504030204" pitchFamily="34" charset="0"/>
              </a:defRPr>
            </a:lvl1pPr>
          </a:lstStyle>
          <a:p>
            <a:r>
              <a:rPr lang="en-US" dirty="0"/>
              <a:t>Click to edit Master title style</a:t>
            </a:r>
          </a:p>
        </p:txBody>
      </p:sp>
      <p:sp>
        <p:nvSpPr>
          <p:cNvPr id="14" name="Text Placeholder 9">
            <a:extLst>
              <a:ext uri="{FF2B5EF4-FFF2-40B4-BE49-F238E27FC236}">
                <a16:creationId xmlns:a16="http://schemas.microsoft.com/office/drawing/2014/main" id="{EBD7372B-17B4-4062-8BFA-745581B27349}"/>
              </a:ext>
            </a:extLst>
          </p:cNvPr>
          <p:cNvSpPr>
            <a:spLocks noGrp="1"/>
          </p:cNvSpPr>
          <p:nvPr>
            <p:ph type="body" sz="quarter" idx="14" hasCustomPrompt="1"/>
          </p:nvPr>
        </p:nvSpPr>
        <p:spPr>
          <a:xfrm>
            <a:off x="457200" y="2540000"/>
            <a:ext cx="5638800" cy="3403600"/>
          </a:xfrm>
          <a:prstGeom prst="rect">
            <a:avLst/>
          </a:prstGeom>
        </p:spPr>
        <p:txBody>
          <a:bodyPr/>
          <a:lstStyle>
            <a:lvl1pPr marL="342900" indent="-342900">
              <a:lnSpc>
                <a:spcPct val="100000"/>
              </a:lnSpc>
              <a:spcBef>
                <a:spcPts val="600"/>
              </a:spcBef>
              <a:spcAft>
                <a:spcPts val="600"/>
              </a:spcAft>
              <a:buFont typeface="Arial" panose="020B0604020202020204" pitchFamily="34" charset="0"/>
              <a:buChar char="•"/>
              <a:defRPr sz="2800" b="1">
                <a:solidFill>
                  <a:srgbClr val="7030A0"/>
                </a:solidFill>
                <a:latin typeface="Calibri" panose="020F0502020204030204" pitchFamily="34" charset="0"/>
                <a:cs typeface="Calibri" panose="020F0502020204030204" pitchFamily="34" charset="0"/>
              </a:defRPr>
            </a:lvl1pPr>
            <a:lvl2pPr marL="800100" indent="-342900">
              <a:lnSpc>
                <a:spcPct val="100000"/>
              </a:lnSpc>
              <a:spcBef>
                <a:spcPts val="0"/>
              </a:spcBef>
              <a:spcAft>
                <a:spcPts val="600"/>
              </a:spcAft>
              <a:buFont typeface="Symbol" panose="05050102010706020507" pitchFamily="18" charset="2"/>
              <a:buChar char="-"/>
              <a:defRPr sz="2400">
                <a:solidFill>
                  <a:schemeClr val="tx1"/>
                </a:solidFill>
                <a:latin typeface="Calibri" panose="020F0502020204030204" pitchFamily="34" charset="0"/>
                <a:cs typeface="Calibri" panose="020F0502020204030204" pitchFamily="34" charset="0"/>
              </a:defRPr>
            </a:lvl2pPr>
            <a:lvl3pPr marL="1146175" indent="-231775">
              <a:buFont typeface="Arial" panose="020B0604020202020204" pitchFamily="34" charset="0"/>
              <a:buChar char="•"/>
              <a:defRPr sz="2000">
                <a:solidFill>
                  <a:schemeClr val="tx1"/>
                </a:solidFill>
              </a:defRPr>
            </a:lvl3pPr>
            <a:lvl4pPr marL="1371600" indent="0">
              <a:buNone/>
              <a:defRPr sz="2400"/>
            </a:lvl4pPr>
            <a:lvl5pPr marL="1828800" indent="0">
              <a:buNone/>
              <a:defRPr sz="2400"/>
            </a:lvl5pPr>
          </a:lstStyle>
          <a:p>
            <a:pPr lvl="0"/>
            <a:r>
              <a:rPr lang="en-US" dirty="0"/>
              <a:t>Click to edit text</a:t>
            </a:r>
          </a:p>
          <a:p>
            <a:pPr lvl="1"/>
            <a:endParaRPr lang="en-US" dirty="0"/>
          </a:p>
          <a:p>
            <a:pPr lvl="2"/>
            <a:endParaRPr lang="en-US" dirty="0"/>
          </a:p>
          <a:p>
            <a:pPr lvl="1"/>
            <a:endParaRPr lang="en-US" dirty="0"/>
          </a:p>
        </p:txBody>
      </p:sp>
      <p:sp>
        <p:nvSpPr>
          <p:cNvPr id="3" name="Picture Placeholder 2">
            <a:extLst>
              <a:ext uri="{FF2B5EF4-FFF2-40B4-BE49-F238E27FC236}">
                <a16:creationId xmlns:a16="http://schemas.microsoft.com/office/drawing/2014/main" id="{C09A28F9-9D68-48A2-A1AD-C1C318C0EC8D}"/>
              </a:ext>
            </a:extLst>
          </p:cNvPr>
          <p:cNvSpPr>
            <a:spLocks noGrp="1"/>
          </p:cNvSpPr>
          <p:nvPr>
            <p:ph type="pic" sz="quarter" idx="15"/>
          </p:nvPr>
        </p:nvSpPr>
        <p:spPr>
          <a:xfrm>
            <a:off x="8115300" y="1384300"/>
            <a:ext cx="3410712" cy="4572000"/>
          </a:xfrm>
          <a:prstGeom prst="roundRect">
            <a:avLst>
              <a:gd name="adj" fmla="val 2543"/>
            </a:avLst>
          </a:prstGeom>
        </p:spPr>
        <p:txBody>
          <a:bodyPr anchor="ct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2185836540"/>
      </p:ext>
    </p:extLst>
  </p:cSld>
  <p:clrMapOvr>
    <a:masterClrMapping/>
  </p:clrMapOvr>
  <p:extLst>
    <p:ext uri="{DCECCB84-F9BA-43D5-87BE-67443E8EF086}">
      <p15:sldGuideLst xmlns:p15="http://schemas.microsoft.com/office/powerpoint/2012/main">
        <p15:guide id="1" orient="horz" pos="1032" userDrawn="1">
          <p15:clr>
            <a:srgbClr val="FBAE40"/>
          </p15:clr>
        </p15:guide>
        <p15:guide id="2" pos="33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lette Wellspring">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2205942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mersive palette Wellspring">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86ECD6-DF3C-4CA6-9A77-ED32AC37F81F}"/>
              </a:ext>
            </a:extLst>
          </p:cNvPr>
          <p:cNvSpPr/>
          <p:nvPr userDrawn="1"/>
        </p:nvSpPr>
        <p:spPr>
          <a:xfrm>
            <a:off x="0" y="0"/>
            <a:ext cx="2445488"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D3F081E-4462-4B33-A41E-0432A3B439D9}"/>
              </a:ext>
            </a:extLst>
          </p:cNvPr>
          <p:cNvSpPr/>
          <p:nvPr userDrawn="1"/>
        </p:nvSpPr>
        <p:spPr>
          <a:xfrm rot="5400000">
            <a:off x="10740656" y="5406656"/>
            <a:ext cx="2445488" cy="457200"/>
          </a:xfrm>
          <a:prstGeom prst="rect">
            <a:avLst/>
          </a:prstGeom>
          <a:solidFill>
            <a:srgbClr val="8A5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4251960" cy="3255264"/>
          </a:xfrm>
          <a:prstGeom prst="rect">
            <a:avLst/>
          </a:prstGeom>
        </p:spPr>
        <p:txBody>
          <a:bodyPr/>
          <a:lstStyle>
            <a:lvl1pPr marL="231775" indent="-231775">
              <a:lnSpc>
                <a:spcPts val="3000"/>
              </a:lnSpc>
              <a:spcBef>
                <a:spcPts val="0"/>
              </a:spcBef>
              <a:spcAft>
                <a:spcPts val="1000"/>
              </a:spcAft>
              <a:buFont typeface="Arial" panose="020B0604020202020204" pitchFamily="34" charset="0"/>
              <a:buChar char="•"/>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709160" y="960120"/>
            <a:ext cx="6574536" cy="5074920"/>
          </a:xfrm>
          <a:prstGeom prst="rect">
            <a:avLst/>
          </a:prstGeom>
        </p:spPr>
        <p:txBody>
          <a:bodyPr anchor="ctr"/>
          <a:lstStyle>
            <a:lvl1pPr marL="0" indent="0" algn="ctr">
              <a:buNone/>
              <a:defRPr>
                <a:solidFill>
                  <a:schemeClr val="bg1"/>
                </a:solidFill>
              </a:defRPr>
            </a:lvl1pPr>
          </a:lstStyle>
          <a:p>
            <a:endParaRPr lang="en-US" dirty="0"/>
          </a:p>
        </p:txBody>
      </p:sp>
      <p:sp>
        <p:nvSpPr>
          <p:cNvPr id="13" name="Rectangle 12">
            <a:extLst>
              <a:ext uri="{FF2B5EF4-FFF2-40B4-BE49-F238E27FC236}">
                <a16:creationId xmlns:a16="http://schemas.microsoft.com/office/drawing/2014/main" id="{FDF3E524-6AEB-4529-804C-0B9CD9992050}"/>
              </a:ext>
            </a:extLst>
          </p:cNvPr>
          <p:cNvSpPr/>
          <p:nvPr userDrawn="1"/>
        </p:nvSpPr>
        <p:spPr>
          <a:xfrm>
            <a:off x="228600" y="241300"/>
            <a:ext cx="11772900" cy="6400800"/>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4CFF2CAC-AD21-48FA-AD68-A643AAA6A8C4}"/>
              </a:ext>
            </a:extLst>
          </p:cNvPr>
          <p:cNvCxnSpPr>
            <a:cxnSpLocks/>
          </p:cNvCxnSpPr>
          <p:nvPr userDrawn="1"/>
        </p:nvCxnSpPr>
        <p:spPr>
          <a:xfrm>
            <a:off x="228600" y="2415910"/>
            <a:ext cx="4022558"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1371600"/>
            <a:ext cx="4251961" cy="877824"/>
          </a:xfrm>
        </p:spPr>
        <p:txBody>
          <a:bodyPr/>
          <a:lstStyle>
            <a:lvl1pPr>
              <a:lnSpc>
                <a:spcPts val="4320"/>
              </a:lnSpc>
              <a:defRPr b="1" cap="none">
                <a:solidFill>
                  <a:schemeClr val="tx1"/>
                </a:solidFill>
                <a:latin typeface="+mn-lt"/>
              </a:defRPr>
            </a:lvl1pPr>
          </a:lstStyle>
          <a:p>
            <a:r>
              <a:rPr lang="en-US" dirty="0"/>
              <a:t>Click To Edit Master Title Style</a:t>
            </a:r>
          </a:p>
        </p:txBody>
      </p:sp>
    </p:spTree>
    <p:extLst>
      <p:ext uri="{BB962C8B-B14F-4D97-AF65-F5344CB8AC3E}">
        <p14:creationId xmlns:p14="http://schemas.microsoft.com/office/powerpoint/2010/main" val="2512255900"/>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lette Star of the show">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t"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15539207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8/20/2023</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263488725"/>
      </p:ext>
    </p:extLst>
  </p:cSld>
  <p:clrMap bg1="lt1" tx1="dk1" bg2="lt2" tx2="dk2" accent1="accent1" accent2="accent2" accent3="accent3" accent4="accent4" accent5="accent5" accent6="accent6" hlink="hlink" folHlink="folHlink"/>
  <p:sldLayoutIdLst>
    <p:sldLayoutId id="2147483688" r:id="rId1"/>
    <p:sldLayoutId id="2147483703" r:id="rId2"/>
    <p:sldLayoutId id="2147483700" r:id="rId3"/>
    <p:sldLayoutId id="2147483701" r:id="rId4"/>
    <p:sldLayoutId id="2147483702" r:id="rId5"/>
    <p:sldLayoutId id="2147483662" r:id="rId6"/>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8/20/2023</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911603562"/>
      </p:ext>
    </p:extLst>
  </p:cSld>
  <p:clrMap bg1="lt1" tx1="dk1" bg2="lt2" tx2="dk2" accent1="accent1" accent2="accent2" accent3="accent3" accent4="accent4" accent5="accent5" accent6="accent6" hlink="hlink" folHlink="folHlink"/>
  <p:sldLayoutIdLst>
    <p:sldLayoutId id="2147483729" r:id="rId1"/>
    <p:sldLayoutId id="2147483711" r:id="rId2"/>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8/20/2023</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1044508539"/>
      </p:ext>
    </p:extLst>
  </p:cSld>
  <p:clrMap bg1="lt1" tx1="dk1" bg2="lt2" tx2="dk2" accent1="accent1" accent2="accent2" accent3="accent3" accent4="accent4" accent5="accent5" accent6="accent6" hlink="hlink" folHlink="folHlink"/>
  <p:sldLayoutIdLst>
    <p:sldLayoutId id="2147483730" r:id="rId1"/>
    <p:sldLayoutId id="2147483723" r:id="rId2"/>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8/20/2023</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032013640"/>
      </p:ext>
    </p:extLst>
  </p:cSld>
  <p:clrMap bg1="lt1" tx1="dk1" bg2="lt2" tx2="dk2" accent1="accent1" accent2="accent2" accent3="accent3" accent4="accent4" accent5="accent5" accent6="accent6" hlink="hlink" folHlink="folHlink"/>
  <p:sldLayoutIdLst>
    <p:sldLayoutId id="2147483731" r:id="rId1"/>
    <p:sldLayoutId id="2147483704" r:id="rId2"/>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hyperlink" Target="http://www.youtube.com/watch?v=orHnWu72Akg&amp;t=29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hyperlink" Target="https://www.youtube.com/watch?v=3WLF3cwXfGc"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www.youtube.com/watch?v=-hHTb6HRlB4"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hyperlink" Target="https://www.youtube.com/watch?v=KwX1f2gYKZ4" TargetMode="External"/><Relationship Id="rId5" Type="http://schemas.openxmlformats.org/officeDocument/2006/relationships/hyperlink" Target="https://www.youtube.com/watch?v=4TC0pWU4aKI" TargetMode="External"/><Relationship Id="rId4" Type="http://schemas.openxmlformats.org/officeDocument/2006/relationships/hyperlink" Target="https://www.bible.com/videos/25169-luke-8-26-3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hyperlink" Target="https://www.youtube.com/watch?v=kzoLZ5f8BPI"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thefaithspace.com/lessons-from-the-woman-with-the-issue-of-blood/"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hyperlink" Target="https://www.womansday.com/life/g27225084/prayers-for-strength/?slide=1"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hyperlink" Target="https://www.youtube.com/watch?v=hNYlX-ibe4o" TargetMode="External"/><Relationship Id="rId4" Type="http://schemas.openxmlformats.org/officeDocument/2006/relationships/hyperlink" Target="https://www.youtube.com/watch?v=yFN1Qc5MuX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hyperlink" Target="https://www.youtube.com/watch?v=WbAt1XTPf58"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s://www.youtube.com/watch?v=AT7cnOkGcBQ"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hyperlink" Target="https://www.youtube.com/watch?v=XODxQONBp1A" TargetMode="External"/><Relationship Id="rId5" Type="http://schemas.openxmlformats.org/officeDocument/2006/relationships/hyperlink" Target="https://www.jesusfilm.org/watch/book-of-acts.html/philip-and-the-ethiopian/english.html" TargetMode="External"/><Relationship Id="rId4" Type="http://schemas.openxmlformats.org/officeDocument/2006/relationships/hyperlink" Target="https://www.youtube.com/watch?v=AT7cnOkGcBQ"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34.jp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hyperlink" Target="https://thefaithspace.com/the-story-of-lydia-in-the-bibl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hyperlink" Target="https://www.youtube.com/watch?v=QhlRTne06es" TargetMode="External"/><Relationship Id="rId5" Type="http://schemas.openxmlformats.org/officeDocument/2006/relationships/hyperlink" Target="https://www.wikihow.com/Make-a-No-Sew-Blanket" TargetMode="External"/><Relationship Id="rId4" Type="http://schemas.openxmlformats.org/officeDocument/2006/relationships/hyperlink" Target="https://www.instructables.com/No-Sew-Fleece-Blanket-1/"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www.youtube.com/watch?v=Z-17KxpjL0Q&amp;t=1s" TargetMode="External"/><Relationship Id="rId3" Type="http://schemas.openxmlformats.org/officeDocument/2006/relationships/image" Target="../media/image3.png"/><Relationship Id="rId7" Type="http://schemas.openxmlformats.org/officeDocument/2006/relationships/hyperlink" Target="https://www.youtube.com/watch?v=CGbNw855ksw" TargetMode="Externa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hyperlink" Target="https://www.youtube.com/watch?v=XIb_dCIxzr0" TargetMode="External"/><Relationship Id="rId5" Type="http://schemas.openxmlformats.org/officeDocument/2006/relationships/hyperlink" Target="https://www.presbyterianwomen.org/category/blog/" TargetMode="External"/><Relationship Id="rId4" Type="http://schemas.openxmlformats.org/officeDocument/2006/relationships/hyperlink" Target="https://www.presbyterianwomen.org/bible-study/sacred-encounters/" TargetMode="External"/><Relationship Id="rId9" Type="http://schemas.openxmlformats.org/officeDocument/2006/relationships/hyperlink" Target="http://pbyofnewcovenant.org/presbyterian-women/"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bstract image of curvy lines">
            <a:extLst>
              <a:ext uri="{FF2B5EF4-FFF2-40B4-BE49-F238E27FC236}">
                <a16:creationId xmlns:a16="http://schemas.microsoft.com/office/drawing/2014/main" id="{81F59575-96AE-45B0-B1FB-3CFC139E9D12}"/>
              </a:ext>
            </a:extLst>
          </p:cNvPr>
          <p:cNvPicPr>
            <a:picLocks noGrp="1" noChangeAspect="1"/>
          </p:cNvPicPr>
          <p:nvPr>
            <p:ph type="pic" sz="quarter" idx="13"/>
          </p:nvPr>
        </p:nvPicPr>
        <p:blipFill>
          <a:blip r:embed="rId3"/>
          <a:srcRect/>
          <a:stretch/>
        </p:blipFill>
        <p:spPr>
          <a:xfrm>
            <a:off x="225" y="0"/>
            <a:ext cx="12191550" cy="6857999"/>
          </a:xfrm>
        </p:spPr>
      </p:pic>
      <p:pic>
        <p:nvPicPr>
          <p:cNvPr id="3" name="Picture 2">
            <a:extLst>
              <a:ext uri="{FF2B5EF4-FFF2-40B4-BE49-F238E27FC236}">
                <a16:creationId xmlns:a16="http://schemas.microsoft.com/office/drawing/2014/main" id="{01A48CED-573E-5B3F-EF19-A59CFAA73C27}"/>
              </a:ext>
            </a:extLst>
          </p:cNvPr>
          <p:cNvPicPr>
            <a:picLocks noChangeAspect="1"/>
          </p:cNvPicPr>
          <p:nvPr/>
        </p:nvPicPr>
        <p:blipFill>
          <a:blip r:embed="rId4"/>
          <a:stretch>
            <a:fillRect/>
          </a:stretch>
        </p:blipFill>
        <p:spPr>
          <a:xfrm>
            <a:off x="3007781" y="539236"/>
            <a:ext cx="8686800" cy="5779525"/>
          </a:xfrm>
          <a:prstGeom prst="rect">
            <a:avLst/>
          </a:prstGeom>
        </p:spPr>
      </p:pic>
      <p:sp>
        <p:nvSpPr>
          <p:cNvPr id="4" name="Title 3">
            <a:extLst>
              <a:ext uri="{FF2B5EF4-FFF2-40B4-BE49-F238E27FC236}">
                <a16:creationId xmlns:a16="http://schemas.microsoft.com/office/drawing/2014/main" id="{08347D8D-E852-43D5-858E-2D01BE57FA93}"/>
              </a:ext>
            </a:extLst>
          </p:cNvPr>
          <p:cNvSpPr>
            <a:spLocks noGrp="1"/>
          </p:cNvSpPr>
          <p:nvPr>
            <p:ph type="title"/>
          </p:nvPr>
        </p:nvSpPr>
        <p:spPr>
          <a:xfrm rot="20624630">
            <a:off x="100236" y="531229"/>
            <a:ext cx="2891751" cy="1882965"/>
          </a:xfrm>
        </p:spPr>
        <p:txBody>
          <a:bodyPr anchor="t" anchorCtr="0">
            <a:normAutofit fontScale="90000"/>
          </a:bodyPr>
          <a:lstStyle/>
          <a:p>
            <a:pPr algn="ctr">
              <a:lnSpc>
                <a:spcPct val="100000"/>
              </a:lnSpc>
            </a:pPr>
            <a:r>
              <a:rPr lang="en-US" sz="4000" dirty="0">
                <a:effectLst>
                  <a:outerShdw blurRad="38100" dist="38100" dir="2700000" algn="tl">
                    <a:srgbClr val="000000">
                      <a:alpha val="43137"/>
                    </a:srgbClr>
                  </a:outerShdw>
                </a:effectLst>
              </a:rPr>
              <a:t>2023</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Bible Study Overview</a:t>
            </a:r>
            <a:endParaRPr lang="en-US" sz="4000" b="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65116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28365A-690B-365F-EF77-563B6C46FB18}"/>
              </a:ext>
            </a:extLst>
          </p:cNvPr>
          <p:cNvPicPr>
            <a:picLocks noChangeAspect="1"/>
          </p:cNvPicPr>
          <p:nvPr/>
        </p:nvPicPr>
        <p:blipFill>
          <a:blip r:embed="rId3"/>
          <a:stretch>
            <a:fillRect/>
          </a:stretch>
        </p:blipFill>
        <p:spPr>
          <a:xfrm>
            <a:off x="9525" y="6826"/>
            <a:ext cx="12252960" cy="6851173"/>
          </a:xfrm>
          <a:prstGeom prst="rect">
            <a:avLst/>
          </a:prstGeom>
        </p:spPr>
      </p:pic>
      <p:sp>
        <p:nvSpPr>
          <p:cNvPr id="8" name="Rectangle: Rounded Corners 7">
            <a:extLst>
              <a:ext uri="{FF2B5EF4-FFF2-40B4-BE49-F238E27FC236}">
                <a16:creationId xmlns:a16="http://schemas.microsoft.com/office/drawing/2014/main" id="{8C5A476A-426C-5530-F982-65EE4BE5A86D}"/>
              </a:ext>
            </a:extLst>
          </p:cNvPr>
          <p:cNvSpPr/>
          <p:nvPr/>
        </p:nvSpPr>
        <p:spPr>
          <a:xfrm>
            <a:off x="1068636" y="4241494"/>
            <a:ext cx="3382178" cy="55084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4937F9B-E2C1-86BC-F064-6E49696DD93A}"/>
              </a:ext>
            </a:extLst>
          </p:cNvPr>
          <p:cNvSpPr>
            <a:spLocks noGrp="1"/>
          </p:cNvSpPr>
          <p:nvPr>
            <p:ph type="title"/>
          </p:nvPr>
        </p:nvSpPr>
        <p:spPr>
          <a:xfrm>
            <a:off x="826401" y="4159361"/>
            <a:ext cx="4340510" cy="1706180"/>
          </a:xfrm>
          <a:noFill/>
          <a:effectLst>
            <a:softEdge rad="63500"/>
          </a:effectLst>
        </p:spPr>
        <p:txBody>
          <a:bodyPr lIns="0" tIns="0" rIns="0" bIns="0">
            <a:normAutofit/>
          </a:bodyPr>
          <a:lstStyle/>
          <a:p>
            <a:r>
              <a:rPr lang="en-US" dirty="0"/>
              <a:t>How are Luke and Acts Linked?</a:t>
            </a:r>
          </a:p>
        </p:txBody>
      </p:sp>
      <p:sp>
        <p:nvSpPr>
          <p:cNvPr id="2" name="Text Placeholder 2">
            <a:extLst>
              <a:ext uri="{FF2B5EF4-FFF2-40B4-BE49-F238E27FC236}">
                <a16:creationId xmlns:a16="http://schemas.microsoft.com/office/drawing/2014/main" id="{DC5C96E6-4A09-30DC-6DCC-AF14C3FC21E7}"/>
              </a:ext>
            </a:extLst>
          </p:cNvPr>
          <p:cNvSpPr>
            <a:spLocks noGrp="1"/>
          </p:cNvSpPr>
          <p:nvPr>
            <p:ph type="body" sz="quarter" idx="14"/>
          </p:nvPr>
        </p:nvSpPr>
        <p:spPr>
          <a:xfrm>
            <a:off x="5166911" y="1023931"/>
            <a:ext cx="6430357" cy="4706310"/>
          </a:xfrm>
          <a:solidFill>
            <a:schemeClr val="bg1"/>
          </a:solidFill>
          <a:ln cmpd="thickThin">
            <a:solidFill>
              <a:schemeClr val="tx1"/>
            </a:solidFill>
          </a:ln>
        </p:spPr>
        <p:txBody>
          <a:bodyPr lIns="182880" tIns="91440"/>
          <a:lstStyle/>
          <a:p>
            <a:pPr marL="346075" marR="0" indent="-346075">
              <a:spcBef>
                <a:spcPts val="0"/>
              </a:spcBef>
              <a:spcAft>
                <a:spcPts val="1200"/>
              </a:spcAft>
              <a:buFont typeface="Arial" panose="020B0604020202020204" pitchFamily="34" charset="0"/>
              <a:buChar char="•"/>
            </a:pPr>
            <a:r>
              <a:rPr lang="en-US" sz="2800" dirty="0">
                <a:cs typeface="Arial" panose="020B0604020202020204" pitchFamily="34" charset="0"/>
              </a:rPr>
              <a:t>Scroll’s Maximum Length = 32 feet</a:t>
            </a:r>
            <a:endParaRPr lang="en-US" sz="2800" dirty="0"/>
          </a:p>
          <a:p>
            <a:pPr>
              <a:spcBef>
                <a:spcPts val="0"/>
              </a:spcBef>
              <a:spcAft>
                <a:spcPts val="1200"/>
              </a:spcAft>
            </a:pPr>
            <a:r>
              <a:rPr lang="en-US" sz="2800" dirty="0"/>
              <a:t>Luke’s Book = 2 Scroll Lengths</a:t>
            </a:r>
          </a:p>
          <a:p>
            <a:pPr>
              <a:spcBef>
                <a:spcPts val="0"/>
              </a:spcBef>
              <a:spcAft>
                <a:spcPts val="1200"/>
              </a:spcAft>
            </a:pPr>
            <a:r>
              <a:rPr lang="en-US" sz="2800" dirty="0"/>
              <a:t>Acts is Continuation of </a:t>
            </a:r>
            <a:br>
              <a:rPr lang="en-US" sz="2800" dirty="0"/>
            </a:br>
            <a:r>
              <a:rPr lang="en-US" sz="2800" dirty="0"/>
              <a:t>Luke’s Gospel Story</a:t>
            </a:r>
          </a:p>
          <a:p>
            <a:pPr>
              <a:spcBef>
                <a:spcPts val="0"/>
              </a:spcBef>
            </a:pPr>
            <a:r>
              <a:rPr lang="en-US" dirty="0"/>
              <a:t>Acts Answers </a:t>
            </a:r>
          </a:p>
          <a:p>
            <a:pPr lvl="1"/>
            <a:r>
              <a:rPr lang="en-US" dirty="0"/>
              <a:t>What Happened Next</a:t>
            </a:r>
          </a:p>
          <a:p>
            <a:pPr lvl="1"/>
            <a:r>
              <a:rPr lang="en-US" dirty="0"/>
              <a:t>Who Was Paul</a:t>
            </a:r>
          </a:p>
          <a:p>
            <a:pPr lvl="1"/>
            <a:r>
              <a:rPr lang="en-US" dirty="0"/>
              <a:t>What Happened to Disciples</a:t>
            </a:r>
          </a:p>
          <a:p>
            <a:pPr lvl="1"/>
            <a:r>
              <a:rPr lang="en-US" dirty="0"/>
              <a:t>How Gospel Got to Rest of Roman Empire</a:t>
            </a:r>
          </a:p>
          <a:p>
            <a:pPr>
              <a:spcBef>
                <a:spcPts val="0"/>
              </a:spcBef>
              <a:spcAft>
                <a:spcPts val="1200"/>
              </a:spcAft>
            </a:pPr>
            <a:endParaRPr lang="en-US" sz="2800" dirty="0"/>
          </a:p>
        </p:txBody>
      </p:sp>
    </p:spTree>
    <p:extLst>
      <p:ext uri="{BB962C8B-B14F-4D97-AF65-F5344CB8AC3E}">
        <p14:creationId xmlns:p14="http://schemas.microsoft.com/office/powerpoint/2010/main" val="3538744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9CC073-F1A4-DA97-A011-55D2B271D2FE}"/>
              </a:ext>
            </a:extLst>
          </p:cNvPr>
          <p:cNvSpPr>
            <a:spLocks noGrp="1"/>
          </p:cNvSpPr>
          <p:nvPr>
            <p:ph type="body" sz="quarter" idx="14"/>
          </p:nvPr>
        </p:nvSpPr>
        <p:spPr>
          <a:xfrm>
            <a:off x="457200" y="576471"/>
            <a:ext cx="6102626" cy="5645422"/>
          </a:xfrm>
        </p:spPr>
        <p:txBody>
          <a:bodyPr/>
          <a:lstStyle/>
          <a:p>
            <a:pPr marL="0" indent="0">
              <a:buNone/>
            </a:pPr>
            <a:r>
              <a:rPr lang="en-US" b="1" dirty="0"/>
              <a:t>Luke 1:3-4 (CEV)</a:t>
            </a:r>
          </a:p>
          <a:p>
            <a:pPr marL="0" indent="0">
              <a:buNone/>
            </a:pPr>
            <a:r>
              <a:rPr lang="en-US" sz="2400" b="0" baseline="30000" dirty="0">
                <a:solidFill>
                  <a:schemeClr val="tx1"/>
                </a:solidFill>
              </a:rPr>
              <a:t>3 </a:t>
            </a:r>
            <a:r>
              <a:rPr lang="en-US" sz="2400" b="0" dirty="0">
                <a:solidFill>
                  <a:schemeClr val="tx1"/>
                </a:solidFill>
              </a:rPr>
              <a:t>So I made a careful study of everything and then decided to write and tell you exactly what took place.  </a:t>
            </a:r>
            <a:r>
              <a:rPr lang="en-US" dirty="0">
                <a:solidFill>
                  <a:srgbClr val="FF0000"/>
                </a:solidFill>
              </a:rPr>
              <a:t>Honorable Theophilus</a:t>
            </a:r>
            <a:r>
              <a:rPr lang="en-US" sz="2400" b="0" dirty="0">
                <a:solidFill>
                  <a:schemeClr val="tx1"/>
                </a:solidFill>
              </a:rPr>
              <a:t>, </a:t>
            </a:r>
            <a:r>
              <a:rPr lang="en-US" sz="2400" b="0" baseline="30000" dirty="0">
                <a:solidFill>
                  <a:schemeClr val="tx1"/>
                </a:solidFill>
              </a:rPr>
              <a:t>4 </a:t>
            </a:r>
            <a:r>
              <a:rPr lang="en-US" sz="2400" b="0" dirty="0">
                <a:solidFill>
                  <a:schemeClr val="tx1"/>
                </a:solidFill>
              </a:rPr>
              <a:t>I have done this to let you know the truth about what you have heard.</a:t>
            </a:r>
            <a:br>
              <a:rPr lang="en-US" sz="2400" b="0" dirty="0">
                <a:solidFill>
                  <a:schemeClr val="tx1"/>
                </a:solidFill>
              </a:rPr>
            </a:br>
            <a:endParaRPr lang="en-US" sz="2400" b="0" dirty="0">
              <a:solidFill>
                <a:schemeClr val="tx1"/>
              </a:solidFill>
            </a:endParaRPr>
          </a:p>
          <a:p>
            <a:pPr marL="0" indent="0">
              <a:buNone/>
            </a:pPr>
            <a:r>
              <a:rPr lang="en-US" b="1" dirty="0"/>
              <a:t>Acts 1:1-2 (CEV)</a:t>
            </a:r>
          </a:p>
          <a:p>
            <a:pPr marL="0" indent="0">
              <a:buNone/>
            </a:pPr>
            <a:r>
              <a:rPr lang="en-US" sz="2400" b="0" dirty="0">
                <a:solidFill>
                  <a:schemeClr val="tx1"/>
                </a:solidFill>
              </a:rPr>
              <a:t>1  </a:t>
            </a:r>
            <a:r>
              <a:rPr lang="en-US" dirty="0">
                <a:solidFill>
                  <a:srgbClr val="FF0000"/>
                </a:solidFill>
              </a:rPr>
              <a:t>Theophilus</a:t>
            </a:r>
            <a:r>
              <a:rPr lang="en-US" sz="2400" b="0" dirty="0">
                <a:solidFill>
                  <a:schemeClr val="tx1"/>
                </a:solidFill>
              </a:rPr>
              <a:t>, I first wrote to you about all that Jesus did and taught from the very first </a:t>
            </a:r>
            <a:r>
              <a:rPr lang="en-US" sz="2400" b="0" baseline="30000" dirty="0">
                <a:solidFill>
                  <a:schemeClr val="tx1"/>
                </a:solidFill>
              </a:rPr>
              <a:t>2 </a:t>
            </a:r>
            <a:r>
              <a:rPr lang="en-US" sz="2400" b="0" dirty="0">
                <a:solidFill>
                  <a:schemeClr val="tx1"/>
                </a:solidFill>
              </a:rPr>
              <a:t>until he was taken up to heaven.  But before he was taken up, he gave orders to the apostles he had chosen with the help of the Holy Spirit.</a:t>
            </a:r>
          </a:p>
        </p:txBody>
      </p:sp>
      <p:pic>
        <p:nvPicPr>
          <p:cNvPr id="8" name="Picture 7">
            <a:extLst>
              <a:ext uri="{FF2B5EF4-FFF2-40B4-BE49-F238E27FC236}">
                <a16:creationId xmlns:a16="http://schemas.microsoft.com/office/drawing/2014/main" id="{957C3062-BBB7-B710-8942-F0DFE683A961}"/>
              </a:ext>
            </a:extLst>
          </p:cNvPr>
          <p:cNvPicPr>
            <a:picLocks noChangeAspect="1"/>
          </p:cNvPicPr>
          <p:nvPr/>
        </p:nvPicPr>
        <p:blipFill>
          <a:blip r:embed="rId3"/>
          <a:stretch>
            <a:fillRect/>
          </a:stretch>
        </p:blipFill>
        <p:spPr>
          <a:xfrm>
            <a:off x="6812023" y="1073425"/>
            <a:ext cx="4572000" cy="4572000"/>
          </a:xfrm>
          <a:prstGeom prst="rect">
            <a:avLst/>
          </a:prstGeom>
        </p:spPr>
      </p:pic>
      <p:cxnSp>
        <p:nvCxnSpPr>
          <p:cNvPr id="9" name="Straight Connector 8">
            <a:extLst>
              <a:ext uri="{FF2B5EF4-FFF2-40B4-BE49-F238E27FC236}">
                <a16:creationId xmlns:a16="http://schemas.microsoft.com/office/drawing/2014/main" id="{316494E1-62D6-2A8B-F8DE-4CC80B8E015A}"/>
              </a:ext>
            </a:extLst>
          </p:cNvPr>
          <p:cNvCxnSpPr>
            <a:cxnSpLocks/>
          </p:cNvCxnSpPr>
          <p:nvPr/>
        </p:nvCxnSpPr>
        <p:spPr>
          <a:xfrm>
            <a:off x="457199" y="3258842"/>
            <a:ext cx="5943601"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72667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9AFB28E-D585-9C81-CF21-893FB07EE28B}"/>
              </a:ext>
            </a:extLst>
          </p:cNvPr>
          <p:cNvPicPr>
            <a:picLocks noChangeAspect="1"/>
          </p:cNvPicPr>
          <p:nvPr/>
        </p:nvPicPr>
        <p:blipFill>
          <a:blip r:embed="rId3"/>
          <a:stretch>
            <a:fillRect/>
          </a:stretch>
        </p:blipFill>
        <p:spPr>
          <a:xfrm>
            <a:off x="0" y="-360680"/>
            <a:ext cx="12192000" cy="7579360"/>
          </a:xfrm>
          <a:prstGeom prst="rect">
            <a:avLst/>
          </a:prstGeom>
        </p:spPr>
      </p:pic>
      <p:sp>
        <p:nvSpPr>
          <p:cNvPr id="4" name="Text Placeholder 3">
            <a:extLst>
              <a:ext uri="{FF2B5EF4-FFF2-40B4-BE49-F238E27FC236}">
                <a16:creationId xmlns:a16="http://schemas.microsoft.com/office/drawing/2014/main" id="{500712FE-6DE8-093D-B060-6FF40CBA4BA4}"/>
              </a:ext>
            </a:extLst>
          </p:cNvPr>
          <p:cNvSpPr>
            <a:spLocks noGrp="1"/>
          </p:cNvSpPr>
          <p:nvPr>
            <p:ph type="body" sz="quarter" idx="14"/>
          </p:nvPr>
        </p:nvSpPr>
        <p:spPr>
          <a:xfrm>
            <a:off x="7413827" y="922634"/>
            <a:ext cx="3931920" cy="1828800"/>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t="100000"/>
            </a:path>
            <a:tileRect r="-100000" b="-100000"/>
          </a:gradFill>
          <a:effectLst>
            <a:softEdge rad="63500"/>
          </a:effectLst>
        </p:spPr>
        <p:txBody>
          <a:bodyPr/>
          <a:lstStyle/>
          <a:p>
            <a:pPr marL="0" indent="0" algn="ctr">
              <a:buNone/>
            </a:pPr>
            <a:r>
              <a:rPr lang="en-US" sz="2800" dirty="0"/>
              <a:t>End of Gospel tells about Jesus’ last meeting with disciples then </a:t>
            </a:r>
            <a:br>
              <a:rPr lang="en-US" sz="2800" dirty="0"/>
            </a:br>
            <a:r>
              <a:rPr lang="en-US" sz="2800" dirty="0"/>
              <a:t>ascending into heaven.</a:t>
            </a:r>
          </a:p>
        </p:txBody>
      </p:sp>
      <p:sp>
        <p:nvSpPr>
          <p:cNvPr id="12" name="Text Placeholder 3">
            <a:extLst>
              <a:ext uri="{FF2B5EF4-FFF2-40B4-BE49-F238E27FC236}">
                <a16:creationId xmlns:a16="http://schemas.microsoft.com/office/drawing/2014/main" id="{5D76BA48-A7B7-E4BF-4673-F72201E1749C}"/>
              </a:ext>
            </a:extLst>
          </p:cNvPr>
          <p:cNvSpPr txBox="1">
            <a:spLocks/>
          </p:cNvSpPr>
          <p:nvPr/>
        </p:nvSpPr>
        <p:spPr>
          <a:xfrm>
            <a:off x="7413826" y="3426844"/>
            <a:ext cx="3931920" cy="2238131"/>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t="100000"/>
            </a:path>
            <a:tileRect r="-100000" b="-100000"/>
          </a:gradFill>
          <a:effectLst>
            <a:softEdge rad="63500"/>
          </a:effectLst>
        </p:spPr>
        <p:txBody>
          <a:bodyPr/>
          <a:lstStyle>
            <a:lvl1pPr marL="342900" indent="-3429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800100" indent="-342900" algn="l" defTabSz="914400" rtl="0" eaLnBrk="1" latinLnBrk="0" hangingPunct="1">
              <a:lnSpc>
                <a:spcPct val="100000"/>
              </a:lnSpc>
              <a:spcBef>
                <a:spcPts val="0"/>
              </a:spcBef>
              <a:spcAft>
                <a:spcPts val="600"/>
              </a:spcAft>
              <a:buFont typeface="Symbol" panose="05050102010706020507" pitchFamily="18" charset="2"/>
              <a:buChar char="-"/>
              <a:defRPr sz="2000" kern="1200">
                <a:solidFill>
                  <a:srgbClr val="0070C0"/>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latin typeface="Calibri" panose="020F0502020204030204" pitchFamily="34" charset="0"/>
                <a:cs typeface="Calibri" panose="020F0502020204030204" pitchFamily="34" charset="0"/>
              </a:rPr>
              <a:t>Beginning of Acts gives details about Jesus’ </a:t>
            </a:r>
            <a:br>
              <a:rPr lang="en-US" sz="2800" b="1" dirty="0">
                <a:latin typeface="Calibri" panose="020F0502020204030204" pitchFamily="34" charset="0"/>
                <a:cs typeface="Calibri" panose="020F0502020204030204" pitchFamily="34" charset="0"/>
              </a:rPr>
            </a:br>
            <a:r>
              <a:rPr lang="en-US" sz="2800" b="1" dirty="0">
                <a:latin typeface="Calibri" panose="020F0502020204030204" pitchFamily="34" charset="0"/>
                <a:cs typeface="Calibri" panose="020F0502020204030204" pitchFamily="34" charset="0"/>
              </a:rPr>
              <a:t>last meeting with disciples before ascending into heaven.</a:t>
            </a:r>
          </a:p>
        </p:txBody>
      </p:sp>
    </p:spTree>
    <p:extLst>
      <p:ext uri="{BB962C8B-B14F-4D97-AF65-F5344CB8AC3E}">
        <p14:creationId xmlns:p14="http://schemas.microsoft.com/office/powerpoint/2010/main" val="981410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045BA6-D1F2-91B1-0FF4-B23EA9472337}"/>
              </a:ext>
            </a:extLst>
          </p:cNvPr>
          <p:cNvPicPr>
            <a:picLocks noChangeAspect="1"/>
          </p:cNvPicPr>
          <p:nvPr/>
        </p:nvPicPr>
        <p:blipFill rotWithShape="1">
          <a:blip r:embed="rId3"/>
          <a:srcRect t="19680"/>
          <a:stretch/>
        </p:blipFill>
        <p:spPr>
          <a:xfrm>
            <a:off x="-30480" y="0"/>
            <a:ext cx="12252960" cy="6858000"/>
          </a:xfrm>
          <a:prstGeom prst="rect">
            <a:avLst/>
          </a:prstGeom>
        </p:spPr>
      </p:pic>
      <p:sp>
        <p:nvSpPr>
          <p:cNvPr id="2" name="Title 1">
            <a:extLst>
              <a:ext uri="{FF2B5EF4-FFF2-40B4-BE49-F238E27FC236}">
                <a16:creationId xmlns:a16="http://schemas.microsoft.com/office/drawing/2014/main" id="{7AB77E7E-7ED2-E878-AE7C-781BB18C6E1B}"/>
              </a:ext>
            </a:extLst>
          </p:cNvPr>
          <p:cNvSpPr>
            <a:spLocks noGrp="1"/>
          </p:cNvSpPr>
          <p:nvPr>
            <p:ph type="title"/>
          </p:nvPr>
        </p:nvSpPr>
        <p:spPr>
          <a:xfrm>
            <a:off x="457199" y="914400"/>
            <a:ext cx="9996056" cy="1572768"/>
          </a:xfrm>
        </p:spPr>
        <p:txBody>
          <a:bodyPr>
            <a:normAutofit/>
          </a:bodyPr>
          <a:lstStyle/>
          <a:p>
            <a:r>
              <a:rPr lang="en-US" sz="4400" dirty="0"/>
              <a:t>Acts Reveals Holy Spirit of Gospels</a:t>
            </a:r>
          </a:p>
        </p:txBody>
      </p:sp>
      <p:sp>
        <p:nvSpPr>
          <p:cNvPr id="3" name="Text Placeholder 2">
            <a:extLst>
              <a:ext uri="{FF2B5EF4-FFF2-40B4-BE49-F238E27FC236}">
                <a16:creationId xmlns:a16="http://schemas.microsoft.com/office/drawing/2014/main" id="{53DA0739-ADE7-B899-D9D6-FC6A4405A04B}"/>
              </a:ext>
            </a:extLst>
          </p:cNvPr>
          <p:cNvSpPr>
            <a:spLocks noGrp="1"/>
          </p:cNvSpPr>
          <p:nvPr>
            <p:ph type="body" sz="quarter" idx="14"/>
          </p:nvPr>
        </p:nvSpPr>
        <p:spPr>
          <a:xfrm>
            <a:off x="619759" y="2540000"/>
            <a:ext cx="5862321" cy="2590799"/>
          </a:xfrm>
          <a:solidFill>
            <a:schemeClr val="bg1"/>
          </a:solidFill>
          <a:effectLst>
            <a:softEdge rad="63500"/>
          </a:effectLst>
        </p:spPr>
        <p:txBody>
          <a:bodyPr/>
          <a:lstStyle/>
          <a:p>
            <a:r>
              <a:rPr lang="en-US" dirty="0"/>
              <a:t>Holy Spirit Main Character of Acts</a:t>
            </a:r>
          </a:p>
          <a:p>
            <a:r>
              <a:rPr lang="en-US" dirty="0"/>
              <a:t>Spirit of God in Gospel becomes </a:t>
            </a:r>
            <a:br>
              <a:rPr lang="en-US" dirty="0"/>
            </a:br>
            <a:r>
              <a:rPr lang="en-US" dirty="0"/>
              <a:t>Spirit of Jesus or Spirit of the Lord in Acts</a:t>
            </a:r>
            <a:endParaRPr lang="en-US" b="0" dirty="0"/>
          </a:p>
          <a:p>
            <a:r>
              <a:rPr lang="en-US" dirty="0"/>
              <a:t>Jesus’ Character = Spirit’s Character</a:t>
            </a:r>
          </a:p>
          <a:p>
            <a:endParaRPr lang="en-US" dirty="0"/>
          </a:p>
          <a:p>
            <a:endParaRPr lang="en-US" dirty="0"/>
          </a:p>
        </p:txBody>
      </p:sp>
    </p:spTree>
    <p:extLst>
      <p:ext uri="{BB962C8B-B14F-4D97-AF65-F5344CB8AC3E}">
        <p14:creationId xmlns:p14="http://schemas.microsoft.com/office/powerpoint/2010/main" val="2350048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026B8B-487F-5055-ECE8-D1A713D37E59}"/>
              </a:ext>
            </a:extLst>
          </p:cNvPr>
          <p:cNvPicPr>
            <a:picLocks noChangeAspect="1"/>
          </p:cNvPicPr>
          <p:nvPr/>
        </p:nvPicPr>
        <p:blipFill>
          <a:blip r:embed="rId3"/>
          <a:stretch>
            <a:fillRect/>
          </a:stretch>
        </p:blipFill>
        <p:spPr>
          <a:xfrm>
            <a:off x="-17860" y="0"/>
            <a:ext cx="12227719" cy="6858000"/>
          </a:xfrm>
          <a:prstGeom prst="rect">
            <a:avLst/>
          </a:prstGeom>
        </p:spPr>
      </p:pic>
      <p:sp>
        <p:nvSpPr>
          <p:cNvPr id="3" name="Text Placeholder 2">
            <a:extLst>
              <a:ext uri="{FF2B5EF4-FFF2-40B4-BE49-F238E27FC236}">
                <a16:creationId xmlns:a16="http://schemas.microsoft.com/office/drawing/2014/main" id="{27FC5BB1-9A8F-1F8D-72F9-59B9F81620EA}"/>
              </a:ext>
            </a:extLst>
          </p:cNvPr>
          <p:cNvSpPr>
            <a:spLocks noGrp="1"/>
          </p:cNvSpPr>
          <p:nvPr>
            <p:ph type="body" sz="quarter" idx="14"/>
          </p:nvPr>
        </p:nvSpPr>
        <p:spPr>
          <a:xfrm>
            <a:off x="503852" y="2127379"/>
            <a:ext cx="6624735" cy="4385387"/>
          </a:xfrm>
          <a:solidFill>
            <a:schemeClr val="bg1"/>
          </a:solidFill>
        </p:spPr>
        <p:txBody>
          <a:bodyPr/>
          <a:lstStyle/>
          <a:p>
            <a:pPr marL="0" indent="0">
              <a:buNone/>
              <a:tabLst>
                <a:tab pos="1492250" algn="l"/>
              </a:tabLst>
            </a:pPr>
            <a:r>
              <a:rPr lang="en-US" dirty="0"/>
              <a:t>P.2	Information about Authors</a:t>
            </a:r>
          </a:p>
          <a:p>
            <a:pPr marL="0" indent="0">
              <a:buNone/>
              <a:tabLst>
                <a:tab pos="1492250" algn="l"/>
              </a:tabLst>
            </a:pPr>
            <a:r>
              <a:rPr lang="en-US" dirty="0"/>
              <a:t>Pp. 3-4	Table of Contents</a:t>
            </a:r>
          </a:p>
          <a:p>
            <a:pPr marL="0" indent="0">
              <a:buNone/>
              <a:tabLst>
                <a:tab pos="1549400" algn="l"/>
              </a:tabLst>
            </a:pPr>
            <a:r>
              <a:rPr lang="en-US" dirty="0"/>
              <a:t>Pp. 5-7	About the Art</a:t>
            </a:r>
          </a:p>
          <a:p>
            <a:pPr marL="0" indent="0">
              <a:buNone/>
              <a:tabLst>
                <a:tab pos="1549400" algn="l"/>
              </a:tabLst>
            </a:pPr>
            <a:r>
              <a:rPr lang="en-US" dirty="0"/>
              <a:t>P. 8	Things to Look for in the Study</a:t>
            </a:r>
          </a:p>
          <a:p>
            <a:pPr marL="0" indent="0">
              <a:buNone/>
              <a:tabLst>
                <a:tab pos="1549400" algn="l"/>
              </a:tabLst>
            </a:pPr>
            <a:r>
              <a:rPr lang="en-US" dirty="0"/>
              <a:t>P. 9	Scope and Sequence</a:t>
            </a:r>
          </a:p>
          <a:p>
            <a:pPr marL="0" indent="0">
              <a:buNone/>
              <a:tabLst>
                <a:tab pos="1549400" algn="l"/>
              </a:tabLst>
            </a:pPr>
            <a:r>
              <a:rPr lang="en-US" dirty="0"/>
              <a:t>P. 84	Annotated Bibliography</a:t>
            </a:r>
          </a:p>
          <a:p>
            <a:pPr marL="0" indent="0">
              <a:buNone/>
              <a:tabLst>
                <a:tab pos="1549400" algn="l"/>
              </a:tabLst>
            </a:pPr>
            <a:r>
              <a:rPr lang="en-US" dirty="0"/>
              <a:t>P. 87	Future Bible Studies / Schedule</a:t>
            </a:r>
          </a:p>
          <a:p>
            <a:pPr>
              <a:tabLst>
                <a:tab pos="1549400" algn="l"/>
              </a:tabLst>
            </a:pPr>
            <a:endParaRPr lang="en-US" dirty="0"/>
          </a:p>
          <a:p>
            <a:endParaRPr lang="en-US" dirty="0"/>
          </a:p>
        </p:txBody>
      </p:sp>
    </p:spTree>
    <p:extLst>
      <p:ext uri="{BB962C8B-B14F-4D97-AF65-F5344CB8AC3E}">
        <p14:creationId xmlns:p14="http://schemas.microsoft.com/office/powerpoint/2010/main" val="3478207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026B8B-487F-5055-ECE8-D1A713D37E59}"/>
              </a:ext>
            </a:extLst>
          </p:cNvPr>
          <p:cNvPicPr>
            <a:picLocks noChangeAspect="1"/>
          </p:cNvPicPr>
          <p:nvPr/>
        </p:nvPicPr>
        <p:blipFill>
          <a:blip r:embed="rId3"/>
          <a:stretch>
            <a:fillRect/>
          </a:stretch>
        </p:blipFill>
        <p:spPr>
          <a:xfrm>
            <a:off x="-17860" y="0"/>
            <a:ext cx="12227719" cy="6858000"/>
          </a:xfrm>
          <a:prstGeom prst="rect">
            <a:avLst/>
          </a:prstGeom>
        </p:spPr>
      </p:pic>
      <p:sp>
        <p:nvSpPr>
          <p:cNvPr id="3" name="Text Placeholder 2">
            <a:extLst>
              <a:ext uri="{FF2B5EF4-FFF2-40B4-BE49-F238E27FC236}">
                <a16:creationId xmlns:a16="http://schemas.microsoft.com/office/drawing/2014/main" id="{27FC5BB1-9A8F-1F8D-72F9-59B9F81620EA}"/>
              </a:ext>
            </a:extLst>
          </p:cNvPr>
          <p:cNvSpPr>
            <a:spLocks noGrp="1"/>
          </p:cNvSpPr>
          <p:nvPr>
            <p:ph type="body" sz="quarter" idx="14"/>
          </p:nvPr>
        </p:nvSpPr>
        <p:spPr>
          <a:xfrm>
            <a:off x="514350" y="1962151"/>
            <a:ext cx="6614238" cy="4550616"/>
          </a:xfrm>
          <a:solidFill>
            <a:schemeClr val="bg1"/>
          </a:solidFill>
        </p:spPr>
        <p:txBody>
          <a:bodyPr/>
          <a:lstStyle/>
          <a:p>
            <a:pPr marL="577850" indent="-577850">
              <a:spcBef>
                <a:spcPts val="0"/>
              </a:spcBef>
              <a:spcAft>
                <a:spcPts val="500"/>
              </a:spcAft>
              <a:buFont typeface="+mj-lt"/>
              <a:buAutoNum type="arabicPeriod"/>
            </a:pPr>
            <a:r>
              <a:rPr lang="en-US" dirty="0"/>
              <a:t>Opening Prayer &amp; Closing Prayer</a:t>
            </a:r>
          </a:p>
          <a:p>
            <a:pPr marL="577850" indent="-577850">
              <a:spcBef>
                <a:spcPts val="0"/>
              </a:spcBef>
              <a:spcAft>
                <a:spcPts val="500"/>
              </a:spcAft>
              <a:buFont typeface="+mj-lt"/>
              <a:buAutoNum type="arabicPeriod"/>
            </a:pPr>
            <a:r>
              <a:rPr lang="en-US" dirty="0"/>
              <a:t>Scripture Passages &amp; Main Idea</a:t>
            </a:r>
          </a:p>
          <a:p>
            <a:pPr marL="577850" indent="-577850">
              <a:spcBef>
                <a:spcPts val="0"/>
              </a:spcBef>
              <a:spcAft>
                <a:spcPts val="500"/>
              </a:spcAft>
              <a:buFont typeface="+mj-lt"/>
              <a:buAutoNum type="arabicPeriod"/>
            </a:pPr>
            <a:r>
              <a:rPr lang="en-US" dirty="0"/>
              <a:t>Introduction</a:t>
            </a:r>
          </a:p>
          <a:p>
            <a:pPr marL="577850" indent="-577850">
              <a:spcBef>
                <a:spcPts val="0"/>
              </a:spcBef>
              <a:spcAft>
                <a:spcPts val="500"/>
              </a:spcAft>
              <a:buFont typeface="+mj-lt"/>
              <a:buAutoNum type="arabicPeriod"/>
            </a:pPr>
            <a:r>
              <a:rPr lang="en-US" dirty="0"/>
              <a:t>Contemplate Questions</a:t>
            </a:r>
          </a:p>
          <a:p>
            <a:pPr marL="577850" indent="-577850">
              <a:spcBef>
                <a:spcPts val="0"/>
              </a:spcBef>
              <a:spcAft>
                <a:spcPts val="500"/>
              </a:spcAft>
              <a:buFont typeface="+mj-lt"/>
              <a:buAutoNum type="arabicPeriod"/>
            </a:pPr>
            <a:r>
              <a:rPr lang="en-US" dirty="0"/>
              <a:t>Examining the Characters</a:t>
            </a:r>
          </a:p>
          <a:p>
            <a:pPr marL="577850" indent="-577850">
              <a:spcBef>
                <a:spcPts val="0"/>
              </a:spcBef>
              <a:spcAft>
                <a:spcPts val="500"/>
              </a:spcAft>
              <a:buFont typeface="+mj-lt"/>
              <a:buAutoNum type="arabicPeriod"/>
            </a:pPr>
            <a:r>
              <a:rPr lang="en-US" dirty="0"/>
              <a:t>Sacred Encounter</a:t>
            </a:r>
          </a:p>
          <a:p>
            <a:pPr marL="577850" indent="-577850">
              <a:spcBef>
                <a:spcPts val="0"/>
              </a:spcBef>
              <a:spcAft>
                <a:spcPts val="500"/>
              </a:spcAft>
              <a:buFont typeface="+mj-lt"/>
              <a:buAutoNum type="arabicPeriod"/>
            </a:pPr>
            <a:r>
              <a:rPr lang="en-US" dirty="0"/>
              <a:t>Transformation</a:t>
            </a:r>
          </a:p>
          <a:p>
            <a:pPr marL="577850" indent="-577850">
              <a:spcBef>
                <a:spcPts val="0"/>
              </a:spcBef>
              <a:spcAft>
                <a:spcPts val="500"/>
              </a:spcAft>
              <a:buFont typeface="+mj-lt"/>
              <a:buAutoNum type="arabicPeriod"/>
            </a:pPr>
            <a:r>
              <a:rPr lang="en-US" dirty="0"/>
              <a:t>Notes from Lesson</a:t>
            </a:r>
          </a:p>
          <a:p>
            <a:pPr marL="577850" indent="-577850">
              <a:spcBef>
                <a:spcPts val="0"/>
              </a:spcBef>
              <a:spcAft>
                <a:spcPts val="500"/>
              </a:spcAft>
              <a:buFont typeface="+mj-lt"/>
              <a:buAutoNum type="arabicPeriod"/>
            </a:pPr>
            <a:r>
              <a:rPr lang="en-US" dirty="0"/>
              <a:t>Suggestions for Leaders</a:t>
            </a:r>
          </a:p>
          <a:p>
            <a:endParaRPr lang="en-US" dirty="0"/>
          </a:p>
        </p:txBody>
      </p:sp>
    </p:spTree>
    <p:extLst>
      <p:ext uri="{BB962C8B-B14F-4D97-AF65-F5344CB8AC3E}">
        <p14:creationId xmlns:p14="http://schemas.microsoft.com/office/powerpoint/2010/main" val="2765675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28365A-690B-365F-EF77-563B6C46FB18}"/>
              </a:ext>
            </a:extLst>
          </p:cNvPr>
          <p:cNvPicPr>
            <a:picLocks noChangeAspect="1"/>
          </p:cNvPicPr>
          <p:nvPr/>
        </p:nvPicPr>
        <p:blipFill>
          <a:blip r:embed="rId3"/>
          <a:stretch>
            <a:fillRect/>
          </a:stretch>
        </p:blipFill>
        <p:spPr>
          <a:xfrm>
            <a:off x="9525" y="6826"/>
            <a:ext cx="12252960" cy="6851173"/>
          </a:xfrm>
          <a:prstGeom prst="rect">
            <a:avLst/>
          </a:prstGeom>
          <a:ln>
            <a:noFill/>
          </a:ln>
        </p:spPr>
      </p:pic>
      <p:sp>
        <p:nvSpPr>
          <p:cNvPr id="8" name="Rectangle: Rounded Corners 7">
            <a:extLst>
              <a:ext uri="{FF2B5EF4-FFF2-40B4-BE49-F238E27FC236}">
                <a16:creationId xmlns:a16="http://schemas.microsoft.com/office/drawing/2014/main" id="{8C5A476A-426C-5530-F982-65EE4BE5A86D}"/>
              </a:ext>
            </a:extLst>
          </p:cNvPr>
          <p:cNvSpPr/>
          <p:nvPr/>
        </p:nvSpPr>
        <p:spPr>
          <a:xfrm>
            <a:off x="1068636" y="4241494"/>
            <a:ext cx="3382178" cy="55084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4937F9B-E2C1-86BC-F064-6E49696DD93A}"/>
              </a:ext>
            </a:extLst>
          </p:cNvPr>
          <p:cNvSpPr>
            <a:spLocks noGrp="1"/>
          </p:cNvSpPr>
          <p:nvPr>
            <p:ph type="title"/>
          </p:nvPr>
        </p:nvSpPr>
        <p:spPr>
          <a:xfrm>
            <a:off x="826402" y="4159361"/>
            <a:ext cx="3624412" cy="715108"/>
          </a:xfrm>
          <a:noFill/>
          <a:effectLst>
            <a:softEdge rad="63500"/>
          </a:effectLst>
        </p:spPr>
        <p:txBody>
          <a:bodyPr lIns="0" tIns="0" rIns="0" bIns="0"/>
          <a:lstStyle/>
          <a:p>
            <a:pPr algn="ctr"/>
            <a:r>
              <a:rPr lang="en-US" dirty="0"/>
              <a:t>Introduction</a:t>
            </a:r>
          </a:p>
        </p:txBody>
      </p:sp>
      <p:sp>
        <p:nvSpPr>
          <p:cNvPr id="4" name="Text Placeholder 2">
            <a:extLst>
              <a:ext uri="{FF2B5EF4-FFF2-40B4-BE49-F238E27FC236}">
                <a16:creationId xmlns:a16="http://schemas.microsoft.com/office/drawing/2014/main" id="{E80F55CE-55D5-00FD-6483-D0D1B188BD75}"/>
              </a:ext>
            </a:extLst>
          </p:cNvPr>
          <p:cNvSpPr>
            <a:spLocks noGrp="1"/>
          </p:cNvSpPr>
          <p:nvPr>
            <p:ph type="body" sz="quarter" idx="14"/>
          </p:nvPr>
        </p:nvSpPr>
        <p:spPr>
          <a:xfrm>
            <a:off x="5986185" y="5413589"/>
            <a:ext cx="4851092" cy="678742"/>
          </a:xfrm>
          <a:solidFill>
            <a:schemeClr val="bg1"/>
          </a:solidFill>
          <a:ln cmpd="thickThin">
            <a:solidFill>
              <a:schemeClr val="tx1"/>
            </a:solidFill>
          </a:ln>
        </p:spPr>
        <p:txBody>
          <a:bodyPr lIns="0" tIns="0" rIns="0" bIns="0"/>
          <a:lstStyle/>
          <a:p>
            <a:pPr marL="0" indent="0" algn="ctr">
              <a:buNone/>
            </a:pPr>
            <a:r>
              <a:rPr lang="en-US" sz="2400" dirty="0"/>
              <a:t>Author’s Video Study Intro </a:t>
            </a:r>
            <a:r>
              <a:rPr lang="en-US" sz="1800" b="0" dirty="0"/>
              <a:t>(9 minutes) </a:t>
            </a:r>
            <a:r>
              <a:rPr lang="en-US" sz="1800" b="0" dirty="0">
                <a:hlinkClick r:id="rId4"/>
              </a:rPr>
              <a:t>www.youtube.com/watch?v=orHnWu72Akg&amp;t=29s</a:t>
            </a:r>
            <a:r>
              <a:rPr lang="en-US" sz="1800" b="0" dirty="0"/>
              <a:t> </a:t>
            </a:r>
            <a:endParaRPr lang="en-US" sz="2400" b="0" dirty="0"/>
          </a:p>
        </p:txBody>
      </p:sp>
      <p:pic>
        <p:nvPicPr>
          <p:cNvPr id="5" name="Picture 4">
            <a:extLst>
              <a:ext uri="{FF2B5EF4-FFF2-40B4-BE49-F238E27FC236}">
                <a16:creationId xmlns:a16="http://schemas.microsoft.com/office/drawing/2014/main" id="{A14EBDDF-D5EA-5652-1DCA-5B19F3EEA3C4}"/>
              </a:ext>
            </a:extLst>
          </p:cNvPr>
          <p:cNvPicPr>
            <a:picLocks noChangeAspect="1"/>
          </p:cNvPicPr>
          <p:nvPr/>
        </p:nvPicPr>
        <p:blipFill rotWithShape="1">
          <a:blip r:embed="rId5"/>
          <a:srcRect l="21950" r="19856"/>
          <a:stretch/>
        </p:blipFill>
        <p:spPr>
          <a:xfrm>
            <a:off x="5983999" y="728320"/>
            <a:ext cx="4855464" cy="4676976"/>
          </a:xfrm>
          <a:prstGeom prst="rect">
            <a:avLst/>
          </a:prstGeom>
        </p:spPr>
      </p:pic>
    </p:spTree>
    <p:extLst>
      <p:ext uri="{BB962C8B-B14F-4D97-AF65-F5344CB8AC3E}">
        <p14:creationId xmlns:p14="http://schemas.microsoft.com/office/powerpoint/2010/main" val="2827500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A99677-AC9A-99CD-830A-6074A4A1C071}"/>
              </a:ext>
            </a:extLst>
          </p:cNvPr>
          <p:cNvPicPr>
            <a:picLocks noChangeAspect="1"/>
          </p:cNvPicPr>
          <p:nvPr/>
        </p:nvPicPr>
        <p:blipFill>
          <a:blip r:embed="rId3"/>
          <a:stretch>
            <a:fillRect/>
          </a:stretch>
        </p:blipFill>
        <p:spPr>
          <a:xfrm>
            <a:off x="381000" y="480598"/>
            <a:ext cx="11430000" cy="5896805"/>
          </a:xfrm>
          <a:prstGeom prst="rect">
            <a:avLst/>
          </a:prstGeom>
        </p:spPr>
      </p:pic>
    </p:spTree>
    <p:extLst>
      <p:ext uri="{BB962C8B-B14F-4D97-AF65-F5344CB8AC3E}">
        <p14:creationId xmlns:p14="http://schemas.microsoft.com/office/powerpoint/2010/main" val="3507907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738E21-F8C1-C672-A6D5-97E108AA53C4}"/>
              </a:ext>
            </a:extLst>
          </p:cNvPr>
          <p:cNvPicPr>
            <a:picLocks noChangeAspect="1"/>
          </p:cNvPicPr>
          <p:nvPr/>
        </p:nvPicPr>
        <p:blipFill>
          <a:blip r:embed="rId3"/>
          <a:stretch>
            <a:fillRect/>
          </a:stretch>
        </p:blipFill>
        <p:spPr>
          <a:xfrm>
            <a:off x="-16565" y="0"/>
            <a:ext cx="12225128" cy="6857999"/>
          </a:xfrm>
          <a:prstGeom prst="rect">
            <a:avLst/>
          </a:prstGeom>
        </p:spPr>
      </p:pic>
      <p:sp>
        <p:nvSpPr>
          <p:cNvPr id="3" name="Text Placeholder 2">
            <a:extLst>
              <a:ext uri="{FF2B5EF4-FFF2-40B4-BE49-F238E27FC236}">
                <a16:creationId xmlns:a16="http://schemas.microsoft.com/office/drawing/2014/main" id="{E56DA545-F847-3D29-FC55-6DA39B117AE4}"/>
              </a:ext>
            </a:extLst>
          </p:cNvPr>
          <p:cNvSpPr>
            <a:spLocks noGrp="1"/>
          </p:cNvSpPr>
          <p:nvPr>
            <p:ph type="body" sz="quarter" idx="14"/>
          </p:nvPr>
        </p:nvSpPr>
        <p:spPr>
          <a:xfrm>
            <a:off x="534318" y="1905918"/>
            <a:ext cx="6451097" cy="4665649"/>
          </a:xfrm>
          <a:solidFill>
            <a:schemeClr val="bg1"/>
          </a:solidFill>
        </p:spPr>
        <p:txBody>
          <a:bodyPr/>
          <a:lstStyle/>
          <a:p>
            <a:pPr>
              <a:spcBef>
                <a:spcPts val="0"/>
              </a:spcBef>
              <a:spcAft>
                <a:spcPts val="0"/>
              </a:spcAft>
            </a:pPr>
            <a:r>
              <a:rPr lang="en-US" b="1" dirty="0">
                <a:solidFill>
                  <a:srgbClr val="7030A0"/>
                </a:solidFill>
                <a:latin typeface="Calibri" panose="020F0502020204030204" pitchFamily="34" charset="0"/>
                <a:cs typeface="Calibri" panose="020F0502020204030204" pitchFamily="34" charset="0"/>
              </a:rPr>
              <a:t>Possible Opening Prayer Idea</a:t>
            </a:r>
          </a:p>
          <a:p>
            <a:pPr marL="569913" lvl="1" indent="-231775">
              <a:spcAft>
                <a:spcPts val="1200"/>
              </a:spcAft>
            </a:pPr>
            <a:r>
              <a:rPr lang="en-US" dirty="0">
                <a:latin typeface="Calibri" panose="020F0502020204030204" pitchFamily="34" charset="0"/>
                <a:cs typeface="Calibri" panose="020F0502020204030204" pitchFamily="34" charset="0"/>
              </a:rPr>
              <a:t>“Breathe On Me Breath of God”</a:t>
            </a:r>
          </a:p>
          <a:p>
            <a:pPr marL="0" marR="0">
              <a:spcBef>
                <a:spcPts val="0"/>
              </a:spcBef>
              <a:spcAft>
                <a:spcPts val="0"/>
              </a:spcAft>
            </a:pPr>
            <a:r>
              <a:rPr lang="en-US"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Video of Story</a:t>
            </a:r>
          </a:p>
          <a:p>
            <a:pPr marL="574675" lvl="1" indent="-231775">
              <a:spcAft>
                <a:spcPts val="1200"/>
              </a:spcAft>
            </a:pPr>
            <a:r>
              <a:rPr lang="en-US" sz="2000" dirty="0">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https://www.youtube.com/watch?v=3WLF3cwXfGc</a:t>
            </a:r>
            <a:r>
              <a:rPr lang="en-US" sz="2000" dirty="0">
                <a:latin typeface="Calibri" panose="020F0502020204030204" pitchFamily="34" charset="0"/>
                <a:cs typeface="Calibri" panose="020F0502020204030204" pitchFamily="34" charset="0"/>
              </a:rPr>
              <a:t> </a:t>
            </a:r>
          </a:p>
          <a:p>
            <a:pPr>
              <a:spcBef>
                <a:spcPts val="0"/>
              </a:spcBef>
              <a:spcAft>
                <a:spcPts val="1200"/>
              </a:spcAft>
            </a:pPr>
            <a:r>
              <a:rPr lang="en-US" dirty="0">
                <a:solidFill>
                  <a:srgbClr val="7030A0"/>
                </a:solidFill>
                <a:latin typeface="Calibri" panose="020F0502020204030204" pitchFamily="34" charset="0"/>
                <a:cs typeface="Calibri" panose="020F0502020204030204" pitchFamily="34" charset="0"/>
              </a:rPr>
              <a:t>Longest exchange of 2 women in Bible</a:t>
            </a:r>
          </a:p>
          <a:p>
            <a:pPr>
              <a:spcBef>
                <a:spcPts val="0"/>
              </a:spcBef>
              <a:spcAft>
                <a:spcPts val="0"/>
              </a:spcAft>
            </a:pPr>
            <a:r>
              <a:rPr lang="en-US" kern="16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Purpose of Elizabeth &amp; Mary meeting?</a:t>
            </a:r>
            <a:endParaRPr lang="en-US" dirty="0">
              <a:solidFill>
                <a:srgbClr val="7030A0"/>
              </a:solidFill>
              <a:latin typeface="Calibri" panose="020F0502020204030204" pitchFamily="34" charset="0"/>
              <a:cs typeface="Calibri" panose="020F0502020204030204" pitchFamily="34" charset="0"/>
            </a:endParaRPr>
          </a:p>
          <a:p>
            <a:pPr lvl="1">
              <a:spcBef>
                <a:spcPts val="400"/>
              </a:spcBef>
              <a:spcAft>
                <a:spcPts val="0"/>
              </a:spcAft>
            </a:pPr>
            <a:r>
              <a:rPr lang="en-US" dirty="0">
                <a:latin typeface="Calibri" panose="020F0502020204030204" pitchFamily="34" charset="0"/>
                <a:cs typeface="Calibri" panose="020F0502020204030204" pitchFamily="34" charset="0"/>
              </a:rPr>
              <a:t>Confirmation &amp; encouragement</a:t>
            </a:r>
          </a:p>
          <a:p>
            <a:pPr lvl="1">
              <a:spcBef>
                <a:spcPts val="400"/>
              </a:spcBef>
              <a:spcAft>
                <a:spcPts val="0"/>
              </a:spcAft>
            </a:pPr>
            <a:r>
              <a:rPr lang="en-US" dirty="0"/>
              <a:t>1</a:t>
            </a:r>
            <a:r>
              <a:rPr lang="en-US" baseline="30000" dirty="0"/>
              <a:t>st</a:t>
            </a:r>
            <a:r>
              <a:rPr lang="en-US" dirty="0"/>
              <a:t> testament of Christ’s arrival</a:t>
            </a:r>
          </a:p>
          <a:p>
            <a:pPr lvl="2">
              <a:spcBef>
                <a:spcPts val="400"/>
              </a:spcBef>
            </a:pPr>
            <a:r>
              <a:rPr lang="en-US" dirty="0"/>
              <a:t>Isaiah 40:3, Malachi 3:1, Luke 1:17</a:t>
            </a:r>
          </a:p>
          <a:p>
            <a:pPr lvl="1">
              <a:spcBef>
                <a:spcPts val="400"/>
              </a:spcBef>
              <a:spcAft>
                <a:spcPts val="0"/>
              </a:spcAft>
            </a:pPr>
            <a:r>
              <a:rPr lang="en-US" dirty="0">
                <a:latin typeface="Calibri" panose="020F0502020204030204" pitchFamily="34" charset="0"/>
                <a:cs typeface="Calibri" panose="020F0502020204030204" pitchFamily="34" charset="0"/>
              </a:rPr>
              <a:t>Show John filled with Holy Spirit</a:t>
            </a:r>
          </a:p>
        </p:txBody>
      </p:sp>
    </p:spTree>
    <p:extLst>
      <p:ext uri="{BB962C8B-B14F-4D97-AF65-F5344CB8AC3E}">
        <p14:creationId xmlns:p14="http://schemas.microsoft.com/office/powerpoint/2010/main" val="2458278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738E21-F8C1-C672-A6D5-97E108AA53C4}"/>
              </a:ext>
            </a:extLst>
          </p:cNvPr>
          <p:cNvPicPr>
            <a:picLocks noChangeAspect="1"/>
          </p:cNvPicPr>
          <p:nvPr/>
        </p:nvPicPr>
        <p:blipFill>
          <a:blip r:embed="rId3"/>
          <a:stretch>
            <a:fillRect/>
          </a:stretch>
        </p:blipFill>
        <p:spPr>
          <a:xfrm>
            <a:off x="-16565" y="0"/>
            <a:ext cx="12225128" cy="6857999"/>
          </a:xfrm>
          <a:prstGeom prst="rect">
            <a:avLst/>
          </a:prstGeom>
        </p:spPr>
      </p:pic>
      <p:sp>
        <p:nvSpPr>
          <p:cNvPr id="3" name="Text Placeholder 2">
            <a:extLst>
              <a:ext uri="{FF2B5EF4-FFF2-40B4-BE49-F238E27FC236}">
                <a16:creationId xmlns:a16="http://schemas.microsoft.com/office/drawing/2014/main" id="{E56DA545-F847-3D29-FC55-6DA39B117AE4}"/>
              </a:ext>
            </a:extLst>
          </p:cNvPr>
          <p:cNvSpPr>
            <a:spLocks noGrp="1"/>
          </p:cNvSpPr>
          <p:nvPr>
            <p:ph type="body" sz="quarter" idx="14"/>
          </p:nvPr>
        </p:nvSpPr>
        <p:spPr>
          <a:xfrm>
            <a:off x="534318" y="1918952"/>
            <a:ext cx="6451097" cy="4652614"/>
          </a:xfrm>
          <a:solidFill>
            <a:schemeClr val="bg1"/>
          </a:solidFill>
        </p:spPr>
        <p:txBody>
          <a:bodyPr/>
          <a:lstStyle/>
          <a:p>
            <a:pPr>
              <a:spcBef>
                <a:spcPts val="0"/>
              </a:spcBef>
              <a:spcAft>
                <a:spcPts val="1200"/>
              </a:spcAft>
            </a:pPr>
            <a:r>
              <a:rPr lang="en-US" b="1" i="1" dirty="0">
                <a:solidFill>
                  <a:srgbClr val="7030A0"/>
                </a:solidFill>
                <a:latin typeface="Calibri" panose="020F0502020204030204" pitchFamily="34" charset="0"/>
                <a:cs typeface="Calibri" panose="020F0502020204030204" pitchFamily="34" charset="0"/>
              </a:rPr>
              <a:t>Visitation </a:t>
            </a:r>
            <a:r>
              <a:rPr lang="en-US" b="1" dirty="0">
                <a:solidFill>
                  <a:srgbClr val="7030A0"/>
                </a:solidFill>
                <a:latin typeface="Calibri" panose="020F0502020204030204" pitchFamily="34" charset="0"/>
                <a:cs typeface="Calibri" panose="020F0502020204030204" pitchFamily="34" charset="0"/>
              </a:rPr>
              <a:t>Painting on p. 12</a:t>
            </a:r>
            <a:endParaRPr lang="en-US" b="1" i="1" dirty="0">
              <a:solidFill>
                <a:srgbClr val="7030A0"/>
              </a:solidFill>
              <a:latin typeface="Calibri" panose="020F0502020204030204" pitchFamily="34" charset="0"/>
              <a:cs typeface="Calibri" panose="020F0502020204030204" pitchFamily="34" charset="0"/>
            </a:endParaRPr>
          </a:p>
          <a:p>
            <a:pPr>
              <a:spcBef>
                <a:spcPts val="0"/>
              </a:spcBef>
            </a:pPr>
            <a:r>
              <a:rPr lang="en-US" b="1" dirty="0">
                <a:solidFill>
                  <a:srgbClr val="7030A0"/>
                </a:solidFill>
                <a:latin typeface="Calibri" panose="020F0502020204030204" pitchFamily="34" charset="0"/>
                <a:cs typeface="Calibri" panose="020F0502020204030204" pitchFamily="34" charset="0"/>
              </a:rPr>
              <a:t>Additional Closing Ideas</a:t>
            </a:r>
          </a:p>
          <a:p>
            <a:pPr lvl="1"/>
            <a:r>
              <a:rPr lang="en-US" dirty="0">
                <a:solidFill>
                  <a:schemeClr val="tx1"/>
                </a:solidFill>
                <a:latin typeface="Calibri" panose="020F0502020204030204" pitchFamily="34" charset="0"/>
                <a:cs typeface="Calibri" panose="020F0502020204030204" pitchFamily="34" charset="0"/>
              </a:rPr>
              <a:t>Popcorn Prayer of thanks for surprises God gives us </a:t>
            </a:r>
            <a:r>
              <a:rPr lang="en-US" sz="2000" i="1" dirty="0">
                <a:solidFill>
                  <a:schemeClr val="tx1"/>
                </a:solidFill>
                <a:latin typeface="Calibri" panose="020F0502020204030204" pitchFamily="34" charset="0"/>
                <a:cs typeface="Calibri" panose="020F0502020204030204" pitchFamily="34" charset="0"/>
              </a:rPr>
              <a:t>(shady trees, juicy fruit, great friends)</a:t>
            </a:r>
            <a:endParaRPr lang="en-US" i="1" dirty="0">
              <a:solidFill>
                <a:schemeClr val="tx1"/>
              </a:solidFill>
              <a:latin typeface="Calibri" panose="020F0502020204030204" pitchFamily="34" charset="0"/>
              <a:cs typeface="Calibri" panose="020F0502020204030204" pitchFamily="34" charset="0"/>
            </a:endParaRPr>
          </a:p>
          <a:p>
            <a:pPr lvl="1"/>
            <a:r>
              <a:rPr lang="en-US" dirty="0">
                <a:solidFill>
                  <a:schemeClr val="tx1"/>
                </a:solidFill>
                <a:latin typeface="Calibri" panose="020F0502020204030204" pitchFamily="34" charset="0"/>
                <a:cs typeface="Calibri" panose="020F0502020204030204" pitchFamily="34" charset="0"/>
              </a:rPr>
              <a:t>Modification to p. 19 suggestion </a:t>
            </a:r>
            <a:endParaRPr lang="en-US" dirty="0"/>
          </a:p>
          <a:p>
            <a:pPr lvl="2"/>
            <a:r>
              <a:rPr lang="en-US" dirty="0">
                <a:solidFill>
                  <a:schemeClr val="tx1"/>
                </a:solidFill>
                <a:latin typeface="Calibri" panose="020F0502020204030204" pitchFamily="34" charset="0"/>
                <a:cs typeface="Calibri" panose="020F0502020204030204" pitchFamily="34" charset="0"/>
              </a:rPr>
              <a:t>Quiet for 1 minute</a:t>
            </a:r>
          </a:p>
          <a:p>
            <a:pPr lvl="2"/>
            <a:r>
              <a:rPr lang="en-US" dirty="0">
                <a:latin typeface="Calibri" panose="020F0502020204030204" pitchFamily="34" charset="0"/>
                <a:cs typeface="Calibri" panose="020F0502020204030204" pitchFamily="34" charset="0"/>
              </a:rPr>
              <a:t>R</a:t>
            </a:r>
            <a:r>
              <a:rPr lang="en-US" dirty="0">
                <a:solidFill>
                  <a:schemeClr val="tx1"/>
                </a:solidFill>
                <a:latin typeface="Calibri" panose="020F0502020204030204" pitchFamily="34" charset="0"/>
                <a:cs typeface="Calibri" panose="020F0502020204030204" pitchFamily="34" charset="0"/>
              </a:rPr>
              <a:t>ead angel’s words in Luke 1:13: </a:t>
            </a:r>
            <a:r>
              <a:rPr lang="en-US" sz="2000" i="1" dirty="0">
                <a:solidFill>
                  <a:srgbClr val="0070C0"/>
                </a:solidFill>
                <a:latin typeface="Calibri" panose="020F0502020204030204" pitchFamily="34" charset="0"/>
                <a:cs typeface="Calibri" panose="020F0502020204030204" pitchFamily="34" charset="0"/>
              </a:rPr>
              <a:t>“Do not be afraid… for your prayer has been heard.”  </a:t>
            </a:r>
          </a:p>
          <a:p>
            <a:pPr lvl="2"/>
            <a:r>
              <a:rPr lang="en-US" dirty="0">
                <a:latin typeface="Calibri" panose="020F0502020204030204" pitchFamily="34" charset="0"/>
                <a:cs typeface="Calibri" panose="020F0502020204030204" pitchFamily="34" charset="0"/>
              </a:rPr>
              <a:t>R</a:t>
            </a:r>
            <a:r>
              <a:rPr lang="en-US" dirty="0">
                <a:solidFill>
                  <a:schemeClr val="tx1"/>
                </a:solidFill>
                <a:latin typeface="Calibri" panose="020F0502020204030204" pitchFamily="34" charset="0"/>
                <a:cs typeface="Calibri" panose="020F0502020204030204" pitchFamily="34" charset="0"/>
              </a:rPr>
              <a:t>ead Closing Prayer as a group</a:t>
            </a:r>
            <a:endParaRPr lang="en-US" dirty="0">
              <a:solidFill>
                <a:srgbClr val="7030A0"/>
              </a:solidFill>
              <a:latin typeface="Calibri" panose="020F0502020204030204" pitchFamily="34" charset="0"/>
              <a:cs typeface="Calibri" panose="020F0502020204030204" pitchFamily="34" charset="0"/>
            </a:endParaRPr>
          </a:p>
          <a:p>
            <a:pPr>
              <a:spcBef>
                <a:spcPts val="400"/>
              </a:spcBef>
              <a:spcAft>
                <a:spcPts val="0"/>
              </a:spcAft>
            </a:pPr>
            <a:endParaRPr lang="en-US"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9299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28365A-690B-365F-EF77-563B6C46FB18}"/>
              </a:ext>
            </a:extLst>
          </p:cNvPr>
          <p:cNvPicPr>
            <a:picLocks noChangeAspect="1"/>
          </p:cNvPicPr>
          <p:nvPr/>
        </p:nvPicPr>
        <p:blipFill>
          <a:blip r:embed="rId3"/>
          <a:stretch>
            <a:fillRect/>
          </a:stretch>
        </p:blipFill>
        <p:spPr>
          <a:xfrm>
            <a:off x="9525" y="6826"/>
            <a:ext cx="12252960" cy="6851173"/>
          </a:xfrm>
          <a:prstGeom prst="rect">
            <a:avLst/>
          </a:prstGeom>
        </p:spPr>
      </p:pic>
      <p:sp>
        <p:nvSpPr>
          <p:cNvPr id="8" name="Rectangle: Rounded Corners 7">
            <a:extLst>
              <a:ext uri="{FF2B5EF4-FFF2-40B4-BE49-F238E27FC236}">
                <a16:creationId xmlns:a16="http://schemas.microsoft.com/office/drawing/2014/main" id="{8C5A476A-426C-5530-F982-65EE4BE5A86D}"/>
              </a:ext>
            </a:extLst>
          </p:cNvPr>
          <p:cNvSpPr/>
          <p:nvPr/>
        </p:nvSpPr>
        <p:spPr>
          <a:xfrm>
            <a:off x="1068636" y="4241494"/>
            <a:ext cx="3382178" cy="55084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14937F9B-E2C1-86BC-F064-6E49696DD93A}"/>
              </a:ext>
            </a:extLst>
          </p:cNvPr>
          <p:cNvSpPr>
            <a:spLocks noGrp="1"/>
          </p:cNvSpPr>
          <p:nvPr>
            <p:ph type="title"/>
          </p:nvPr>
        </p:nvSpPr>
        <p:spPr>
          <a:xfrm>
            <a:off x="826402" y="4159361"/>
            <a:ext cx="5419174" cy="715108"/>
          </a:xfrm>
          <a:noFill/>
          <a:effectLst>
            <a:softEdge rad="63500"/>
          </a:effectLst>
        </p:spPr>
        <p:txBody>
          <a:bodyPr lIns="0" tIns="0" rIns="0" bIns="0"/>
          <a:lstStyle/>
          <a:p>
            <a:r>
              <a:rPr lang="en-US" dirty="0"/>
              <a:t>Welcome &amp; Introduction</a:t>
            </a:r>
          </a:p>
        </p:txBody>
      </p:sp>
    </p:spTree>
    <p:extLst>
      <p:ext uri="{BB962C8B-B14F-4D97-AF65-F5344CB8AC3E}">
        <p14:creationId xmlns:p14="http://schemas.microsoft.com/office/powerpoint/2010/main" val="2014492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560AA8-4842-E947-8C10-1E41302E03FC}"/>
              </a:ext>
            </a:extLst>
          </p:cNvPr>
          <p:cNvPicPr>
            <a:picLocks noChangeAspect="1"/>
          </p:cNvPicPr>
          <p:nvPr/>
        </p:nvPicPr>
        <p:blipFill>
          <a:blip r:embed="rId3"/>
          <a:stretch>
            <a:fillRect/>
          </a:stretch>
        </p:blipFill>
        <p:spPr>
          <a:xfrm>
            <a:off x="838200" y="125047"/>
            <a:ext cx="10515600" cy="6748582"/>
          </a:xfrm>
          <a:prstGeom prst="rect">
            <a:avLst/>
          </a:prstGeom>
        </p:spPr>
      </p:pic>
    </p:spTree>
    <p:extLst>
      <p:ext uri="{BB962C8B-B14F-4D97-AF65-F5344CB8AC3E}">
        <p14:creationId xmlns:p14="http://schemas.microsoft.com/office/powerpoint/2010/main" val="566808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453720-EDE9-D524-32AF-8D141B14DEB7}"/>
              </a:ext>
            </a:extLst>
          </p:cNvPr>
          <p:cNvPicPr>
            <a:picLocks noChangeAspect="1"/>
          </p:cNvPicPr>
          <p:nvPr/>
        </p:nvPicPr>
        <p:blipFill>
          <a:blip r:embed="rId3"/>
          <a:stretch>
            <a:fillRect/>
          </a:stretch>
        </p:blipFill>
        <p:spPr>
          <a:xfrm>
            <a:off x="0" y="-11141"/>
            <a:ext cx="12192000" cy="6880281"/>
          </a:xfrm>
          <a:prstGeom prst="rect">
            <a:avLst/>
          </a:prstGeom>
        </p:spPr>
      </p:pic>
      <p:sp>
        <p:nvSpPr>
          <p:cNvPr id="3" name="Text Placeholder 2">
            <a:extLst>
              <a:ext uri="{FF2B5EF4-FFF2-40B4-BE49-F238E27FC236}">
                <a16:creationId xmlns:a16="http://schemas.microsoft.com/office/drawing/2014/main" id="{C7CA19E3-C761-9F0D-6420-2D475E392865}"/>
              </a:ext>
            </a:extLst>
          </p:cNvPr>
          <p:cNvSpPr>
            <a:spLocks noGrp="1"/>
          </p:cNvSpPr>
          <p:nvPr>
            <p:ph type="body" sz="quarter" idx="14"/>
          </p:nvPr>
        </p:nvSpPr>
        <p:spPr>
          <a:xfrm>
            <a:off x="542543" y="1866900"/>
            <a:ext cx="6889887" cy="4674108"/>
          </a:xfrm>
          <a:solidFill>
            <a:schemeClr val="bg1"/>
          </a:solidFill>
        </p:spPr>
        <p:txBody>
          <a:bodyPr/>
          <a:lstStyle/>
          <a:p>
            <a:pPr marL="0" marR="0">
              <a:spcBef>
                <a:spcPts val="0"/>
              </a:spcBef>
              <a:spcAft>
                <a:spcPts val="0"/>
              </a:spcAft>
            </a:pPr>
            <a:r>
              <a:rPr lang="en-US"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Videos of Story</a:t>
            </a:r>
          </a:p>
          <a:p>
            <a:pPr marL="693738" lvl="1">
              <a:spcAft>
                <a:spcPts val="0"/>
              </a:spcAft>
            </a:pPr>
            <a:r>
              <a:rPr lang="en-US" sz="2000" dirty="0">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https://www.bible.com/videos/25169-luke-8-26-39</a:t>
            </a:r>
            <a:r>
              <a:rPr lang="en-US" sz="2000" dirty="0">
                <a:latin typeface="Calibri" panose="020F0502020204030204" pitchFamily="34" charset="0"/>
                <a:cs typeface="Calibri" panose="020F0502020204030204" pitchFamily="34" charset="0"/>
              </a:rPr>
              <a:t> (3:08)</a:t>
            </a:r>
          </a:p>
          <a:p>
            <a:pPr marL="693738" lvl="1"/>
            <a:r>
              <a:rPr lang="en-US" sz="2000"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https://www.youtube.com/watch?v=4TC0pWU4aKI</a:t>
            </a:r>
            <a:r>
              <a:rPr lang="en-US" sz="2000" dirty="0">
                <a:latin typeface="Calibri" panose="020F0502020204030204" pitchFamily="34" charset="0"/>
                <a:cs typeface="Calibri" panose="020F0502020204030204" pitchFamily="34" charset="0"/>
              </a:rPr>
              <a:t> (2:42)</a:t>
            </a:r>
          </a:p>
          <a:p>
            <a:pPr marL="236538"/>
            <a:r>
              <a:rPr lang="en-US" dirty="0"/>
              <a:t>DVD – Exorcism and More Information</a:t>
            </a:r>
            <a:endParaRPr lang="en-US" dirty="0">
              <a:latin typeface="Calibri" panose="020F0502020204030204" pitchFamily="34" charset="0"/>
              <a:cs typeface="Calibri" panose="020F0502020204030204" pitchFamily="34" charset="0"/>
            </a:endParaRPr>
          </a:p>
          <a:p>
            <a:pPr>
              <a:spcBef>
                <a:spcPts val="0"/>
              </a:spcBef>
            </a:pPr>
            <a:r>
              <a:rPr lang="en-US" dirty="0">
                <a:latin typeface="Calibri" panose="020F0502020204030204" pitchFamily="34" charset="0"/>
                <a:cs typeface="Calibri" panose="020F0502020204030204" pitchFamily="34" charset="0"/>
              </a:rPr>
              <a:t>Noise Maker to Get Attention</a:t>
            </a:r>
          </a:p>
          <a:p>
            <a:pPr>
              <a:spcBef>
                <a:spcPts val="0"/>
              </a:spcBef>
              <a:spcAft>
                <a:spcPts val="0"/>
              </a:spcAft>
            </a:pPr>
            <a:r>
              <a:rPr lang="en-US" b="1" dirty="0">
                <a:solidFill>
                  <a:srgbClr val="7030A0"/>
                </a:solidFill>
                <a:latin typeface="Calibri" panose="020F0502020204030204" pitchFamily="34" charset="0"/>
                <a:cs typeface="Calibri" panose="020F0502020204030204" pitchFamily="34" charset="0"/>
              </a:rPr>
              <a:t>Additional Possible Closings:</a:t>
            </a:r>
          </a:p>
          <a:p>
            <a:pPr lvl="1">
              <a:spcAft>
                <a:spcPts val="0"/>
              </a:spcAft>
            </a:pPr>
            <a:r>
              <a:rPr lang="en-US" dirty="0">
                <a:latin typeface="Calibri" panose="020F0502020204030204" pitchFamily="34" charset="0"/>
                <a:cs typeface="Calibri" panose="020F0502020204030204" pitchFamily="34" charset="0"/>
              </a:rPr>
              <a:t>Proclaiming Good News –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Post-it notes with “God loves you”</a:t>
            </a:r>
          </a:p>
          <a:p>
            <a:pPr lvl="1">
              <a:spcAft>
                <a:spcPts val="0"/>
              </a:spcAft>
            </a:pPr>
            <a:r>
              <a:rPr lang="en-US" dirty="0">
                <a:latin typeface="Calibri" panose="020F0502020204030204" pitchFamily="34" charset="0"/>
                <a:cs typeface="Calibri" panose="020F0502020204030204" pitchFamily="34" charset="0"/>
              </a:rPr>
              <a:t>Graves Into Gardens </a:t>
            </a:r>
            <a:r>
              <a:rPr lang="en-US" sz="2000" dirty="0">
                <a:latin typeface="Calibri" panose="020F0502020204030204" pitchFamily="34" charset="0"/>
                <a:cs typeface="Calibri" panose="020F0502020204030204" pitchFamily="34" charset="0"/>
                <a:hlinkClick r:id="rId6"/>
              </a:rPr>
              <a:t>https://www.youtube.com/watch?v=KwX1f2gYKZ4</a:t>
            </a:r>
            <a:r>
              <a:rPr lang="en-US" sz="2000" dirty="0">
                <a:latin typeface="Calibri" panose="020F0502020204030204" pitchFamily="34" charset="0"/>
                <a:cs typeface="Calibri" panose="020F0502020204030204" pitchFamily="34" charset="0"/>
              </a:rPr>
              <a:t> (7:32) </a:t>
            </a:r>
          </a:p>
          <a:p>
            <a:pPr lvl="1">
              <a:spcAft>
                <a:spcPts val="0"/>
              </a:spcAft>
            </a:pPr>
            <a:r>
              <a:rPr lang="en-US" dirty="0">
                <a:latin typeface="Calibri" panose="020F0502020204030204" pitchFamily="34" charset="0"/>
                <a:cs typeface="Calibri" panose="020F0502020204030204" pitchFamily="34" charset="0"/>
              </a:rPr>
              <a:t>Amazing Grace </a:t>
            </a:r>
            <a:br>
              <a:rPr lang="en-US"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hlinkClick r:id="rId7"/>
              </a:rPr>
              <a:t>https://www.youtube.com/watch?v=-hHTb6HRlB4</a:t>
            </a:r>
            <a:r>
              <a:rPr lang="en-US" sz="2000" dirty="0">
                <a:latin typeface="Calibri" panose="020F0502020204030204" pitchFamily="34" charset="0"/>
                <a:cs typeface="Calibri" panose="020F0502020204030204" pitchFamily="34" charset="0"/>
              </a:rPr>
              <a:t> (3:59)</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1479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453CE2-0AFD-099A-92F6-E18C94E70B5A}"/>
              </a:ext>
            </a:extLst>
          </p:cNvPr>
          <p:cNvPicPr>
            <a:picLocks noChangeAspect="1"/>
          </p:cNvPicPr>
          <p:nvPr/>
        </p:nvPicPr>
        <p:blipFill>
          <a:blip r:embed="rId3"/>
          <a:stretch>
            <a:fillRect/>
          </a:stretch>
        </p:blipFill>
        <p:spPr>
          <a:xfrm>
            <a:off x="381000" y="943200"/>
            <a:ext cx="11430000" cy="4971601"/>
          </a:xfrm>
          <a:prstGeom prst="rect">
            <a:avLst/>
          </a:prstGeom>
        </p:spPr>
      </p:pic>
    </p:spTree>
    <p:extLst>
      <p:ext uri="{BB962C8B-B14F-4D97-AF65-F5344CB8AC3E}">
        <p14:creationId xmlns:p14="http://schemas.microsoft.com/office/powerpoint/2010/main" val="4041372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A21CB8-AA34-047F-18C7-A2E957AF82A2}"/>
              </a:ext>
            </a:extLst>
          </p:cNvPr>
          <p:cNvPicPr>
            <a:picLocks noChangeAspect="1"/>
          </p:cNvPicPr>
          <p:nvPr/>
        </p:nvPicPr>
        <p:blipFill>
          <a:blip r:embed="rId3"/>
          <a:stretch>
            <a:fillRect/>
          </a:stretch>
        </p:blipFill>
        <p:spPr>
          <a:xfrm>
            <a:off x="13819" y="0"/>
            <a:ext cx="12164363" cy="6858000"/>
          </a:xfrm>
          <a:prstGeom prst="rect">
            <a:avLst/>
          </a:prstGeom>
        </p:spPr>
      </p:pic>
      <p:sp>
        <p:nvSpPr>
          <p:cNvPr id="3" name="Text Placeholder 2">
            <a:extLst>
              <a:ext uri="{FF2B5EF4-FFF2-40B4-BE49-F238E27FC236}">
                <a16:creationId xmlns:a16="http://schemas.microsoft.com/office/drawing/2014/main" id="{629249BE-6C8D-A130-69F9-49A39EEFD9F1}"/>
              </a:ext>
            </a:extLst>
          </p:cNvPr>
          <p:cNvSpPr>
            <a:spLocks noGrp="1"/>
          </p:cNvSpPr>
          <p:nvPr>
            <p:ph type="body" sz="quarter" idx="14"/>
          </p:nvPr>
        </p:nvSpPr>
        <p:spPr>
          <a:xfrm>
            <a:off x="378229" y="1849120"/>
            <a:ext cx="5717771" cy="4886960"/>
          </a:xfrm>
          <a:solidFill>
            <a:schemeClr val="bg1"/>
          </a:solidFill>
        </p:spPr>
        <p:txBody>
          <a:bodyPr/>
          <a:lstStyle/>
          <a:p>
            <a:pPr>
              <a:spcBef>
                <a:spcPts val="0"/>
              </a:spcBef>
              <a:spcAft>
                <a:spcPts val="1200"/>
              </a:spcAft>
            </a:pPr>
            <a:r>
              <a:rPr lang="en-US" dirty="0">
                <a:solidFill>
                  <a:srgbClr val="7030A0"/>
                </a:solidFill>
                <a:latin typeface="Calibri" panose="020F0502020204030204" pitchFamily="34" charset="0"/>
                <a:cs typeface="Calibri" panose="020F0502020204030204" pitchFamily="34" charset="0"/>
              </a:rPr>
              <a:t>Video </a:t>
            </a:r>
            <a:r>
              <a:rPr lang="en-US" sz="1800" b="0" dirty="0">
                <a:solidFill>
                  <a:srgbClr val="7030A0"/>
                </a:solidFill>
                <a:latin typeface="Calibri" panose="020F0502020204030204" pitchFamily="34" charset="0"/>
                <a:cs typeface="Calibri" panose="020F0502020204030204" pitchFamily="34" charset="0"/>
                <a:hlinkClick r:id="rId4"/>
              </a:rPr>
              <a:t>https://www.youtube.com/watch?v=kzoLZ5f8BPI</a:t>
            </a:r>
            <a:r>
              <a:rPr lang="en-US" sz="1800" b="0" dirty="0">
                <a:solidFill>
                  <a:srgbClr val="7030A0"/>
                </a:solidFill>
                <a:latin typeface="Calibri" panose="020F0502020204030204" pitchFamily="34" charset="0"/>
                <a:cs typeface="Calibri" panose="020F0502020204030204" pitchFamily="34" charset="0"/>
              </a:rPr>
              <a:t> </a:t>
            </a:r>
            <a:r>
              <a:rPr lang="en-US" sz="1800" b="0" dirty="0">
                <a:solidFill>
                  <a:schemeClr val="tx1"/>
                </a:solidFill>
                <a:latin typeface="Calibri" panose="020F0502020204030204" pitchFamily="34" charset="0"/>
                <a:cs typeface="Calibri" panose="020F0502020204030204" pitchFamily="34" charset="0"/>
              </a:rPr>
              <a:t>(5:56)</a:t>
            </a:r>
          </a:p>
          <a:p>
            <a:pPr>
              <a:spcBef>
                <a:spcPts val="0"/>
              </a:spcBef>
              <a:spcAft>
                <a:spcPts val="1200"/>
              </a:spcAft>
            </a:pPr>
            <a:r>
              <a:rPr lang="en-US" dirty="0">
                <a:solidFill>
                  <a:srgbClr val="7030A0"/>
                </a:solidFill>
                <a:latin typeface="Calibri" panose="020F0502020204030204" pitchFamily="34" charset="0"/>
                <a:cs typeface="Calibri" panose="020F0502020204030204" pitchFamily="34" charset="0"/>
              </a:rPr>
              <a:t>Better Explanation on DVD</a:t>
            </a:r>
          </a:p>
          <a:p>
            <a:pPr>
              <a:spcBef>
                <a:spcPts val="0"/>
              </a:spcBef>
              <a:spcAft>
                <a:spcPts val="1200"/>
              </a:spcAft>
            </a:pPr>
            <a:r>
              <a:rPr lang="en-US" dirty="0">
                <a:solidFill>
                  <a:srgbClr val="7030A0"/>
                </a:solidFill>
                <a:latin typeface="Calibri" panose="020F0502020204030204" pitchFamily="34" charset="0"/>
                <a:cs typeface="Calibri" panose="020F0502020204030204" pitchFamily="34" charset="0"/>
              </a:rPr>
              <a:t>Story in 3 of 4 Gospels</a:t>
            </a:r>
          </a:p>
          <a:p>
            <a:pPr>
              <a:spcBef>
                <a:spcPts val="0"/>
              </a:spcBef>
              <a:spcAft>
                <a:spcPts val="1200"/>
              </a:spcAft>
            </a:pPr>
            <a:r>
              <a:rPr lang="en-US" dirty="0">
                <a:solidFill>
                  <a:srgbClr val="7030A0"/>
                </a:solidFill>
                <a:latin typeface="Calibri" panose="020F0502020204030204" pitchFamily="34" charset="0"/>
                <a:cs typeface="Calibri" panose="020F0502020204030204" pitchFamily="34" charset="0"/>
              </a:rPr>
              <a:t>Focus on picture</a:t>
            </a:r>
          </a:p>
          <a:p>
            <a:pPr>
              <a:spcBef>
                <a:spcPts val="0"/>
              </a:spcBef>
              <a:spcAft>
                <a:spcPts val="0"/>
              </a:spcAft>
            </a:pPr>
            <a:r>
              <a:rPr lang="en-US" dirty="0">
                <a:solidFill>
                  <a:srgbClr val="7030A0"/>
                </a:solidFill>
                <a:latin typeface="Calibri" panose="020F0502020204030204" pitchFamily="34" charset="0"/>
                <a:cs typeface="Calibri" panose="020F0502020204030204" pitchFamily="34" charset="0"/>
              </a:rPr>
              <a:t>A fighter, goal-driven, persistent</a:t>
            </a:r>
          </a:p>
          <a:p>
            <a:pPr lvl="1">
              <a:spcAft>
                <a:spcPts val="0"/>
              </a:spcAft>
            </a:pPr>
            <a:r>
              <a:rPr lang="en-US" sz="2200" dirty="0">
                <a:solidFill>
                  <a:schemeClr val="tx1"/>
                </a:solidFill>
                <a:latin typeface="Calibri" panose="020F0502020204030204" pitchFamily="34" charset="0"/>
                <a:cs typeface="Calibri" panose="020F0502020204030204" pitchFamily="34" charset="0"/>
              </a:rPr>
              <a:t>Have faith, pray &amp; wait for God’s timing</a:t>
            </a:r>
          </a:p>
          <a:p>
            <a:pPr lvl="1">
              <a:spcAft>
                <a:spcPts val="0"/>
              </a:spcAft>
            </a:pPr>
            <a:r>
              <a:rPr lang="en-US" sz="2200" dirty="0">
                <a:solidFill>
                  <a:schemeClr val="tx1"/>
                </a:solidFill>
                <a:latin typeface="Calibri" panose="020F0502020204030204" pitchFamily="34" charset="0"/>
                <a:cs typeface="Calibri" panose="020F0502020204030204" pitchFamily="34" charset="0"/>
              </a:rPr>
              <a:t>Fight for what you want</a:t>
            </a:r>
          </a:p>
          <a:p>
            <a:pPr lvl="1">
              <a:spcAft>
                <a:spcPts val="0"/>
              </a:spcAft>
            </a:pPr>
            <a:r>
              <a:rPr lang="en-US" sz="2200" dirty="0">
                <a:solidFill>
                  <a:schemeClr val="tx1"/>
                </a:solidFill>
                <a:latin typeface="Calibri" panose="020F0502020204030204" pitchFamily="34" charset="0"/>
                <a:cs typeface="Calibri" panose="020F0502020204030204" pitchFamily="34" charset="0"/>
              </a:rPr>
              <a:t>Be intentional &amp; persevere</a:t>
            </a:r>
          </a:p>
          <a:p>
            <a:pPr lvl="1">
              <a:spcAft>
                <a:spcPts val="0"/>
              </a:spcAft>
            </a:pPr>
            <a:r>
              <a:rPr lang="en-US" sz="2200" dirty="0">
                <a:solidFill>
                  <a:schemeClr val="tx1"/>
                </a:solidFill>
                <a:latin typeface="Calibri" panose="020F0502020204030204" pitchFamily="34" charset="0"/>
                <a:cs typeface="Calibri" panose="020F0502020204030204" pitchFamily="34" charset="0"/>
              </a:rPr>
              <a:t>If you fail, try again</a:t>
            </a:r>
          </a:p>
        </p:txBody>
      </p:sp>
    </p:spTree>
    <p:extLst>
      <p:ext uri="{BB962C8B-B14F-4D97-AF65-F5344CB8AC3E}">
        <p14:creationId xmlns:p14="http://schemas.microsoft.com/office/powerpoint/2010/main" val="719934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08BF16-EBD9-FBFA-5C89-42D1A4876517}"/>
              </a:ext>
            </a:extLst>
          </p:cNvPr>
          <p:cNvSpPr>
            <a:spLocks noGrp="1"/>
          </p:cNvSpPr>
          <p:nvPr>
            <p:ph type="body" sz="quarter" idx="14"/>
          </p:nvPr>
        </p:nvSpPr>
        <p:spPr>
          <a:xfrm>
            <a:off x="385010" y="1834513"/>
            <a:ext cx="6662555" cy="4109087"/>
          </a:xfrm>
        </p:spPr>
        <p:txBody>
          <a:bodyPr/>
          <a:lstStyle/>
          <a:p>
            <a:pPr>
              <a:spcBef>
                <a:spcPts val="0"/>
              </a:spcBef>
            </a:pPr>
            <a:r>
              <a:rPr lang="en-US" sz="1800" dirty="0">
                <a:solidFill>
                  <a:srgbClr val="7030A0"/>
                </a:solidFill>
                <a:latin typeface="Calibri" panose="020F0502020204030204" pitchFamily="34" charset="0"/>
                <a:cs typeface="Calibri" panose="020F0502020204030204" pitchFamily="34" charset="0"/>
                <a:hlinkClick r:id="rId3"/>
              </a:rPr>
              <a:t>https://thefaithspace.com/lessons-</a:t>
            </a:r>
            <a:br>
              <a:rPr lang="en-US" sz="1800" dirty="0">
                <a:solidFill>
                  <a:srgbClr val="7030A0"/>
                </a:solidFill>
                <a:latin typeface="Calibri" panose="020F0502020204030204" pitchFamily="34" charset="0"/>
                <a:cs typeface="Calibri" panose="020F0502020204030204" pitchFamily="34" charset="0"/>
                <a:hlinkClick r:id="rId3"/>
              </a:rPr>
            </a:br>
            <a:r>
              <a:rPr lang="en-US" sz="1800" dirty="0">
                <a:solidFill>
                  <a:srgbClr val="7030A0"/>
                </a:solidFill>
                <a:latin typeface="Calibri" panose="020F0502020204030204" pitchFamily="34" charset="0"/>
                <a:cs typeface="Calibri" panose="020F0502020204030204" pitchFamily="34" charset="0"/>
                <a:hlinkClick r:id="rId3"/>
              </a:rPr>
              <a:t>from-the-woman-with-the-issue-of-blood/</a:t>
            </a:r>
            <a:r>
              <a:rPr lang="en-US" sz="1800" dirty="0">
                <a:solidFill>
                  <a:srgbClr val="7030A0"/>
                </a:solidFill>
                <a:latin typeface="Calibri" panose="020F0502020204030204" pitchFamily="34" charset="0"/>
                <a:cs typeface="Calibri" panose="020F0502020204030204" pitchFamily="34" charset="0"/>
              </a:rPr>
              <a:t> </a:t>
            </a:r>
          </a:p>
          <a:p>
            <a:pPr lvl="1">
              <a:spcAft>
                <a:spcPts val="0"/>
              </a:spcAft>
            </a:pPr>
            <a:r>
              <a:rPr lang="en-US" dirty="0"/>
              <a:t>What can you learn from this woman?</a:t>
            </a:r>
          </a:p>
          <a:p>
            <a:pPr lvl="2">
              <a:spcBef>
                <a:spcPts val="0"/>
              </a:spcBef>
            </a:pPr>
            <a:r>
              <a:rPr lang="en-US" dirty="0">
                <a:solidFill>
                  <a:srgbClr val="7030A0"/>
                </a:solidFill>
                <a:latin typeface="Calibri" panose="020F0502020204030204" pitchFamily="34" charset="0"/>
                <a:cs typeface="Calibri" panose="020F0502020204030204" pitchFamily="34" charset="0"/>
              </a:rPr>
              <a:t>Faith requires risk</a:t>
            </a:r>
          </a:p>
          <a:p>
            <a:pPr lvl="2">
              <a:spcBef>
                <a:spcPts val="0"/>
              </a:spcBef>
            </a:pPr>
            <a:r>
              <a:rPr lang="en-US" dirty="0">
                <a:solidFill>
                  <a:srgbClr val="7030A0"/>
                </a:solidFill>
                <a:latin typeface="Calibri" panose="020F0502020204030204" pitchFamily="34" charset="0"/>
                <a:cs typeface="Calibri" panose="020F0502020204030204" pitchFamily="34" charset="0"/>
              </a:rPr>
              <a:t>True faith arrests God’s attention</a:t>
            </a:r>
          </a:p>
          <a:p>
            <a:pPr lvl="2">
              <a:spcBef>
                <a:spcPts val="0"/>
              </a:spcBef>
            </a:pPr>
            <a:r>
              <a:rPr lang="en-US" dirty="0">
                <a:solidFill>
                  <a:srgbClr val="7030A0"/>
                </a:solidFill>
                <a:latin typeface="Calibri" panose="020F0502020204030204" pitchFamily="34" charset="0"/>
                <a:cs typeface="Calibri" panose="020F0502020204030204" pitchFamily="34" charset="0"/>
              </a:rPr>
              <a:t>God’s attention to your faith is not divided</a:t>
            </a:r>
          </a:p>
          <a:p>
            <a:pPr lvl="2">
              <a:spcBef>
                <a:spcPts val="0"/>
              </a:spcBef>
            </a:pPr>
            <a:r>
              <a:rPr lang="en-US" dirty="0">
                <a:solidFill>
                  <a:srgbClr val="7030A0"/>
                </a:solidFill>
                <a:latin typeface="Calibri" panose="020F0502020204030204" pitchFamily="34" charset="0"/>
                <a:cs typeface="Calibri" panose="020F0502020204030204" pitchFamily="34" charset="0"/>
              </a:rPr>
              <a:t>God works with imperfect faith</a:t>
            </a:r>
          </a:p>
          <a:p>
            <a:pPr lvl="2">
              <a:spcBef>
                <a:spcPts val="0"/>
              </a:spcBef>
              <a:spcAft>
                <a:spcPts val="600"/>
              </a:spcAft>
            </a:pPr>
            <a:r>
              <a:rPr lang="en-US" dirty="0">
                <a:solidFill>
                  <a:srgbClr val="7030A0"/>
                </a:solidFill>
                <a:latin typeface="Calibri" panose="020F0502020204030204" pitchFamily="34" charset="0"/>
                <a:cs typeface="Calibri" panose="020F0502020204030204" pitchFamily="34" charset="0"/>
              </a:rPr>
              <a:t>When Jesus heals, it is complete</a:t>
            </a:r>
          </a:p>
          <a:p>
            <a:pPr lvl="1"/>
            <a:r>
              <a:rPr lang="en-US" dirty="0">
                <a:latin typeface="Calibri" panose="020F0502020204030204" pitchFamily="34" charset="0"/>
                <a:cs typeface="Calibri" panose="020F0502020204030204" pitchFamily="34" charset="0"/>
              </a:rPr>
              <a:t>“Who touched me?” means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“Who clung to me with their whole being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in unwavering faith?”</a:t>
            </a:r>
          </a:p>
          <a:p>
            <a:pPr lvl="1">
              <a:spcAft>
                <a:spcPts val="1200"/>
              </a:spcAft>
            </a:pPr>
            <a:r>
              <a:rPr lang="en-US" dirty="0"/>
              <a:t>Devout Jews wore robes w/fringes</a:t>
            </a:r>
          </a:p>
        </p:txBody>
      </p:sp>
      <p:pic>
        <p:nvPicPr>
          <p:cNvPr id="6" name="Picture 5">
            <a:extLst>
              <a:ext uri="{FF2B5EF4-FFF2-40B4-BE49-F238E27FC236}">
                <a16:creationId xmlns:a16="http://schemas.microsoft.com/office/drawing/2014/main" id="{8679E74C-98C8-8CC1-B440-4BCEEB0FD59E}"/>
              </a:ext>
            </a:extLst>
          </p:cNvPr>
          <p:cNvPicPr>
            <a:picLocks noChangeAspect="1"/>
          </p:cNvPicPr>
          <p:nvPr/>
        </p:nvPicPr>
        <p:blipFill>
          <a:blip r:embed="rId4"/>
          <a:stretch>
            <a:fillRect/>
          </a:stretch>
        </p:blipFill>
        <p:spPr>
          <a:xfrm>
            <a:off x="385011" y="371473"/>
            <a:ext cx="11421979" cy="1463040"/>
          </a:xfrm>
          <a:prstGeom prst="rect">
            <a:avLst/>
          </a:prstGeom>
        </p:spPr>
      </p:pic>
      <p:pic>
        <p:nvPicPr>
          <p:cNvPr id="8" name="Picture 7">
            <a:extLst>
              <a:ext uri="{FF2B5EF4-FFF2-40B4-BE49-F238E27FC236}">
                <a16:creationId xmlns:a16="http://schemas.microsoft.com/office/drawing/2014/main" id="{D0051833-301A-D232-9410-81F291B1A1DD}"/>
              </a:ext>
            </a:extLst>
          </p:cNvPr>
          <p:cNvPicPr>
            <a:picLocks noChangeAspect="1"/>
          </p:cNvPicPr>
          <p:nvPr/>
        </p:nvPicPr>
        <p:blipFill rotWithShape="1">
          <a:blip r:embed="rId5"/>
          <a:srcRect l="4935" r="7113"/>
          <a:stretch/>
        </p:blipFill>
        <p:spPr>
          <a:xfrm>
            <a:off x="5029078" y="1784571"/>
            <a:ext cx="1920240" cy="693449"/>
          </a:xfrm>
          <a:prstGeom prst="rect">
            <a:avLst/>
          </a:prstGeom>
        </p:spPr>
      </p:pic>
      <p:pic>
        <p:nvPicPr>
          <p:cNvPr id="10" name="Picture 9">
            <a:extLst>
              <a:ext uri="{FF2B5EF4-FFF2-40B4-BE49-F238E27FC236}">
                <a16:creationId xmlns:a16="http://schemas.microsoft.com/office/drawing/2014/main" id="{12000F35-AEB2-D6CA-B2E9-38F4850B5016}"/>
              </a:ext>
            </a:extLst>
          </p:cNvPr>
          <p:cNvPicPr>
            <a:picLocks noChangeAspect="1"/>
          </p:cNvPicPr>
          <p:nvPr/>
        </p:nvPicPr>
        <p:blipFill>
          <a:blip r:embed="rId6"/>
          <a:stretch>
            <a:fillRect/>
          </a:stretch>
        </p:blipFill>
        <p:spPr>
          <a:xfrm>
            <a:off x="7091423" y="1911625"/>
            <a:ext cx="4572000" cy="4572000"/>
          </a:xfrm>
          <a:prstGeom prst="rect">
            <a:avLst/>
          </a:prstGeom>
        </p:spPr>
      </p:pic>
    </p:spTree>
    <p:extLst>
      <p:ext uri="{BB962C8B-B14F-4D97-AF65-F5344CB8AC3E}">
        <p14:creationId xmlns:p14="http://schemas.microsoft.com/office/powerpoint/2010/main" val="1910545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97A73F6-2D62-826B-4661-6BE483F05850}"/>
              </a:ext>
            </a:extLst>
          </p:cNvPr>
          <p:cNvPicPr>
            <a:picLocks noChangeAspect="1"/>
          </p:cNvPicPr>
          <p:nvPr/>
        </p:nvPicPr>
        <p:blipFill rotWithShape="1">
          <a:blip r:embed="rId3"/>
          <a:srcRect l="15396" r="17123"/>
          <a:stretch/>
        </p:blipFill>
        <p:spPr>
          <a:xfrm>
            <a:off x="3779520" y="2535380"/>
            <a:ext cx="8412480" cy="4339659"/>
          </a:xfrm>
          <a:prstGeom prst="rect">
            <a:avLst/>
          </a:prstGeom>
          <a:ln>
            <a:solidFill>
              <a:schemeClr val="tx1"/>
            </a:solidFill>
          </a:ln>
        </p:spPr>
      </p:pic>
      <p:pic>
        <p:nvPicPr>
          <p:cNvPr id="12" name="Picture 11">
            <a:extLst>
              <a:ext uri="{FF2B5EF4-FFF2-40B4-BE49-F238E27FC236}">
                <a16:creationId xmlns:a16="http://schemas.microsoft.com/office/drawing/2014/main" id="{3FD96B82-2F18-C0C2-68EE-896B82F779B2}"/>
              </a:ext>
            </a:extLst>
          </p:cNvPr>
          <p:cNvPicPr>
            <a:picLocks noChangeAspect="1"/>
          </p:cNvPicPr>
          <p:nvPr/>
        </p:nvPicPr>
        <p:blipFill rotWithShape="1">
          <a:blip r:embed="rId4"/>
          <a:srcRect l="13955"/>
          <a:stretch/>
        </p:blipFill>
        <p:spPr>
          <a:xfrm>
            <a:off x="-6" y="0"/>
            <a:ext cx="4956781" cy="3246030"/>
          </a:xfrm>
          <a:prstGeom prst="rect">
            <a:avLst/>
          </a:prstGeom>
          <a:ln>
            <a:solidFill>
              <a:schemeClr val="tx1"/>
            </a:solidFill>
          </a:ln>
        </p:spPr>
      </p:pic>
      <p:sp>
        <p:nvSpPr>
          <p:cNvPr id="13" name="TextBox 12">
            <a:extLst>
              <a:ext uri="{FF2B5EF4-FFF2-40B4-BE49-F238E27FC236}">
                <a16:creationId xmlns:a16="http://schemas.microsoft.com/office/drawing/2014/main" id="{2F604FB3-4F5A-7789-7795-48A1E7F34921}"/>
              </a:ext>
            </a:extLst>
          </p:cNvPr>
          <p:cNvSpPr txBox="1"/>
          <p:nvPr/>
        </p:nvSpPr>
        <p:spPr>
          <a:xfrm>
            <a:off x="5543737" y="657758"/>
            <a:ext cx="5964382" cy="1446550"/>
          </a:xfrm>
          <a:prstGeom prst="rect">
            <a:avLst/>
          </a:prstGeom>
          <a:noFill/>
        </p:spPr>
        <p:txBody>
          <a:bodyPr wrap="square" rtlCol="0">
            <a:spAutoFit/>
          </a:bodyPr>
          <a:lstStyle/>
          <a:p>
            <a:pPr algn="ctr"/>
            <a:r>
              <a:rPr lang="en-US" sz="3200" dirty="0">
                <a:latin typeface="Arial Black" panose="020B0A04020102020204" pitchFamily="34" charset="0"/>
                <a:cs typeface="Aharoni" panose="02010803020104030203" pitchFamily="2" charset="-79"/>
              </a:rPr>
              <a:t>All devout Jews </a:t>
            </a:r>
            <a:br>
              <a:rPr lang="en-US" sz="3200" dirty="0">
                <a:latin typeface="Arial Black" panose="020B0A04020102020204" pitchFamily="34" charset="0"/>
                <a:cs typeface="Aharoni" panose="02010803020104030203" pitchFamily="2" charset="-79"/>
              </a:rPr>
            </a:br>
            <a:r>
              <a:rPr lang="en-US" sz="3200" dirty="0">
                <a:latin typeface="Arial Black" panose="020B0A04020102020204" pitchFamily="34" charset="0"/>
                <a:cs typeface="Aharoni" panose="02010803020104030203" pitchFamily="2" charset="-79"/>
              </a:rPr>
              <a:t>wore robes with fringes</a:t>
            </a:r>
          </a:p>
          <a:p>
            <a:endParaRPr lang="en-US" sz="2400" dirty="0">
              <a:latin typeface="Arial Black" panose="020B0A04020102020204" pitchFamily="34" charset="0"/>
            </a:endParaRPr>
          </a:p>
        </p:txBody>
      </p:sp>
    </p:spTree>
    <p:extLst>
      <p:ext uri="{BB962C8B-B14F-4D97-AF65-F5344CB8AC3E}">
        <p14:creationId xmlns:p14="http://schemas.microsoft.com/office/powerpoint/2010/main" val="1660118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08BF16-EBD9-FBFA-5C89-42D1A4876517}"/>
              </a:ext>
            </a:extLst>
          </p:cNvPr>
          <p:cNvSpPr>
            <a:spLocks noGrp="1"/>
          </p:cNvSpPr>
          <p:nvPr>
            <p:ph type="body" sz="quarter" idx="14"/>
          </p:nvPr>
        </p:nvSpPr>
        <p:spPr>
          <a:xfrm>
            <a:off x="385010" y="1834513"/>
            <a:ext cx="6662555" cy="4109087"/>
          </a:xfrm>
        </p:spPr>
        <p:txBody>
          <a:bodyPr/>
          <a:lstStyle/>
          <a:p>
            <a:pPr>
              <a:spcBef>
                <a:spcPts val="0"/>
              </a:spcBef>
              <a:spcAft>
                <a:spcPts val="1200"/>
              </a:spcAft>
            </a:pPr>
            <a:r>
              <a:rPr lang="en-US" dirty="0">
                <a:solidFill>
                  <a:srgbClr val="7030A0"/>
                </a:solidFill>
                <a:latin typeface="Calibri" panose="020F0502020204030204" pitchFamily="34" charset="0"/>
                <a:cs typeface="Calibri" panose="020F0502020204030204" pitchFamily="34" charset="0"/>
              </a:rPr>
              <a:t>Is #12 important?</a:t>
            </a:r>
          </a:p>
          <a:p>
            <a:pPr>
              <a:spcBef>
                <a:spcPts val="0"/>
              </a:spcBef>
              <a:spcAft>
                <a:spcPts val="0"/>
              </a:spcAft>
            </a:pPr>
            <a:r>
              <a:rPr lang="en-US" dirty="0">
                <a:solidFill>
                  <a:srgbClr val="7030A0"/>
                </a:solidFill>
                <a:latin typeface="Calibri" panose="020F0502020204030204" pitchFamily="34" charset="0"/>
                <a:cs typeface="Calibri" panose="020F0502020204030204" pitchFamily="34" charset="0"/>
              </a:rPr>
              <a:t>What’s biblical meaning of #12?</a:t>
            </a:r>
          </a:p>
          <a:p>
            <a:pPr lvl="1">
              <a:spcAft>
                <a:spcPts val="0"/>
              </a:spcAft>
            </a:pPr>
            <a:r>
              <a:rPr lang="en-US" dirty="0">
                <a:solidFill>
                  <a:srgbClr val="7030A0"/>
                </a:solidFill>
              </a:rPr>
              <a:t>Means complete or perfect number</a:t>
            </a:r>
          </a:p>
          <a:p>
            <a:pPr lvl="1">
              <a:spcAft>
                <a:spcPts val="1200"/>
              </a:spcAft>
            </a:pPr>
            <a:r>
              <a:rPr lang="en-US" dirty="0">
                <a:solidFill>
                  <a:srgbClr val="7030A0"/>
                </a:solidFill>
                <a:latin typeface="Calibri" panose="020F0502020204030204" pitchFamily="34" charset="0"/>
                <a:cs typeface="Calibri" panose="020F0502020204030204" pitchFamily="34" charset="0"/>
              </a:rPr>
              <a:t>Symbolizes God’s power &amp; authority</a:t>
            </a:r>
          </a:p>
          <a:p>
            <a:pPr>
              <a:spcBef>
                <a:spcPts val="0"/>
              </a:spcBef>
              <a:spcAft>
                <a:spcPts val="0"/>
              </a:spcAft>
            </a:pPr>
            <a:r>
              <a:rPr lang="en-US" dirty="0"/>
              <a:t>Closing Prayer Ideas</a:t>
            </a:r>
          </a:p>
          <a:p>
            <a:pPr lvl="1">
              <a:spcAft>
                <a:spcPts val="0"/>
              </a:spcAft>
            </a:pPr>
            <a:r>
              <a:rPr lang="en-US" sz="2000" dirty="0">
                <a:hlinkClick r:id="rId3"/>
              </a:rPr>
              <a:t>https://www.womansday.com/life/g27225084/prayers-for-strength/?slide=1</a:t>
            </a:r>
            <a:r>
              <a:rPr lang="en-US" sz="2000" dirty="0"/>
              <a:t> </a:t>
            </a:r>
          </a:p>
          <a:p>
            <a:pPr lvl="1">
              <a:spcAft>
                <a:spcPts val="0"/>
              </a:spcAft>
            </a:pPr>
            <a:r>
              <a:rPr lang="en-US" dirty="0">
                <a:latin typeface="Calibri" panose="020F0502020204030204" pitchFamily="34" charset="0"/>
                <a:cs typeface="Calibri" panose="020F0502020204030204" pitchFamily="34" charset="0"/>
              </a:rPr>
              <a:t>11, 12, 14, 16, 20</a:t>
            </a:r>
          </a:p>
        </p:txBody>
      </p:sp>
      <p:pic>
        <p:nvPicPr>
          <p:cNvPr id="6" name="Picture 5">
            <a:extLst>
              <a:ext uri="{FF2B5EF4-FFF2-40B4-BE49-F238E27FC236}">
                <a16:creationId xmlns:a16="http://schemas.microsoft.com/office/drawing/2014/main" id="{8679E74C-98C8-8CC1-B440-4BCEEB0FD59E}"/>
              </a:ext>
            </a:extLst>
          </p:cNvPr>
          <p:cNvPicPr>
            <a:picLocks noChangeAspect="1"/>
          </p:cNvPicPr>
          <p:nvPr/>
        </p:nvPicPr>
        <p:blipFill>
          <a:blip r:embed="rId4"/>
          <a:stretch>
            <a:fillRect/>
          </a:stretch>
        </p:blipFill>
        <p:spPr>
          <a:xfrm>
            <a:off x="385011" y="371473"/>
            <a:ext cx="11421979" cy="1463040"/>
          </a:xfrm>
          <a:prstGeom prst="rect">
            <a:avLst/>
          </a:prstGeom>
        </p:spPr>
      </p:pic>
      <p:pic>
        <p:nvPicPr>
          <p:cNvPr id="10" name="Picture 9">
            <a:extLst>
              <a:ext uri="{FF2B5EF4-FFF2-40B4-BE49-F238E27FC236}">
                <a16:creationId xmlns:a16="http://schemas.microsoft.com/office/drawing/2014/main" id="{12000F35-AEB2-D6CA-B2E9-38F4850B5016}"/>
              </a:ext>
            </a:extLst>
          </p:cNvPr>
          <p:cNvPicPr>
            <a:picLocks noChangeAspect="1"/>
          </p:cNvPicPr>
          <p:nvPr/>
        </p:nvPicPr>
        <p:blipFill>
          <a:blip r:embed="rId5"/>
          <a:stretch>
            <a:fillRect/>
          </a:stretch>
        </p:blipFill>
        <p:spPr>
          <a:xfrm>
            <a:off x="7091423" y="1911625"/>
            <a:ext cx="4572000" cy="4572000"/>
          </a:xfrm>
          <a:prstGeom prst="rect">
            <a:avLst/>
          </a:prstGeom>
        </p:spPr>
      </p:pic>
    </p:spTree>
    <p:extLst>
      <p:ext uri="{BB962C8B-B14F-4D97-AF65-F5344CB8AC3E}">
        <p14:creationId xmlns:p14="http://schemas.microsoft.com/office/powerpoint/2010/main" val="3711098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524005-1788-2383-10C0-777B4781731C}"/>
              </a:ext>
            </a:extLst>
          </p:cNvPr>
          <p:cNvPicPr>
            <a:picLocks noChangeAspect="1"/>
          </p:cNvPicPr>
          <p:nvPr/>
        </p:nvPicPr>
        <p:blipFill>
          <a:blip r:embed="rId3"/>
          <a:stretch>
            <a:fillRect/>
          </a:stretch>
        </p:blipFill>
        <p:spPr>
          <a:xfrm>
            <a:off x="381000" y="713804"/>
            <a:ext cx="11430000" cy="5430393"/>
          </a:xfrm>
          <a:prstGeom prst="rect">
            <a:avLst/>
          </a:prstGeom>
        </p:spPr>
      </p:pic>
    </p:spTree>
    <p:extLst>
      <p:ext uri="{BB962C8B-B14F-4D97-AF65-F5344CB8AC3E}">
        <p14:creationId xmlns:p14="http://schemas.microsoft.com/office/powerpoint/2010/main" val="1948629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11BF8F-DFC3-05DD-CBB8-3C4AC6DE513F}"/>
              </a:ext>
            </a:extLst>
          </p:cNvPr>
          <p:cNvPicPr>
            <a:picLocks noChangeAspect="1"/>
          </p:cNvPicPr>
          <p:nvPr/>
        </p:nvPicPr>
        <p:blipFill>
          <a:blip r:embed="rId3"/>
          <a:stretch>
            <a:fillRect/>
          </a:stretch>
        </p:blipFill>
        <p:spPr>
          <a:xfrm>
            <a:off x="0" y="-3352"/>
            <a:ext cx="12186046" cy="6861352"/>
          </a:xfrm>
          <a:prstGeom prst="rect">
            <a:avLst/>
          </a:prstGeom>
        </p:spPr>
      </p:pic>
      <p:sp>
        <p:nvSpPr>
          <p:cNvPr id="3" name="Text Placeholder 2">
            <a:extLst>
              <a:ext uri="{FF2B5EF4-FFF2-40B4-BE49-F238E27FC236}">
                <a16:creationId xmlns:a16="http://schemas.microsoft.com/office/drawing/2014/main" id="{6A0DEE67-1D9F-CFA8-87E2-3EE2C409E90A}"/>
              </a:ext>
            </a:extLst>
          </p:cNvPr>
          <p:cNvSpPr>
            <a:spLocks noGrp="1"/>
          </p:cNvSpPr>
          <p:nvPr>
            <p:ph type="body" sz="quarter" idx="14"/>
          </p:nvPr>
        </p:nvSpPr>
        <p:spPr>
          <a:xfrm>
            <a:off x="565912" y="1889760"/>
            <a:ext cx="6393688" cy="4626864"/>
          </a:xfrm>
          <a:solidFill>
            <a:schemeClr val="bg1"/>
          </a:solidFill>
        </p:spPr>
        <p:txBody>
          <a:bodyPr/>
          <a:lstStyle/>
          <a:p>
            <a:pPr marL="228600" indent="-228600">
              <a:spcBef>
                <a:spcPts val="0"/>
              </a:spcBef>
              <a:spcAft>
                <a:spcPts val="1200"/>
              </a:spcAft>
            </a:pPr>
            <a:r>
              <a:rPr lang="en-US" dirty="0">
                <a:solidFill>
                  <a:srgbClr val="7030A0"/>
                </a:solidFill>
                <a:latin typeface="Calibri" panose="020F0502020204030204" pitchFamily="34" charset="0"/>
                <a:cs typeface="Calibri" panose="020F0502020204030204" pitchFamily="34" charset="0"/>
              </a:rPr>
              <a:t>Story in all 4 Gospels</a:t>
            </a:r>
          </a:p>
          <a:p>
            <a:pPr marL="228600" indent="-228600">
              <a:spcBef>
                <a:spcPts val="0"/>
              </a:spcBef>
              <a:spcAft>
                <a:spcPts val="1200"/>
              </a:spcAft>
            </a:pPr>
            <a:r>
              <a:rPr lang="en-US" dirty="0"/>
              <a:t>Women Were Subordinates</a:t>
            </a:r>
            <a:endParaRPr lang="en-US" dirty="0">
              <a:solidFill>
                <a:srgbClr val="7030A0"/>
              </a:solidFill>
              <a:latin typeface="Calibri" panose="020F0502020204030204" pitchFamily="34" charset="0"/>
              <a:cs typeface="Calibri" panose="020F0502020204030204" pitchFamily="34" charset="0"/>
            </a:endParaRPr>
          </a:p>
          <a:p>
            <a:pPr marL="228600" indent="-228600">
              <a:spcBef>
                <a:spcPts val="0"/>
              </a:spcBef>
              <a:spcAft>
                <a:spcPts val="1200"/>
              </a:spcAft>
            </a:pPr>
            <a:r>
              <a:rPr lang="en-US" dirty="0">
                <a:solidFill>
                  <a:srgbClr val="7030A0"/>
                </a:solidFill>
                <a:latin typeface="Calibri" panose="020F0502020204030204" pitchFamily="34" charset="0"/>
                <a:cs typeface="Calibri" panose="020F0502020204030204" pitchFamily="34" charset="0"/>
              </a:rPr>
              <a:t>Martha Probably Eldest Sibling</a:t>
            </a:r>
          </a:p>
          <a:p>
            <a:pPr marL="228600" indent="-228600">
              <a:spcBef>
                <a:spcPts val="0"/>
              </a:spcBef>
              <a:spcAft>
                <a:spcPts val="1200"/>
              </a:spcAft>
            </a:pPr>
            <a:r>
              <a:rPr lang="en-US" dirty="0"/>
              <a:t>Jesus Treated Women Equally</a:t>
            </a:r>
            <a:endParaRPr lang="en-US" dirty="0">
              <a:solidFill>
                <a:srgbClr val="7030A0"/>
              </a:solidFill>
              <a:latin typeface="Calibri" panose="020F0502020204030204" pitchFamily="34" charset="0"/>
              <a:cs typeface="Calibri" panose="020F0502020204030204" pitchFamily="34" charset="0"/>
            </a:endParaRPr>
          </a:p>
          <a:p>
            <a:pPr marL="228600" indent="-228600">
              <a:spcBef>
                <a:spcPts val="0"/>
              </a:spcBef>
              <a:spcAft>
                <a:spcPts val="0"/>
              </a:spcAft>
            </a:pPr>
            <a:r>
              <a:rPr lang="en-US" dirty="0">
                <a:solidFill>
                  <a:srgbClr val="7030A0"/>
                </a:solidFill>
                <a:latin typeface="Calibri" panose="020F0502020204030204" pitchFamily="34" charset="0"/>
                <a:cs typeface="Calibri" panose="020F0502020204030204" pitchFamily="34" charset="0"/>
              </a:rPr>
              <a:t>Making Choices Activity</a:t>
            </a:r>
          </a:p>
          <a:p>
            <a:pPr marL="685800" lvl="1" indent="-228600">
              <a:spcAft>
                <a:spcPts val="0"/>
              </a:spcAft>
            </a:pPr>
            <a:r>
              <a:rPr lang="en-US" dirty="0">
                <a:latin typeface="Calibri" panose="020F0502020204030204" pitchFamily="34" charset="0"/>
                <a:cs typeface="Calibri" panose="020F0502020204030204" pitchFamily="34" charset="0"/>
              </a:rPr>
              <a:t>2 things to grab out of burning house</a:t>
            </a:r>
          </a:p>
          <a:p>
            <a:pPr marL="685800" lvl="1" indent="-228600"/>
            <a:r>
              <a:rPr lang="en-US" dirty="0">
                <a:latin typeface="Calibri" panose="020F0502020204030204" pitchFamily="34" charset="0"/>
                <a:cs typeface="Calibri" panose="020F0502020204030204" pitchFamily="34" charset="0"/>
              </a:rPr>
              <a:t>Bag of M&amp;Ms</a:t>
            </a:r>
          </a:p>
          <a:p>
            <a:pPr marL="228600" indent="-228600"/>
            <a:r>
              <a:rPr lang="en-US" dirty="0"/>
              <a:t>Whose Choice Right or Wrong?</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918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11BF8F-DFC3-05DD-CBB8-3C4AC6DE513F}"/>
              </a:ext>
            </a:extLst>
          </p:cNvPr>
          <p:cNvPicPr>
            <a:picLocks noChangeAspect="1"/>
          </p:cNvPicPr>
          <p:nvPr/>
        </p:nvPicPr>
        <p:blipFill>
          <a:blip r:embed="rId3"/>
          <a:stretch>
            <a:fillRect/>
          </a:stretch>
        </p:blipFill>
        <p:spPr>
          <a:xfrm>
            <a:off x="0" y="-3352"/>
            <a:ext cx="12186046" cy="6861352"/>
          </a:xfrm>
          <a:prstGeom prst="rect">
            <a:avLst/>
          </a:prstGeom>
        </p:spPr>
      </p:pic>
      <p:sp>
        <p:nvSpPr>
          <p:cNvPr id="3" name="Text Placeholder 2">
            <a:extLst>
              <a:ext uri="{FF2B5EF4-FFF2-40B4-BE49-F238E27FC236}">
                <a16:creationId xmlns:a16="http://schemas.microsoft.com/office/drawing/2014/main" id="{6A0DEE67-1D9F-CFA8-87E2-3EE2C409E90A}"/>
              </a:ext>
            </a:extLst>
          </p:cNvPr>
          <p:cNvSpPr>
            <a:spLocks noGrp="1"/>
          </p:cNvSpPr>
          <p:nvPr>
            <p:ph type="body" sz="quarter" idx="14"/>
          </p:nvPr>
        </p:nvSpPr>
        <p:spPr>
          <a:xfrm>
            <a:off x="565912" y="1955800"/>
            <a:ext cx="6393688" cy="4560824"/>
          </a:xfrm>
          <a:solidFill>
            <a:schemeClr val="bg1"/>
          </a:solidFill>
        </p:spPr>
        <p:txBody>
          <a:bodyPr/>
          <a:lstStyle/>
          <a:p>
            <a:pPr marL="231775" indent="-231775">
              <a:spcBef>
                <a:spcPts val="0"/>
              </a:spcBef>
              <a:spcAft>
                <a:spcPts val="1200"/>
              </a:spcAft>
            </a:pPr>
            <a:r>
              <a:rPr lang="en-US" dirty="0"/>
              <a:t>Have Close Relation with Jesus</a:t>
            </a:r>
            <a:endParaRPr lang="en-US" dirty="0">
              <a:solidFill>
                <a:srgbClr val="7030A0"/>
              </a:solidFill>
              <a:latin typeface="Calibri" panose="020F0502020204030204" pitchFamily="34" charset="0"/>
              <a:cs typeface="Calibri" panose="020F0502020204030204" pitchFamily="34" charset="0"/>
            </a:endParaRPr>
          </a:p>
          <a:p>
            <a:pPr marL="231775" marR="0" indent="-231775">
              <a:spcBef>
                <a:spcPts val="0"/>
              </a:spcBef>
              <a:spcAft>
                <a:spcPts val="0"/>
              </a:spcAft>
            </a:pPr>
            <a:r>
              <a:rPr lang="en-US" dirty="0"/>
              <a:t>Videos</a:t>
            </a:r>
          </a:p>
          <a:p>
            <a:pPr marL="682625" lvl="1" indent="-219075">
              <a:spcAft>
                <a:spcPts val="0"/>
              </a:spcAft>
            </a:pPr>
            <a:r>
              <a:rPr lang="en-US" sz="2000" dirty="0">
                <a:hlinkClick r:id="rId4">
                  <a:extLst>
                    <a:ext uri="{A12FA001-AC4F-418D-AE19-62706E023703}">
                      <ahyp:hlinkClr xmlns:ahyp="http://schemas.microsoft.com/office/drawing/2018/hyperlinkcolor" val="tx"/>
                    </a:ext>
                  </a:extLst>
                </a:hlinkClick>
              </a:rPr>
              <a:t>https://www.youtube.com/watch?v=yFN1Qc5MuXo</a:t>
            </a:r>
            <a:r>
              <a:rPr lang="en-US" sz="2000" dirty="0"/>
              <a:t> (1:29) </a:t>
            </a:r>
          </a:p>
          <a:p>
            <a:pPr marL="682625" lvl="1" indent="-219075">
              <a:spcAft>
                <a:spcPts val="1200"/>
              </a:spcAft>
            </a:pPr>
            <a:r>
              <a:rPr lang="en-US" sz="2000" dirty="0">
                <a:hlinkClick r:id="rId5"/>
              </a:rPr>
              <a:t>https://www.youtube.com/watch?v=hNYlX-ibe4o</a:t>
            </a:r>
            <a:r>
              <a:rPr lang="en-US" sz="2000" dirty="0"/>
              <a:t> (0:43)</a:t>
            </a:r>
          </a:p>
          <a:p>
            <a:pPr marL="228600" indent="-228600">
              <a:spcBef>
                <a:spcPts val="0"/>
              </a:spcBef>
              <a:spcAft>
                <a:spcPts val="1200"/>
              </a:spcAft>
            </a:pPr>
            <a:r>
              <a:rPr lang="en-US" dirty="0">
                <a:solidFill>
                  <a:srgbClr val="7030A0"/>
                </a:solidFill>
                <a:latin typeface="Calibri" panose="020F0502020204030204" pitchFamily="34" charset="0"/>
                <a:cs typeface="Calibri" panose="020F0502020204030204" pitchFamily="34" charset="0"/>
              </a:rPr>
              <a:t>Meal of Food Jesus Might’ve Eaten</a:t>
            </a:r>
          </a:p>
          <a:p>
            <a:pPr marL="228600" indent="-228600">
              <a:spcBef>
                <a:spcPts val="0"/>
              </a:spcBef>
              <a:spcAft>
                <a:spcPts val="0"/>
              </a:spcAft>
            </a:pPr>
            <a:r>
              <a:rPr lang="en-US" dirty="0">
                <a:solidFill>
                  <a:srgbClr val="7030A0"/>
                </a:solidFill>
                <a:latin typeface="Calibri" panose="020F0502020204030204" pitchFamily="34" charset="0"/>
                <a:cs typeface="Calibri" panose="020F0502020204030204" pitchFamily="34" charset="0"/>
              </a:rPr>
              <a:t>2 Books to Use as Examples</a:t>
            </a:r>
          </a:p>
          <a:p>
            <a:pPr marL="685800" lvl="1" indent="-228600">
              <a:spcAft>
                <a:spcPts val="0"/>
              </a:spcAft>
            </a:pPr>
            <a:r>
              <a:rPr lang="en-US" dirty="0">
                <a:latin typeface="Calibri" panose="020F0502020204030204" pitchFamily="34" charset="0"/>
                <a:cs typeface="Calibri" panose="020F0502020204030204" pitchFamily="34" charset="0"/>
              </a:rPr>
              <a:t>“Three Hens and a Peacock” </a:t>
            </a:r>
            <a:br>
              <a:rPr lang="en-US" dirty="0">
                <a:latin typeface="Calibri" panose="020F0502020204030204" pitchFamily="34" charset="0"/>
                <a:cs typeface="Calibri" panose="020F0502020204030204" pitchFamily="34" charset="0"/>
              </a:rPr>
            </a:br>
            <a:r>
              <a:rPr lang="en-US" sz="1800" b="0" i="1" dirty="0">
                <a:latin typeface="Calibri" panose="020F0502020204030204" pitchFamily="34" charset="0"/>
                <a:cs typeface="Calibri" panose="020F0502020204030204" pitchFamily="34" charset="0"/>
              </a:rPr>
              <a:t>by Lester L. </a:t>
            </a:r>
            <a:r>
              <a:rPr lang="en-US" sz="1800" b="0" i="1" dirty="0" err="1">
                <a:latin typeface="Calibri" panose="020F0502020204030204" pitchFamily="34" charset="0"/>
                <a:cs typeface="Calibri" panose="020F0502020204030204" pitchFamily="34" charset="0"/>
              </a:rPr>
              <a:t>Laminack</a:t>
            </a:r>
            <a:endParaRPr lang="en-US" sz="1800" b="0" i="1" dirty="0">
              <a:latin typeface="Calibri" panose="020F0502020204030204" pitchFamily="34" charset="0"/>
              <a:cs typeface="Calibri" panose="020F0502020204030204" pitchFamily="34" charset="0"/>
            </a:endParaRPr>
          </a:p>
          <a:p>
            <a:pPr marL="685800" lvl="1" indent="-228600"/>
            <a:r>
              <a:rPr lang="en-US" dirty="0">
                <a:latin typeface="Calibri" panose="020F0502020204030204" pitchFamily="34" charset="0"/>
                <a:cs typeface="Calibri" panose="020F0502020204030204" pitchFamily="34" charset="0"/>
              </a:rPr>
              <a:t>“Don’t Sweat the Small Stuff” </a:t>
            </a:r>
            <a:r>
              <a:rPr lang="en-US" sz="1800" b="0" i="1" dirty="0">
                <a:solidFill>
                  <a:schemeClr val="tx1"/>
                </a:solidFill>
                <a:latin typeface="Calibri" panose="020F0502020204030204" pitchFamily="34" charset="0"/>
                <a:cs typeface="Calibri" panose="020F0502020204030204" pitchFamily="34" charset="0"/>
              </a:rPr>
              <a:t>by Richard Carlson</a:t>
            </a:r>
          </a:p>
        </p:txBody>
      </p:sp>
    </p:spTree>
    <p:extLst>
      <p:ext uri="{BB962C8B-B14F-4D97-AF65-F5344CB8AC3E}">
        <p14:creationId xmlns:p14="http://schemas.microsoft.com/office/powerpoint/2010/main" val="1444174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3DD77-2C54-B5DA-0AC3-EC1E4F706440}"/>
              </a:ext>
            </a:extLst>
          </p:cNvPr>
          <p:cNvPicPr>
            <a:picLocks noChangeAspect="1"/>
          </p:cNvPicPr>
          <p:nvPr/>
        </p:nvPicPr>
        <p:blipFill>
          <a:blip r:embed="rId3"/>
          <a:stretch>
            <a:fillRect/>
          </a:stretch>
        </p:blipFill>
        <p:spPr>
          <a:xfrm>
            <a:off x="0" y="0"/>
            <a:ext cx="12192000" cy="6858000"/>
          </a:xfrm>
          <a:prstGeom prst="rect">
            <a:avLst/>
          </a:prstGeom>
          <a:ln w="228600" cap="sq" cmpd="thickThin">
            <a:noFill/>
            <a:prstDash val="solid"/>
            <a:miter lim="800000"/>
          </a:ln>
          <a:effectLst>
            <a:innerShdw blurRad="76200">
              <a:srgbClr val="000000"/>
            </a:innerShdw>
          </a:effectLst>
        </p:spPr>
      </p:pic>
      <p:sp>
        <p:nvSpPr>
          <p:cNvPr id="9" name="Text Box 2">
            <a:extLst>
              <a:ext uri="{FF2B5EF4-FFF2-40B4-BE49-F238E27FC236}">
                <a16:creationId xmlns:a16="http://schemas.microsoft.com/office/drawing/2014/main" id="{3E4AF3F8-F9B1-E9EB-0338-51E0275F44EA}"/>
              </a:ext>
            </a:extLst>
          </p:cNvPr>
          <p:cNvSpPr txBox="1"/>
          <p:nvPr/>
        </p:nvSpPr>
        <p:spPr>
          <a:xfrm>
            <a:off x="4946067" y="4363869"/>
            <a:ext cx="6594765" cy="200183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gn="ctr">
              <a:lnSpc>
                <a:spcPts val="7000"/>
              </a:lnSpc>
              <a:spcBef>
                <a:spcPts val="0"/>
              </a:spcBef>
            </a:pPr>
            <a:r>
              <a:rPr lang="en-US" sz="8800" dirty="0">
                <a:latin typeface="STXingkai" panose="02010800040101010101" pitchFamily="2" charset="-122"/>
                <a:ea typeface="STXingkai" panose="02010800040101010101" pitchFamily="2" charset="-122"/>
                <a:cs typeface="Times New Roman" panose="02020603050405020304" pitchFamily="18" charset="0"/>
              </a:rPr>
              <a:t>So, wh</a:t>
            </a:r>
            <a:r>
              <a:rPr lang="en-US" sz="8800" dirty="0">
                <a:ln>
                  <a:noFill/>
                </a:ln>
                <a:latin typeface="STXingkai" panose="02010800040101010101" pitchFamily="2" charset="-122"/>
                <a:ea typeface="STXingkai" panose="02010800040101010101" pitchFamily="2" charset="-122"/>
                <a:cs typeface="Times New Roman" panose="02020603050405020304" pitchFamily="18" charset="0"/>
              </a:rPr>
              <a:t>at is a </a:t>
            </a:r>
            <a:br>
              <a:rPr lang="en-US" sz="8800" dirty="0">
                <a:ln>
                  <a:noFill/>
                </a:ln>
                <a:latin typeface="STXingkai" panose="02010800040101010101" pitchFamily="2" charset="-122"/>
                <a:ea typeface="STXingkai" panose="02010800040101010101" pitchFamily="2" charset="-122"/>
                <a:cs typeface="Times New Roman" panose="02020603050405020304" pitchFamily="18" charset="0"/>
              </a:rPr>
            </a:br>
            <a:r>
              <a:rPr lang="en-US" sz="8800" dirty="0">
                <a:ln>
                  <a:noFill/>
                </a:ln>
                <a:latin typeface="STXingkai" panose="02010800040101010101" pitchFamily="2" charset="-122"/>
                <a:ea typeface="STXingkai" panose="02010800040101010101" pitchFamily="2" charset="-122"/>
                <a:cs typeface="Times New Roman" panose="02020603050405020304" pitchFamily="18" charset="0"/>
              </a:rPr>
              <a:t>sacred encounter?</a:t>
            </a:r>
            <a:endParaRPr lang="en-US" sz="8800" dirty="0">
              <a:latin typeface="STXingkai" panose="02010800040101010101" pitchFamily="2" charset="-122"/>
              <a:ea typeface="STXingkai"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3434072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22D7AC-E1B2-FEAE-BF67-9EC56389ED44}"/>
              </a:ext>
            </a:extLst>
          </p:cNvPr>
          <p:cNvPicPr>
            <a:picLocks noChangeAspect="1"/>
          </p:cNvPicPr>
          <p:nvPr/>
        </p:nvPicPr>
        <p:blipFill>
          <a:blip r:embed="rId3"/>
          <a:stretch>
            <a:fillRect/>
          </a:stretch>
        </p:blipFill>
        <p:spPr>
          <a:xfrm>
            <a:off x="381000" y="502183"/>
            <a:ext cx="11430000" cy="5853634"/>
          </a:xfrm>
          <a:prstGeom prst="rect">
            <a:avLst/>
          </a:prstGeom>
        </p:spPr>
      </p:pic>
    </p:spTree>
    <p:extLst>
      <p:ext uri="{BB962C8B-B14F-4D97-AF65-F5344CB8AC3E}">
        <p14:creationId xmlns:p14="http://schemas.microsoft.com/office/powerpoint/2010/main" val="1091032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082EC0-7821-8274-EA35-FA05ED29221D}"/>
              </a:ext>
            </a:extLst>
          </p:cNvPr>
          <p:cNvPicPr>
            <a:picLocks noChangeAspect="1"/>
          </p:cNvPicPr>
          <p:nvPr/>
        </p:nvPicPr>
        <p:blipFill>
          <a:blip r:embed="rId3"/>
          <a:stretch>
            <a:fillRect/>
          </a:stretch>
        </p:blipFill>
        <p:spPr>
          <a:xfrm>
            <a:off x="16507" y="0"/>
            <a:ext cx="12175493" cy="6867311"/>
          </a:xfrm>
          <a:prstGeom prst="rect">
            <a:avLst/>
          </a:prstGeom>
        </p:spPr>
      </p:pic>
      <p:sp>
        <p:nvSpPr>
          <p:cNvPr id="3" name="Text Placeholder 2">
            <a:extLst>
              <a:ext uri="{FF2B5EF4-FFF2-40B4-BE49-F238E27FC236}">
                <a16:creationId xmlns:a16="http://schemas.microsoft.com/office/drawing/2014/main" id="{6E42DCFB-6F26-3795-3AB1-1073709ACB68}"/>
              </a:ext>
            </a:extLst>
          </p:cNvPr>
          <p:cNvSpPr>
            <a:spLocks noGrp="1"/>
          </p:cNvSpPr>
          <p:nvPr>
            <p:ph type="body" sz="quarter" idx="14"/>
          </p:nvPr>
        </p:nvSpPr>
        <p:spPr>
          <a:xfrm>
            <a:off x="527172" y="1808480"/>
            <a:ext cx="5975540" cy="4982728"/>
          </a:xfrm>
          <a:solidFill>
            <a:schemeClr val="bg1"/>
          </a:solidFill>
        </p:spPr>
        <p:txBody>
          <a:bodyPr/>
          <a:lstStyle/>
          <a:p>
            <a:pPr marL="231775" marR="0" indent="-231775">
              <a:spcBef>
                <a:spcPts val="0"/>
              </a:spcBef>
              <a:spcAft>
                <a:spcPts val="0"/>
              </a:spcAft>
            </a:pPr>
            <a:r>
              <a:rPr lang="en-US" dirty="0"/>
              <a:t>Other Opening Prayer Options</a:t>
            </a:r>
          </a:p>
          <a:p>
            <a:pPr marL="688975" lvl="1" indent="-231775">
              <a:spcAft>
                <a:spcPts val="0"/>
              </a:spcAft>
            </a:pPr>
            <a:r>
              <a:rPr lang="en-US" dirty="0"/>
              <a:t>James 1:16-18 (The Message)</a:t>
            </a:r>
          </a:p>
          <a:p>
            <a:pPr marL="688975" lvl="1" indent="-231775">
              <a:spcAft>
                <a:spcPts val="1200"/>
              </a:spcAft>
            </a:pPr>
            <a:r>
              <a:rPr lang="en-US" dirty="0"/>
              <a:t>1 Thessalonians 5:16-18 (The Message)</a:t>
            </a:r>
            <a:endParaRPr lang="en-US" sz="2300" dirty="0"/>
          </a:p>
          <a:p>
            <a:pPr marL="231775" marR="0" indent="-231775">
              <a:spcBef>
                <a:spcPts val="0"/>
              </a:spcBef>
              <a:spcAft>
                <a:spcPts val="0"/>
              </a:spcAft>
            </a:pPr>
            <a:r>
              <a:rPr lang="en-US" dirty="0"/>
              <a:t>Video</a:t>
            </a:r>
          </a:p>
          <a:p>
            <a:pPr marL="457200" lvl="1" indent="-225425">
              <a:spcAft>
                <a:spcPts val="1200"/>
              </a:spcAft>
            </a:pPr>
            <a:r>
              <a:rPr lang="en-US" sz="2000" u="sng" dirty="0">
                <a:effectLst/>
                <a:ea typeface="Calibri" panose="020F0502020204030204" pitchFamily="34" charset="0"/>
                <a:hlinkClick r:id="rId4">
                  <a:extLst>
                    <a:ext uri="{A12FA001-AC4F-418D-AE19-62706E023703}">
                      <ahyp:hlinkClr xmlns:ahyp="http://schemas.microsoft.com/office/drawing/2018/hyperlinkcolor" val="tx"/>
                    </a:ext>
                  </a:extLst>
                </a:hlinkClick>
              </a:rPr>
              <a:t>https://www.youtube.com/watch?v=WbAt1XTPf58</a:t>
            </a:r>
            <a:r>
              <a:rPr lang="en-US" sz="2000" u="sng" dirty="0">
                <a:effectLst/>
                <a:ea typeface="Calibri" panose="020F0502020204030204" pitchFamily="34" charset="0"/>
              </a:rPr>
              <a:t>  </a:t>
            </a:r>
            <a:r>
              <a:rPr lang="en-US" sz="2000" dirty="0">
                <a:effectLst/>
                <a:ea typeface="Calibri" panose="020F0502020204030204" pitchFamily="34" charset="0"/>
              </a:rPr>
              <a:t>(1:38)</a:t>
            </a:r>
          </a:p>
          <a:p>
            <a:pPr marL="225425" indent="-225425">
              <a:spcBef>
                <a:spcPts val="0"/>
              </a:spcBef>
            </a:pPr>
            <a:r>
              <a:rPr lang="en-US" dirty="0">
                <a:effectLst/>
                <a:ea typeface="Calibri" panose="020F0502020204030204" pitchFamily="34" charset="0"/>
              </a:rPr>
              <a:t>References to Samaria / Samaritans in Gospels</a:t>
            </a:r>
          </a:p>
          <a:p>
            <a:pPr marL="682625" lvl="1" indent="-225425"/>
            <a:r>
              <a:rPr lang="en-US" sz="2000">
                <a:effectLst/>
                <a:ea typeface="Calibri" panose="020F0502020204030204" pitchFamily="34" charset="0"/>
              </a:rPr>
              <a:t>Concentrated in Luke-Acts &amp; John</a:t>
            </a:r>
          </a:p>
          <a:p>
            <a:pPr marL="682625" lvl="1" indent="-225425"/>
            <a:r>
              <a:rPr lang="en-US" sz="2000" dirty="0">
                <a:effectLst/>
                <a:ea typeface="Calibri" panose="020F0502020204030204" pitchFamily="34" charset="0"/>
              </a:rPr>
              <a:t>Wants us to have effective love for neighbor</a:t>
            </a:r>
          </a:p>
        </p:txBody>
      </p:sp>
    </p:spTree>
    <p:extLst>
      <p:ext uri="{BB962C8B-B14F-4D97-AF65-F5344CB8AC3E}">
        <p14:creationId xmlns:p14="http://schemas.microsoft.com/office/powerpoint/2010/main" val="118275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6BFD8-3D7B-E01C-20A8-71ACEE7F5BC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D44C250-A2FB-65C3-A34A-9CBB20AF2787}"/>
              </a:ext>
            </a:extLst>
          </p:cNvPr>
          <p:cNvSpPr>
            <a:spLocks noGrp="1"/>
          </p:cNvSpPr>
          <p:nvPr>
            <p:ph type="body" sz="quarter" idx="14"/>
          </p:nvPr>
        </p:nvSpPr>
        <p:spPr/>
        <p:txBody>
          <a:bodyPr/>
          <a:lstStyle/>
          <a:p>
            <a:endParaRPr lang="en-US"/>
          </a:p>
        </p:txBody>
      </p:sp>
      <p:sp>
        <p:nvSpPr>
          <p:cNvPr id="4" name="Picture Placeholder 3">
            <a:extLst>
              <a:ext uri="{FF2B5EF4-FFF2-40B4-BE49-F238E27FC236}">
                <a16:creationId xmlns:a16="http://schemas.microsoft.com/office/drawing/2014/main" id="{9934E044-EE80-027B-BAED-4337BDABCCAD}"/>
              </a:ext>
            </a:extLst>
          </p:cNvPr>
          <p:cNvSpPr>
            <a:spLocks noGrp="1"/>
          </p:cNvSpPr>
          <p:nvPr>
            <p:ph type="pic" sz="quarter" idx="15"/>
          </p:nvPr>
        </p:nvSpPr>
        <p:spPr/>
        <p:txBody>
          <a:bodyPr/>
          <a:lstStyle/>
          <a:p>
            <a:endParaRPr lang="en-US"/>
          </a:p>
        </p:txBody>
      </p:sp>
      <p:pic>
        <p:nvPicPr>
          <p:cNvPr id="6" name="Picture 5">
            <a:extLst>
              <a:ext uri="{FF2B5EF4-FFF2-40B4-BE49-F238E27FC236}">
                <a16:creationId xmlns:a16="http://schemas.microsoft.com/office/drawing/2014/main" id="{348FF86A-D6FF-9DDA-A234-60A142E2DEDC}"/>
              </a:ext>
            </a:extLst>
          </p:cNvPr>
          <p:cNvPicPr>
            <a:picLocks noChangeAspect="1"/>
          </p:cNvPicPr>
          <p:nvPr/>
        </p:nvPicPr>
        <p:blipFill>
          <a:blip r:embed="rId3"/>
          <a:stretch>
            <a:fillRect/>
          </a:stretch>
        </p:blipFill>
        <p:spPr>
          <a:xfrm>
            <a:off x="99152" y="888732"/>
            <a:ext cx="11963081" cy="5067568"/>
          </a:xfrm>
          <a:prstGeom prst="rect">
            <a:avLst/>
          </a:prstGeom>
        </p:spPr>
      </p:pic>
    </p:spTree>
    <p:extLst>
      <p:ext uri="{BB962C8B-B14F-4D97-AF65-F5344CB8AC3E}">
        <p14:creationId xmlns:p14="http://schemas.microsoft.com/office/powerpoint/2010/main" val="1986297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082EC0-7821-8274-EA35-FA05ED29221D}"/>
              </a:ext>
            </a:extLst>
          </p:cNvPr>
          <p:cNvPicPr>
            <a:picLocks noChangeAspect="1"/>
          </p:cNvPicPr>
          <p:nvPr/>
        </p:nvPicPr>
        <p:blipFill>
          <a:blip r:embed="rId3"/>
          <a:stretch>
            <a:fillRect/>
          </a:stretch>
        </p:blipFill>
        <p:spPr>
          <a:xfrm>
            <a:off x="16507" y="0"/>
            <a:ext cx="12175493" cy="6867311"/>
          </a:xfrm>
          <a:prstGeom prst="rect">
            <a:avLst/>
          </a:prstGeom>
        </p:spPr>
      </p:pic>
      <p:sp>
        <p:nvSpPr>
          <p:cNvPr id="3" name="Text Placeholder 2">
            <a:extLst>
              <a:ext uri="{FF2B5EF4-FFF2-40B4-BE49-F238E27FC236}">
                <a16:creationId xmlns:a16="http://schemas.microsoft.com/office/drawing/2014/main" id="{6E42DCFB-6F26-3795-3AB1-1073709ACB68}"/>
              </a:ext>
            </a:extLst>
          </p:cNvPr>
          <p:cNvSpPr>
            <a:spLocks noGrp="1"/>
          </p:cNvSpPr>
          <p:nvPr>
            <p:ph type="body" sz="quarter" idx="14"/>
          </p:nvPr>
        </p:nvSpPr>
        <p:spPr>
          <a:xfrm>
            <a:off x="527172" y="1885724"/>
            <a:ext cx="5975540" cy="4843138"/>
          </a:xfrm>
          <a:solidFill>
            <a:schemeClr val="bg1"/>
          </a:solidFill>
        </p:spPr>
        <p:txBody>
          <a:bodyPr/>
          <a:lstStyle/>
          <a:p>
            <a:pPr marL="228600" indent="-228600">
              <a:spcBef>
                <a:spcPts val="0"/>
              </a:spcBef>
              <a:spcAft>
                <a:spcPts val="0"/>
              </a:spcAft>
            </a:pPr>
            <a:r>
              <a:rPr lang="en-US" sz="2700" dirty="0">
                <a:solidFill>
                  <a:srgbClr val="7030A0"/>
                </a:solidFill>
                <a:latin typeface="Calibri" panose="020F0502020204030204" pitchFamily="34" charset="0"/>
                <a:cs typeface="Calibri" panose="020F0502020204030204" pitchFamily="34" charset="0"/>
              </a:rPr>
              <a:t>What can we learn from this lesson?</a:t>
            </a:r>
          </a:p>
          <a:p>
            <a:pPr marL="685800" lvl="1" indent="-228600">
              <a:spcAft>
                <a:spcPts val="0"/>
              </a:spcAft>
            </a:pPr>
            <a:r>
              <a:rPr lang="en-US" sz="2300" dirty="0"/>
              <a:t>God values the least of us</a:t>
            </a:r>
          </a:p>
          <a:p>
            <a:pPr marL="685800" lvl="1" indent="-228600">
              <a:spcAft>
                <a:spcPts val="0"/>
              </a:spcAft>
            </a:pPr>
            <a:r>
              <a:rPr lang="en-US" sz="2300" dirty="0">
                <a:latin typeface="Calibri" panose="020F0502020204030204" pitchFamily="34" charset="0"/>
                <a:cs typeface="Calibri" panose="020F0502020204030204" pitchFamily="34" charset="0"/>
              </a:rPr>
              <a:t>God honors faith</a:t>
            </a:r>
          </a:p>
          <a:p>
            <a:pPr marL="685800" lvl="1" indent="-228600"/>
            <a:r>
              <a:rPr lang="en-US" sz="2300" dirty="0"/>
              <a:t>God cherishes gratitude</a:t>
            </a:r>
            <a:endParaRPr lang="en-US" sz="2300" dirty="0">
              <a:latin typeface="Calibri" panose="020F0502020204030204" pitchFamily="34" charset="0"/>
              <a:cs typeface="Calibri" panose="020F0502020204030204" pitchFamily="34" charset="0"/>
            </a:endParaRPr>
          </a:p>
          <a:p>
            <a:pPr marL="228600" indent="-228600">
              <a:spcBef>
                <a:spcPts val="0"/>
              </a:spcBef>
              <a:spcAft>
                <a:spcPts val="0"/>
              </a:spcAft>
            </a:pPr>
            <a:r>
              <a:rPr lang="en-US" sz="2700" dirty="0">
                <a:solidFill>
                  <a:srgbClr val="7030A0"/>
                </a:solidFill>
                <a:latin typeface="Calibri" panose="020F0502020204030204" pitchFamily="34" charset="0"/>
                <a:cs typeface="Calibri" panose="020F0502020204030204" pitchFamily="34" charset="0"/>
              </a:rPr>
              <a:t>How can we thank God daily?</a:t>
            </a:r>
          </a:p>
          <a:p>
            <a:pPr marL="690563" lvl="1" indent="-225425">
              <a:spcAft>
                <a:spcPts val="0"/>
              </a:spcAft>
            </a:pPr>
            <a:r>
              <a:rPr lang="en-US" sz="2300" dirty="0">
                <a:ea typeface="Calibri" panose="020F0502020204030204" pitchFamily="34" charset="0"/>
              </a:rPr>
              <a:t>Create </a:t>
            </a:r>
            <a:r>
              <a:rPr lang="en-US" sz="2300" dirty="0">
                <a:effectLst/>
                <a:ea typeface="Calibri" panose="020F0502020204030204" pitchFamily="34" charset="0"/>
              </a:rPr>
              <a:t>Gratitude Jar</a:t>
            </a:r>
          </a:p>
          <a:p>
            <a:pPr marL="685800" lvl="1" indent="-228600">
              <a:spcAft>
                <a:spcPts val="0"/>
              </a:spcAft>
            </a:pPr>
            <a:r>
              <a:rPr lang="en-US" sz="2300" dirty="0">
                <a:latin typeface="Calibri" panose="020F0502020204030204" pitchFamily="34" charset="0"/>
                <a:cs typeface="Calibri" panose="020F0502020204030204" pitchFamily="34" charset="0"/>
              </a:rPr>
              <a:t>Set alarm on phone to thank God</a:t>
            </a:r>
          </a:p>
          <a:p>
            <a:pPr marL="685800" lvl="1" indent="-228600"/>
            <a:r>
              <a:rPr lang="en-US" sz="2300" dirty="0">
                <a:latin typeface="Calibri" panose="020F0502020204030204" pitchFamily="34" charset="0"/>
                <a:cs typeface="Calibri" panose="020F0502020204030204" pitchFamily="34" charset="0"/>
              </a:rPr>
              <a:t>Write someone a “thank you”</a:t>
            </a:r>
          </a:p>
          <a:p>
            <a:pPr marL="228600" indent="-228600">
              <a:spcBef>
                <a:spcPts val="0"/>
              </a:spcBef>
              <a:spcAft>
                <a:spcPts val="0"/>
              </a:spcAft>
            </a:pPr>
            <a:r>
              <a:rPr lang="en-US" sz="2700" dirty="0">
                <a:solidFill>
                  <a:srgbClr val="7030A0"/>
                </a:solidFill>
                <a:latin typeface="Calibri" panose="020F0502020204030204" pitchFamily="34" charset="0"/>
                <a:cs typeface="Calibri" panose="020F0502020204030204" pitchFamily="34" charset="0"/>
              </a:rPr>
              <a:t>Closing Prayer</a:t>
            </a:r>
          </a:p>
          <a:p>
            <a:pPr marL="685800" lvl="1" indent="-228600">
              <a:spcAft>
                <a:spcPts val="0"/>
              </a:spcAft>
            </a:pPr>
            <a:r>
              <a:rPr lang="en-US" sz="2300" dirty="0">
                <a:latin typeface="Calibri" panose="020F0502020204030204" pitchFamily="34" charset="0"/>
                <a:cs typeface="Calibri" panose="020F0502020204030204" pitchFamily="34" charset="0"/>
              </a:rPr>
              <a:t>Basket of Blessings &amp; “The Doxology”</a:t>
            </a:r>
          </a:p>
          <a:p>
            <a:pPr marL="685800" lvl="1" indent="-228600">
              <a:spcAft>
                <a:spcPts val="0"/>
              </a:spcAft>
            </a:pPr>
            <a:r>
              <a:rPr lang="en-US" sz="2300" dirty="0"/>
              <a:t>Psalm 100:4-5</a:t>
            </a:r>
          </a:p>
          <a:p>
            <a:pPr marL="685800" lvl="1" indent="-228600">
              <a:spcAft>
                <a:spcPts val="0"/>
              </a:spcAft>
            </a:pPr>
            <a:r>
              <a:rPr lang="en-US" sz="2300" dirty="0">
                <a:latin typeface="Calibri" panose="020F0502020204030204" pitchFamily="34" charset="0"/>
                <a:cs typeface="Calibri" panose="020F0502020204030204" pitchFamily="34" charset="0"/>
              </a:rPr>
              <a:t>“Give Thanks With a Grateful Heart”</a:t>
            </a:r>
          </a:p>
        </p:txBody>
      </p:sp>
    </p:spTree>
    <p:extLst>
      <p:ext uri="{BB962C8B-B14F-4D97-AF65-F5344CB8AC3E}">
        <p14:creationId xmlns:p14="http://schemas.microsoft.com/office/powerpoint/2010/main" val="2783929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D122E4-A90C-87AB-9A45-B26196C0AF7B}"/>
              </a:ext>
            </a:extLst>
          </p:cNvPr>
          <p:cNvPicPr>
            <a:picLocks noChangeAspect="1"/>
          </p:cNvPicPr>
          <p:nvPr/>
        </p:nvPicPr>
        <p:blipFill>
          <a:blip r:embed="rId3"/>
          <a:stretch>
            <a:fillRect/>
          </a:stretch>
        </p:blipFill>
        <p:spPr>
          <a:xfrm>
            <a:off x="381000" y="637059"/>
            <a:ext cx="11430000" cy="5583882"/>
          </a:xfrm>
          <a:prstGeom prst="rect">
            <a:avLst/>
          </a:prstGeom>
        </p:spPr>
      </p:pic>
    </p:spTree>
    <p:extLst>
      <p:ext uri="{BB962C8B-B14F-4D97-AF65-F5344CB8AC3E}">
        <p14:creationId xmlns:p14="http://schemas.microsoft.com/office/powerpoint/2010/main" val="2049583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F33EF7-C11F-2DCB-BDBF-E9E11BDE7DD3}"/>
              </a:ext>
            </a:extLst>
          </p:cNvPr>
          <p:cNvPicPr>
            <a:picLocks noChangeAspect="1"/>
          </p:cNvPicPr>
          <p:nvPr/>
        </p:nvPicPr>
        <p:blipFill>
          <a:blip r:embed="rId3"/>
          <a:stretch>
            <a:fillRect/>
          </a:stretch>
        </p:blipFill>
        <p:spPr>
          <a:xfrm>
            <a:off x="28466" y="0"/>
            <a:ext cx="12110684" cy="6857999"/>
          </a:xfrm>
          <a:prstGeom prst="rect">
            <a:avLst/>
          </a:prstGeom>
        </p:spPr>
      </p:pic>
      <p:sp>
        <p:nvSpPr>
          <p:cNvPr id="3" name="Text Placeholder 2">
            <a:extLst>
              <a:ext uri="{FF2B5EF4-FFF2-40B4-BE49-F238E27FC236}">
                <a16:creationId xmlns:a16="http://schemas.microsoft.com/office/drawing/2014/main" id="{90F85D96-3410-21A0-AC6C-22C7696F722B}"/>
              </a:ext>
            </a:extLst>
          </p:cNvPr>
          <p:cNvSpPr>
            <a:spLocks noGrp="1"/>
          </p:cNvSpPr>
          <p:nvPr>
            <p:ph type="body" sz="quarter" idx="14"/>
          </p:nvPr>
        </p:nvSpPr>
        <p:spPr>
          <a:xfrm>
            <a:off x="627888" y="1849120"/>
            <a:ext cx="6336584" cy="4679696"/>
          </a:xfrm>
          <a:solidFill>
            <a:schemeClr val="bg1"/>
          </a:solidFill>
        </p:spPr>
        <p:txBody>
          <a:bodyPr/>
          <a:lstStyle/>
          <a:p>
            <a:pPr marL="287338" indent="-287338"/>
            <a:r>
              <a:rPr lang="en-US" dirty="0">
                <a:solidFill>
                  <a:srgbClr val="7030A0"/>
                </a:solidFill>
                <a:latin typeface="Calibri" panose="020F0502020204030204" pitchFamily="34" charset="0"/>
                <a:cs typeface="Calibri" panose="020F0502020204030204" pitchFamily="34" charset="0"/>
              </a:rPr>
              <a:t>Do you have a “blemish”?</a:t>
            </a:r>
          </a:p>
          <a:p>
            <a:pPr marL="287338" indent="-287338"/>
            <a:r>
              <a:rPr lang="en-US" dirty="0"/>
              <a:t>Beautiful Gate</a:t>
            </a:r>
          </a:p>
          <a:p>
            <a:pPr marL="287338" indent="-287338"/>
            <a:r>
              <a:rPr lang="en-US" dirty="0"/>
              <a:t>3 Times for Praying in Temple</a:t>
            </a:r>
            <a:endParaRPr lang="en-US" dirty="0">
              <a:solidFill>
                <a:srgbClr val="7030A0"/>
              </a:solidFill>
              <a:latin typeface="Calibri" panose="020F0502020204030204" pitchFamily="34" charset="0"/>
              <a:cs typeface="Calibri" panose="020F0502020204030204" pitchFamily="34" charset="0"/>
            </a:endParaRPr>
          </a:p>
          <a:p>
            <a:pPr marL="287338" indent="-287338"/>
            <a:r>
              <a:rPr lang="en-US" dirty="0">
                <a:solidFill>
                  <a:srgbClr val="7030A0"/>
                </a:solidFill>
                <a:latin typeface="Calibri" panose="020F0502020204030204" pitchFamily="34" charset="0"/>
                <a:cs typeface="Calibri" panose="020F0502020204030204" pitchFamily="34" charset="0"/>
              </a:rPr>
              <a:t>Video</a:t>
            </a:r>
          </a:p>
          <a:p>
            <a:pPr marL="576263" lvl="1" indent="-280988"/>
            <a:r>
              <a:rPr lang="en-US" sz="195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https://www.youtube.com/watch?v=AT7cnOkGcBQ</a:t>
            </a:r>
            <a:r>
              <a:rPr lang="en-US" sz="195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(3:21)</a:t>
            </a:r>
          </a:p>
        </p:txBody>
      </p:sp>
    </p:spTree>
    <p:extLst>
      <p:ext uri="{BB962C8B-B14F-4D97-AF65-F5344CB8AC3E}">
        <p14:creationId xmlns:p14="http://schemas.microsoft.com/office/powerpoint/2010/main" val="3683122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F33EF7-C11F-2DCB-BDBF-E9E11BDE7DD3}"/>
              </a:ext>
            </a:extLst>
          </p:cNvPr>
          <p:cNvPicPr>
            <a:picLocks noChangeAspect="1"/>
          </p:cNvPicPr>
          <p:nvPr/>
        </p:nvPicPr>
        <p:blipFill>
          <a:blip r:embed="rId3"/>
          <a:stretch>
            <a:fillRect/>
          </a:stretch>
        </p:blipFill>
        <p:spPr>
          <a:xfrm>
            <a:off x="28466" y="0"/>
            <a:ext cx="12110684" cy="6857999"/>
          </a:xfrm>
          <a:prstGeom prst="rect">
            <a:avLst/>
          </a:prstGeom>
        </p:spPr>
      </p:pic>
      <p:sp>
        <p:nvSpPr>
          <p:cNvPr id="3" name="Text Placeholder 2">
            <a:extLst>
              <a:ext uri="{FF2B5EF4-FFF2-40B4-BE49-F238E27FC236}">
                <a16:creationId xmlns:a16="http://schemas.microsoft.com/office/drawing/2014/main" id="{90F85D96-3410-21A0-AC6C-22C7696F722B}"/>
              </a:ext>
            </a:extLst>
          </p:cNvPr>
          <p:cNvSpPr>
            <a:spLocks noGrp="1"/>
          </p:cNvSpPr>
          <p:nvPr>
            <p:ph type="body" sz="quarter" idx="14"/>
          </p:nvPr>
        </p:nvSpPr>
        <p:spPr>
          <a:xfrm>
            <a:off x="627888" y="1955800"/>
            <a:ext cx="6336584" cy="4573016"/>
          </a:xfrm>
          <a:solidFill>
            <a:schemeClr val="bg1"/>
          </a:solidFill>
        </p:spPr>
        <p:txBody>
          <a:bodyPr/>
          <a:lstStyle/>
          <a:p>
            <a:pPr marL="119063" indent="-280988">
              <a:spcAft>
                <a:spcPts val="0"/>
              </a:spcAft>
            </a:pPr>
            <a:r>
              <a:rPr lang="en-US" dirty="0"/>
              <a:t>Importance of This Miracle</a:t>
            </a:r>
          </a:p>
          <a:p>
            <a:pPr marL="576263" lvl="1" indent="-280988">
              <a:spcAft>
                <a:spcPts val="0"/>
              </a:spcAft>
            </a:pPr>
            <a:r>
              <a:rPr lang="en-US" dirty="0"/>
              <a:t>Proved message about Jesus was true</a:t>
            </a:r>
          </a:p>
          <a:p>
            <a:pPr marL="576263" lvl="1" indent="-280988">
              <a:spcAft>
                <a:spcPts val="0"/>
              </a:spcAft>
            </a:pPr>
            <a:r>
              <a:rPr lang="en-US" dirty="0"/>
              <a:t>Made apostles popular</a:t>
            </a:r>
          </a:p>
          <a:p>
            <a:pPr marL="576263" lvl="1" indent="-280988">
              <a:spcAft>
                <a:spcPts val="0"/>
              </a:spcAft>
            </a:pPr>
            <a:r>
              <a:rPr lang="en-US" dirty="0"/>
              <a:t>Helped protect apostles</a:t>
            </a:r>
          </a:p>
          <a:p>
            <a:pPr marL="576263" lvl="1" indent="-280988">
              <a:spcAft>
                <a:spcPts val="0"/>
              </a:spcAft>
            </a:pPr>
            <a:r>
              <a:rPr lang="en-US" dirty="0"/>
              <a:t>Helped change hearts &amp; minds about Jesus</a:t>
            </a:r>
          </a:p>
          <a:p>
            <a:pPr marL="576263" lvl="1" indent="-280988"/>
            <a:r>
              <a:rPr lang="en-US" dirty="0"/>
              <a:t>People turned to Jesus as their Savior</a:t>
            </a:r>
          </a:p>
          <a:p>
            <a:pPr marL="119063" indent="-280988">
              <a:spcAft>
                <a:spcPts val="0"/>
              </a:spcAft>
            </a:pPr>
            <a:r>
              <a:rPr lang="en-US" dirty="0"/>
              <a:t>Principles for Our Spiritual Lives</a:t>
            </a:r>
          </a:p>
          <a:p>
            <a:pPr marL="576263" lvl="1" indent="-280988">
              <a:spcAft>
                <a:spcPts val="0"/>
              </a:spcAft>
            </a:pPr>
            <a:r>
              <a:rPr lang="en-US" dirty="0"/>
              <a:t>Establish rhythm of prayer &amp; worship</a:t>
            </a:r>
          </a:p>
          <a:p>
            <a:pPr marL="576263" lvl="1" indent="-280988">
              <a:spcAft>
                <a:spcPts val="0"/>
              </a:spcAft>
            </a:pPr>
            <a:r>
              <a:rPr lang="en-US" dirty="0"/>
              <a:t>Love &amp; bless others in beautiful ways</a:t>
            </a:r>
          </a:p>
          <a:p>
            <a:pPr marL="576263" lvl="1" indent="-280988">
              <a:spcAft>
                <a:spcPts val="0"/>
              </a:spcAft>
            </a:pPr>
            <a:r>
              <a:rPr lang="en-US" dirty="0"/>
              <a:t>Bring credit &amp; glory to God</a:t>
            </a:r>
          </a:p>
          <a:p>
            <a:pPr marL="119063" indent="-280988"/>
            <a:endParaRPr lang="en-US" dirty="0"/>
          </a:p>
        </p:txBody>
      </p:sp>
    </p:spTree>
    <p:extLst>
      <p:ext uri="{BB962C8B-B14F-4D97-AF65-F5344CB8AC3E}">
        <p14:creationId xmlns:p14="http://schemas.microsoft.com/office/powerpoint/2010/main" val="3404552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24487-1A6A-851E-69D9-C75929A8A599}"/>
              </a:ext>
            </a:extLst>
          </p:cNvPr>
          <p:cNvPicPr>
            <a:picLocks noChangeAspect="1"/>
          </p:cNvPicPr>
          <p:nvPr/>
        </p:nvPicPr>
        <p:blipFill>
          <a:blip r:embed="rId3"/>
          <a:stretch>
            <a:fillRect/>
          </a:stretch>
        </p:blipFill>
        <p:spPr>
          <a:xfrm>
            <a:off x="381000" y="679623"/>
            <a:ext cx="11430000" cy="5498754"/>
          </a:xfrm>
          <a:prstGeom prst="rect">
            <a:avLst/>
          </a:prstGeom>
        </p:spPr>
      </p:pic>
    </p:spTree>
    <p:extLst>
      <p:ext uri="{BB962C8B-B14F-4D97-AF65-F5344CB8AC3E}">
        <p14:creationId xmlns:p14="http://schemas.microsoft.com/office/powerpoint/2010/main" val="12168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A96490-C5BF-E4B3-E5C0-B3EC34C8451B}"/>
              </a:ext>
            </a:extLst>
          </p:cNvPr>
          <p:cNvPicPr>
            <a:picLocks noChangeAspect="1"/>
          </p:cNvPicPr>
          <p:nvPr/>
        </p:nvPicPr>
        <p:blipFill>
          <a:blip r:embed="rId3"/>
          <a:stretch>
            <a:fillRect/>
          </a:stretch>
        </p:blipFill>
        <p:spPr>
          <a:xfrm>
            <a:off x="22176" y="0"/>
            <a:ext cx="12169824" cy="6857999"/>
          </a:xfrm>
          <a:prstGeom prst="rect">
            <a:avLst/>
          </a:prstGeom>
        </p:spPr>
      </p:pic>
      <p:sp>
        <p:nvSpPr>
          <p:cNvPr id="3" name="Text Placeholder 2">
            <a:extLst>
              <a:ext uri="{FF2B5EF4-FFF2-40B4-BE49-F238E27FC236}">
                <a16:creationId xmlns:a16="http://schemas.microsoft.com/office/drawing/2014/main" id="{1E0C6ABC-ED43-08EC-AEDC-52329A24F5DF}"/>
              </a:ext>
            </a:extLst>
          </p:cNvPr>
          <p:cNvSpPr>
            <a:spLocks noGrp="1"/>
          </p:cNvSpPr>
          <p:nvPr>
            <p:ph type="body" sz="quarter" idx="14"/>
          </p:nvPr>
        </p:nvSpPr>
        <p:spPr>
          <a:xfrm>
            <a:off x="609599" y="1808480"/>
            <a:ext cx="5238751" cy="4671568"/>
          </a:xfrm>
          <a:solidFill>
            <a:schemeClr val="bg1"/>
          </a:solidFill>
        </p:spPr>
        <p:txBody>
          <a:bodyPr/>
          <a:lstStyle/>
          <a:p>
            <a:pPr marL="225425" indent="-225425">
              <a:spcBef>
                <a:spcPts val="0"/>
              </a:spcBef>
              <a:spcAft>
                <a:spcPts val="1200"/>
              </a:spcAft>
            </a:pPr>
            <a:r>
              <a:rPr lang="en-US" dirty="0">
                <a:solidFill>
                  <a:srgbClr val="7030A0"/>
                </a:solidFill>
                <a:latin typeface="Calibri" panose="020F0502020204030204" pitchFamily="34" charset="0"/>
                <a:cs typeface="Calibri" panose="020F0502020204030204" pitchFamily="34" charset="0"/>
              </a:rPr>
              <a:t>Colossians 4:2, 5-6</a:t>
            </a:r>
          </a:p>
          <a:p>
            <a:pPr marL="225425" indent="-225425">
              <a:spcBef>
                <a:spcPts val="0"/>
              </a:spcBef>
            </a:pPr>
            <a:r>
              <a:rPr lang="en-US" dirty="0">
                <a:solidFill>
                  <a:srgbClr val="7030A0"/>
                </a:solidFill>
                <a:latin typeface="Calibri" panose="020F0502020204030204" pitchFamily="34" charset="0"/>
                <a:cs typeface="Calibri" panose="020F0502020204030204" pitchFamily="34" charset="0"/>
              </a:rPr>
              <a:t>Have you gone on a pilgrimage?</a:t>
            </a:r>
          </a:p>
          <a:p>
            <a:pPr marL="682625" lvl="1" indent="-225425"/>
            <a:r>
              <a:rPr lang="en-US" dirty="0">
                <a:solidFill>
                  <a:srgbClr val="7030A0"/>
                </a:solidFill>
              </a:rPr>
              <a:t>God-fearer</a:t>
            </a:r>
          </a:p>
          <a:p>
            <a:pPr marL="682625" lvl="1" indent="-225425">
              <a:spcAft>
                <a:spcPts val="1200"/>
              </a:spcAft>
            </a:pPr>
            <a:r>
              <a:rPr lang="en-US" dirty="0">
                <a:solidFill>
                  <a:srgbClr val="7030A0"/>
                </a:solidFill>
                <a:latin typeface="Calibri" panose="020F0502020204030204" pitchFamily="34" charset="0"/>
                <a:cs typeface="Calibri" panose="020F0502020204030204" pitchFamily="34" charset="0"/>
              </a:rPr>
              <a:t>Leviticus 21:17-21</a:t>
            </a:r>
          </a:p>
          <a:p>
            <a:pPr marL="225425" indent="-225425"/>
            <a:r>
              <a:rPr lang="en-US" dirty="0">
                <a:solidFill>
                  <a:srgbClr val="7030A0"/>
                </a:solidFill>
                <a:latin typeface="Calibri" panose="020F0502020204030204" pitchFamily="34" charset="0"/>
                <a:cs typeface="Calibri" panose="020F0502020204030204" pitchFamily="34" charset="0"/>
              </a:rPr>
              <a:t>Map on </a:t>
            </a:r>
            <a:r>
              <a:rPr lang="en-US" dirty="0">
                <a:solidFill>
                  <a:srgbClr val="7030A0"/>
                </a:solidFill>
              </a:rPr>
              <a:t>P. 66 of study book</a:t>
            </a:r>
            <a:endParaRPr lang="en-US" dirty="0">
              <a:solidFill>
                <a:srgbClr val="7030A0"/>
              </a:solidFill>
              <a:latin typeface="Calibri" panose="020F0502020204030204" pitchFamily="34" charset="0"/>
              <a:cs typeface="Calibri" panose="020F0502020204030204" pitchFamily="34" charset="0"/>
            </a:endParaRPr>
          </a:p>
          <a:p>
            <a:pPr marL="225425" indent="-225425"/>
            <a:endParaRPr lang="en-US"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2299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A96490-C5BF-E4B3-E5C0-B3EC34C8451B}"/>
              </a:ext>
            </a:extLst>
          </p:cNvPr>
          <p:cNvPicPr>
            <a:picLocks noChangeAspect="1"/>
          </p:cNvPicPr>
          <p:nvPr/>
        </p:nvPicPr>
        <p:blipFill>
          <a:blip r:embed="rId3"/>
          <a:stretch>
            <a:fillRect/>
          </a:stretch>
        </p:blipFill>
        <p:spPr>
          <a:xfrm>
            <a:off x="22176" y="0"/>
            <a:ext cx="12169824" cy="6857999"/>
          </a:xfrm>
          <a:prstGeom prst="rect">
            <a:avLst/>
          </a:prstGeom>
        </p:spPr>
      </p:pic>
      <p:sp>
        <p:nvSpPr>
          <p:cNvPr id="3" name="Text Placeholder 2">
            <a:extLst>
              <a:ext uri="{FF2B5EF4-FFF2-40B4-BE49-F238E27FC236}">
                <a16:creationId xmlns:a16="http://schemas.microsoft.com/office/drawing/2014/main" id="{1E0C6ABC-ED43-08EC-AEDC-52329A24F5DF}"/>
              </a:ext>
            </a:extLst>
          </p:cNvPr>
          <p:cNvSpPr>
            <a:spLocks noGrp="1"/>
          </p:cNvSpPr>
          <p:nvPr>
            <p:ph type="body" sz="quarter" idx="14"/>
          </p:nvPr>
        </p:nvSpPr>
        <p:spPr>
          <a:xfrm>
            <a:off x="533401" y="1752601"/>
            <a:ext cx="5359399" cy="4886738"/>
          </a:xfrm>
          <a:solidFill>
            <a:schemeClr val="bg1"/>
          </a:solidFill>
        </p:spPr>
        <p:txBody>
          <a:bodyPr/>
          <a:lstStyle/>
          <a:p>
            <a:pPr marL="225425" indent="-225425">
              <a:spcBef>
                <a:spcPts val="0"/>
              </a:spcBef>
              <a:spcAft>
                <a:spcPts val="0"/>
              </a:spcAft>
            </a:pPr>
            <a:r>
              <a:rPr lang="en-US" dirty="0">
                <a:solidFill>
                  <a:srgbClr val="7030A0"/>
                </a:solidFill>
                <a:latin typeface="Calibri" panose="020F0502020204030204" pitchFamily="34" charset="0"/>
                <a:cs typeface="Calibri" panose="020F0502020204030204" pitchFamily="34" charset="0"/>
              </a:rPr>
              <a:t>Videos </a:t>
            </a:r>
            <a:endParaRPr lang="en-US" u="sng" dirty="0">
              <a:hlinkClick r:id="rId4">
                <a:extLst>
                  <a:ext uri="{A12FA001-AC4F-418D-AE19-62706E023703}">
                    <ahyp:hlinkClr xmlns:ahyp="http://schemas.microsoft.com/office/drawing/2018/hyperlinkcolor" val="tx"/>
                  </a:ext>
                </a:extLst>
              </a:hlinkClick>
            </a:endParaRPr>
          </a:p>
          <a:p>
            <a:pPr marL="463550" lvl="1" indent="-241300">
              <a:spcAft>
                <a:spcPts val="0"/>
              </a:spcAft>
            </a:pPr>
            <a:r>
              <a:rPr lang="en-US" sz="1800" dirty="0">
                <a:effectLst/>
                <a:ea typeface="Calibri" panose="020F0502020204030204" pitchFamily="34" charset="0"/>
                <a:hlinkClick r:id="rId5"/>
              </a:rPr>
              <a:t>https://www.jesusfilm.org/watch/book-of-acts.html/philip-and-the-ethiopian/english.html</a:t>
            </a:r>
            <a:r>
              <a:rPr lang="en-US" sz="1800" dirty="0">
                <a:ea typeface="Calibri" panose="020F0502020204030204" pitchFamily="34" charset="0"/>
              </a:rPr>
              <a:t> (2:44)</a:t>
            </a:r>
          </a:p>
          <a:p>
            <a:pPr marL="463550" lvl="1" indent="-241300">
              <a:spcAft>
                <a:spcPts val="500"/>
              </a:spcAft>
            </a:pPr>
            <a:r>
              <a:rPr lang="en-US" sz="1800" dirty="0">
                <a:effectLst/>
                <a:ea typeface="Calibri" panose="020F0502020204030204" pitchFamily="34" charset="0"/>
                <a:hlinkClick r:id="rId6"/>
              </a:rPr>
              <a:t>https://www.youtube.com/watch?v=XODxQONBp1A</a:t>
            </a:r>
            <a:r>
              <a:rPr lang="en-US" sz="1800" dirty="0">
                <a:effectLst/>
                <a:ea typeface="Calibri" panose="020F0502020204030204" pitchFamily="34" charset="0"/>
              </a:rPr>
              <a:t> (2:24)</a:t>
            </a:r>
            <a:endParaRPr lang="en-US" sz="1800" dirty="0">
              <a:solidFill>
                <a:srgbClr val="7030A0"/>
              </a:solidFill>
              <a:latin typeface="Calibri" panose="020F0502020204030204" pitchFamily="34" charset="0"/>
              <a:cs typeface="Calibri" panose="020F0502020204030204" pitchFamily="34" charset="0"/>
            </a:endParaRPr>
          </a:p>
          <a:p>
            <a:pPr marL="228600" indent="-228600">
              <a:spcBef>
                <a:spcPts val="0"/>
              </a:spcBef>
              <a:spcAft>
                <a:spcPts val="0"/>
              </a:spcAft>
            </a:pPr>
            <a:r>
              <a:rPr lang="en-US" dirty="0"/>
              <a:t>Ethiopian reading Isaiah </a:t>
            </a:r>
          </a:p>
          <a:p>
            <a:pPr marL="685800" lvl="1" indent="-228600">
              <a:spcAft>
                <a:spcPts val="0"/>
              </a:spcAft>
            </a:pPr>
            <a:r>
              <a:rPr lang="en-US" dirty="0"/>
              <a:t>Eunuchs included in God’s Temple</a:t>
            </a:r>
          </a:p>
          <a:p>
            <a:pPr marL="685800" lvl="1" indent="-228600">
              <a:spcAft>
                <a:spcPts val="0"/>
              </a:spcAft>
            </a:pPr>
            <a:r>
              <a:rPr lang="en-US" dirty="0">
                <a:latin typeface="Calibri" panose="020F0502020204030204" pitchFamily="34" charset="0"/>
                <a:cs typeface="Calibri" panose="020F0502020204030204" pitchFamily="34" charset="0"/>
              </a:rPr>
              <a:t>Verse quoted nearly 40 times in NT</a:t>
            </a:r>
          </a:p>
          <a:p>
            <a:pPr marL="685800" lvl="1" indent="-228600">
              <a:spcAft>
                <a:spcPts val="0"/>
              </a:spcAft>
            </a:pPr>
            <a:r>
              <a:rPr lang="en-US" dirty="0">
                <a:latin typeface="Calibri" panose="020F0502020204030204" pitchFamily="34" charset="0"/>
                <a:cs typeface="Calibri" panose="020F0502020204030204" pitchFamily="34" charset="0"/>
              </a:rPr>
              <a:t>Written 700 years before Jesus</a:t>
            </a:r>
          </a:p>
          <a:p>
            <a:pPr marL="685800" lvl="1" indent="-228600">
              <a:spcAft>
                <a:spcPts val="0"/>
              </a:spcAft>
            </a:pPr>
            <a:r>
              <a:rPr lang="en-US" dirty="0"/>
              <a:t>Christianity Ethiopia’s official religion by 4</a:t>
            </a:r>
            <a:r>
              <a:rPr lang="en-US" baseline="30000" dirty="0"/>
              <a:t>th</a:t>
            </a:r>
            <a:r>
              <a:rPr lang="en-US" dirty="0"/>
              <a:t> Century</a:t>
            </a:r>
          </a:p>
          <a:p>
            <a:pPr marL="228600" indent="-228600">
              <a:spcBef>
                <a:spcPts val="500"/>
              </a:spcBef>
              <a:spcAft>
                <a:spcPts val="0"/>
              </a:spcAft>
            </a:pPr>
            <a:r>
              <a:rPr lang="en-US" dirty="0">
                <a:solidFill>
                  <a:srgbClr val="7030A0"/>
                </a:solidFill>
              </a:rPr>
              <a:t>How would you explain Gospel?</a:t>
            </a:r>
            <a:endParaRPr lang="en-US"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0567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86C53-7E7A-3222-5BDB-D750E3363EC7}"/>
              </a:ext>
            </a:extLst>
          </p:cNvPr>
          <p:cNvSpPr>
            <a:spLocks noGrp="1"/>
          </p:cNvSpPr>
          <p:nvPr>
            <p:ph type="title"/>
          </p:nvPr>
        </p:nvSpPr>
        <p:spPr>
          <a:xfrm>
            <a:off x="574429" y="539264"/>
            <a:ext cx="7467601" cy="1572768"/>
          </a:xfrm>
        </p:spPr>
        <p:txBody>
          <a:bodyPr/>
          <a:lstStyle/>
          <a:p>
            <a:r>
              <a:rPr lang="en-US" dirty="0"/>
              <a:t>Bible Study Book</a:t>
            </a:r>
          </a:p>
        </p:txBody>
      </p:sp>
      <p:sp>
        <p:nvSpPr>
          <p:cNvPr id="3" name="Text Placeholder 2">
            <a:extLst>
              <a:ext uri="{FF2B5EF4-FFF2-40B4-BE49-F238E27FC236}">
                <a16:creationId xmlns:a16="http://schemas.microsoft.com/office/drawing/2014/main" id="{5F61E1EE-7770-C815-7A87-853D464850E0}"/>
              </a:ext>
            </a:extLst>
          </p:cNvPr>
          <p:cNvSpPr>
            <a:spLocks noGrp="1"/>
          </p:cNvSpPr>
          <p:nvPr>
            <p:ph type="body" sz="quarter" idx="14"/>
          </p:nvPr>
        </p:nvSpPr>
        <p:spPr>
          <a:xfrm>
            <a:off x="574429" y="1826888"/>
            <a:ext cx="6410131" cy="4236097"/>
          </a:xfrm>
        </p:spPr>
        <p:txBody>
          <a:bodyPr/>
          <a:lstStyle/>
          <a:p>
            <a:pPr marL="0" indent="0">
              <a:spcBef>
                <a:spcPts val="0"/>
              </a:spcBef>
              <a:spcAft>
                <a:spcPts val="0"/>
              </a:spcAft>
              <a:buNone/>
            </a:pPr>
            <a:r>
              <a:rPr lang="en-US" dirty="0"/>
              <a:t>$</a:t>
            </a:r>
            <a:r>
              <a:rPr lang="en-US" b="1" dirty="0"/>
              <a:t>10.00</a:t>
            </a:r>
          </a:p>
          <a:p>
            <a:pPr>
              <a:spcBef>
                <a:spcPts val="0"/>
              </a:spcBef>
              <a:spcAft>
                <a:spcPts val="0"/>
              </a:spcAft>
            </a:pPr>
            <a:r>
              <a:rPr lang="en-US" b="0" dirty="0">
                <a:solidFill>
                  <a:schemeClr val="tx1"/>
                </a:solidFill>
              </a:rPr>
              <a:t>By Rev. Dr. Olive </a:t>
            </a:r>
            <a:r>
              <a:rPr lang="en-US" b="0" dirty="0" err="1">
                <a:solidFill>
                  <a:schemeClr val="tx1"/>
                </a:solidFill>
              </a:rPr>
              <a:t>Mahabir</a:t>
            </a:r>
            <a:endParaRPr lang="en-US" b="0" dirty="0">
              <a:solidFill>
                <a:schemeClr val="tx1"/>
              </a:solidFill>
            </a:endParaRPr>
          </a:p>
          <a:p>
            <a:r>
              <a:rPr lang="en-US" b="0" dirty="0">
                <a:solidFill>
                  <a:schemeClr val="tx1"/>
                </a:solidFill>
                <a:effectLst/>
              </a:rPr>
              <a:t>Suggestions for Leaders by Wilma Angelica </a:t>
            </a:r>
            <a:r>
              <a:rPr lang="en-US" b="0" dirty="0" err="1">
                <a:solidFill>
                  <a:schemeClr val="tx1"/>
                </a:solidFill>
                <a:effectLst/>
              </a:rPr>
              <a:t>Quinonez</a:t>
            </a:r>
            <a:r>
              <a:rPr lang="en-US" b="0" dirty="0">
                <a:solidFill>
                  <a:schemeClr val="tx1"/>
                </a:solidFill>
                <a:effectLst/>
              </a:rPr>
              <a:t> </a:t>
            </a:r>
            <a:r>
              <a:rPr lang="en-US" b="0" dirty="0" err="1">
                <a:solidFill>
                  <a:schemeClr val="tx1"/>
                </a:solidFill>
                <a:effectLst/>
              </a:rPr>
              <a:t>Cabero</a:t>
            </a:r>
            <a:endParaRPr lang="en-US" b="0" dirty="0">
              <a:solidFill>
                <a:schemeClr val="tx1"/>
              </a:solidFill>
              <a:effectLst/>
            </a:endParaRPr>
          </a:p>
          <a:p>
            <a:pPr marL="0" indent="0">
              <a:buFont typeface="+mj-lt"/>
              <a:buNone/>
            </a:pPr>
            <a:endParaRPr lang="en-US" sz="2000" b="0" dirty="0"/>
          </a:p>
          <a:p>
            <a:pPr marL="0" indent="0">
              <a:spcBef>
                <a:spcPts val="0"/>
              </a:spcBef>
              <a:spcAft>
                <a:spcPts val="0"/>
              </a:spcAft>
              <a:buNone/>
            </a:pPr>
            <a:r>
              <a:rPr lang="en-US" dirty="0"/>
              <a:t>$2</a:t>
            </a:r>
            <a:r>
              <a:rPr lang="en-US" b="1" dirty="0"/>
              <a:t>0.00 for Companion DVD</a:t>
            </a:r>
          </a:p>
          <a:p>
            <a:pPr>
              <a:spcBef>
                <a:spcPts val="0"/>
              </a:spcBef>
              <a:spcAft>
                <a:spcPts val="0"/>
              </a:spcAft>
            </a:pPr>
            <a:r>
              <a:rPr lang="en-US" b="0" dirty="0">
                <a:solidFill>
                  <a:schemeClr val="tx1"/>
                </a:solidFill>
              </a:rPr>
              <a:t>Each about 10 to 11:30 minutes</a:t>
            </a:r>
          </a:p>
          <a:p>
            <a:pPr>
              <a:spcBef>
                <a:spcPts val="0"/>
              </a:spcBef>
              <a:spcAft>
                <a:spcPts val="0"/>
              </a:spcAft>
            </a:pPr>
            <a:r>
              <a:rPr lang="en-US" b="0" dirty="0">
                <a:solidFill>
                  <a:schemeClr val="tx1"/>
                </a:solidFill>
                <a:effectLst/>
              </a:rPr>
              <a:t>Available in digital download</a:t>
            </a:r>
          </a:p>
          <a:p>
            <a:pPr>
              <a:spcBef>
                <a:spcPts val="0"/>
              </a:spcBef>
            </a:pPr>
            <a:r>
              <a:rPr lang="en-US" b="0" dirty="0">
                <a:solidFill>
                  <a:schemeClr val="tx1"/>
                </a:solidFill>
                <a:effectLst/>
              </a:rPr>
              <a:t>More helpful background information</a:t>
            </a:r>
          </a:p>
        </p:txBody>
      </p:sp>
      <p:pic>
        <p:nvPicPr>
          <p:cNvPr id="5" name="Picture 4">
            <a:extLst>
              <a:ext uri="{FF2B5EF4-FFF2-40B4-BE49-F238E27FC236}">
                <a16:creationId xmlns:a16="http://schemas.microsoft.com/office/drawing/2014/main" id="{C36B2FA4-D840-5AF8-3611-81F0810D7517}"/>
              </a:ext>
            </a:extLst>
          </p:cNvPr>
          <p:cNvPicPr>
            <a:picLocks noChangeAspect="1"/>
          </p:cNvPicPr>
          <p:nvPr/>
        </p:nvPicPr>
        <p:blipFill>
          <a:blip r:embed="rId3"/>
          <a:stretch>
            <a:fillRect/>
          </a:stretch>
        </p:blipFill>
        <p:spPr>
          <a:xfrm>
            <a:off x="7457294" y="651161"/>
            <a:ext cx="3968496" cy="5486400"/>
          </a:xfrm>
          <a:prstGeom prst="rect">
            <a:avLst/>
          </a:prstGeom>
        </p:spPr>
      </p:pic>
    </p:spTree>
    <p:extLst>
      <p:ext uri="{BB962C8B-B14F-4D97-AF65-F5344CB8AC3E}">
        <p14:creationId xmlns:p14="http://schemas.microsoft.com/office/powerpoint/2010/main" val="1885011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62CDC3-F233-B27E-438B-4EF1F34E6DE6}"/>
              </a:ext>
            </a:extLst>
          </p:cNvPr>
          <p:cNvPicPr>
            <a:picLocks noChangeAspect="1"/>
          </p:cNvPicPr>
          <p:nvPr/>
        </p:nvPicPr>
        <p:blipFill>
          <a:blip r:embed="rId3"/>
          <a:stretch>
            <a:fillRect/>
          </a:stretch>
        </p:blipFill>
        <p:spPr>
          <a:xfrm>
            <a:off x="381000" y="1047113"/>
            <a:ext cx="11430000" cy="4763774"/>
          </a:xfrm>
          <a:prstGeom prst="rect">
            <a:avLst/>
          </a:prstGeom>
        </p:spPr>
      </p:pic>
    </p:spTree>
    <p:extLst>
      <p:ext uri="{BB962C8B-B14F-4D97-AF65-F5344CB8AC3E}">
        <p14:creationId xmlns:p14="http://schemas.microsoft.com/office/powerpoint/2010/main" val="746610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A89AC4-F91E-C4A8-EA3D-5D9D1F932BCF}"/>
              </a:ext>
            </a:extLst>
          </p:cNvPr>
          <p:cNvPicPr>
            <a:picLocks noChangeAspect="1"/>
          </p:cNvPicPr>
          <p:nvPr/>
        </p:nvPicPr>
        <p:blipFill>
          <a:blip r:embed="rId3"/>
          <a:stretch>
            <a:fillRect/>
          </a:stretch>
        </p:blipFill>
        <p:spPr>
          <a:xfrm>
            <a:off x="114476" y="20782"/>
            <a:ext cx="12070080" cy="6801208"/>
          </a:xfrm>
          <a:prstGeom prst="rect">
            <a:avLst/>
          </a:prstGeom>
        </p:spPr>
      </p:pic>
      <p:sp>
        <p:nvSpPr>
          <p:cNvPr id="3" name="Text Placeholder 2">
            <a:extLst>
              <a:ext uri="{FF2B5EF4-FFF2-40B4-BE49-F238E27FC236}">
                <a16:creationId xmlns:a16="http://schemas.microsoft.com/office/drawing/2014/main" id="{3C613EA1-EF29-A3E1-6681-EE3EC9F74AE1}"/>
              </a:ext>
            </a:extLst>
          </p:cNvPr>
          <p:cNvSpPr>
            <a:spLocks noGrp="1"/>
          </p:cNvSpPr>
          <p:nvPr>
            <p:ph type="body" sz="quarter" idx="14"/>
          </p:nvPr>
        </p:nvSpPr>
        <p:spPr>
          <a:xfrm>
            <a:off x="652272" y="1828800"/>
            <a:ext cx="4834128" cy="4687824"/>
          </a:xfrm>
          <a:solidFill>
            <a:schemeClr val="bg1"/>
          </a:solidFill>
        </p:spPr>
        <p:txBody>
          <a:bodyPr/>
          <a:lstStyle/>
          <a:p>
            <a:pPr marL="228600" indent="-228600">
              <a:spcBef>
                <a:spcPts val="0"/>
              </a:spcBef>
              <a:spcAft>
                <a:spcPts val="1200"/>
              </a:spcAft>
            </a:pPr>
            <a:r>
              <a:rPr lang="en-US" dirty="0">
                <a:solidFill>
                  <a:srgbClr val="7030A0"/>
                </a:solidFill>
                <a:latin typeface="Calibri" panose="020F0502020204030204" pitchFamily="34" charset="0"/>
                <a:cs typeface="Calibri" panose="020F0502020204030204" pitchFamily="34" charset="0"/>
              </a:rPr>
              <a:t>Map Showing Locations</a:t>
            </a:r>
            <a:endParaRPr lang="en-US" dirty="0">
              <a:latin typeface="Calibri" panose="020F0502020204030204" pitchFamily="34" charset="0"/>
              <a:cs typeface="Calibri" panose="020F0502020204030204" pitchFamily="34" charset="0"/>
            </a:endParaRPr>
          </a:p>
          <a:p>
            <a:pPr marL="228600" indent="-228600">
              <a:spcBef>
                <a:spcPts val="0"/>
              </a:spcBef>
              <a:spcAft>
                <a:spcPts val="1200"/>
              </a:spcAft>
            </a:pPr>
            <a:r>
              <a:rPr lang="en-US" dirty="0"/>
              <a:t>Who was the </a:t>
            </a:r>
            <a:r>
              <a:rPr lang="en-US" dirty="0">
                <a:solidFill>
                  <a:srgbClr val="7030A0"/>
                </a:solidFill>
                <a:latin typeface="Calibri" panose="020F0502020204030204" pitchFamily="34" charset="0"/>
                <a:cs typeface="Calibri" panose="020F0502020204030204" pitchFamily="34" charset="0"/>
              </a:rPr>
              <a:t>1</a:t>
            </a:r>
            <a:r>
              <a:rPr lang="en-US" baseline="30000" dirty="0">
                <a:solidFill>
                  <a:srgbClr val="7030A0"/>
                </a:solidFill>
                <a:latin typeface="Calibri" panose="020F0502020204030204" pitchFamily="34" charset="0"/>
                <a:cs typeface="Calibri" panose="020F0502020204030204" pitchFamily="34" charset="0"/>
              </a:rPr>
              <a:t>st</a:t>
            </a:r>
            <a:r>
              <a:rPr lang="en-US" dirty="0">
                <a:solidFill>
                  <a:srgbClr val="7030A0"/>
                </a:solidFill>
                <a:latin typeface="Calibri" panose="020F0502020204030204" pitchFamily="34" charset="0"/>
                <a:cs typeface="Calibri" panose="020F0502020204030204" pitchFamily="34" charset="0"/>
              </a:rPr>
              <a:t> Christian Convert in Europe?</a:t>
            </a:r>
          </a:p>
          <a:p>
            <a:pPr marL="228600" indent="-228600">
              <a:spcBef>
                <a:spcPts val="0"/>
              </a:spcBef>
              <a:spcAft>
                <a:spcPts val="0"/>
              </a:spcAft>
            </a:pPr>
            <a:r>
              <a:rPr lang="en-US" dirty="0"/>
              <a:t>Lydia was:</a:t>
            </a:r>
          </a:p>
          <a:p>
            <a:pPr marL="685800" lvl="1" indent="-228600">
              <a:spcAft>
                <a:spcPts val="0"/>
              </a:spcAft>
            </a:pPr>
            <a:r>
              <a:rPr lang="en-US" dirty="0"/>
              <a:t>Woman of </a:t>
            </a:r>
            <a:r>
              <a:rPr lang="en-US" dirty="0">
                <a:latin typeface="Calibri" panose="020F0502020204030204" pitchFamily="34" charset="0"/>
                <a:cs typeface="Calibri" panose="020F0502020204030204" pitchFamily="34" charset="0"/>
              </a:rPr>
              <a:t>Business</a:t>
            </a:r>
          </a:p>
          <a:p>
            <a:pPr marL="685800" lvl="1" indent="-228600">
              <a:spcAft>
                <a:spcPts val="0"/>
              </a:spcAft>
            </a:pPr>
            <a:r>
              <a:rPr lang="en-US" dirty="0"/>
              <a:t>Woman of Faith</a:t>
            </a:r>
          </a:p>
          <a:p>
            <a:pPr marL="685800" lvl="1" indent="-228600">
              <a:spcAft>
                <a:spcPts val="0"/>
              </a:spcAft>
            </a:pPr>
            <a:r>
              <a:rPr lang="en-US" dirty="0"/>
              <a:t>Woman of </a:t>
            </a:r>
            <a:r>
              <a:rPr lang="en-US" dirty="0">
                <a:latin typeface="Calibri" panose="020F0502020204030204" pitchFamily="34" charset="0"/>
                <a:cs typeface="Calibri" panose="020F0502020204030204" pitchFamily="34" charset="0"/>
              </a:rPr>
              <a:t>Influence</a:t>
            </a:r>
          </a:p>
          <a:p>
            <a:pPr marL="685800" lvl="1" indent="-228600">
              <a:spcAft>
                <a:spcPts val="0"/>
              </a:spcAft>
            </a:pPr>
            <a:r>
              <a:rPr lang="en-US" dirty="0">
                <a:latin typeface="Calibri" panose="020F0502020204030204" pitchFamily="34" charset="0"/>
                <a:cs typeface="Calibri" panose="020F0502020204030204" pitchFamily="34" charset="0"/>
              </a:rPr>
              <a:t>Mentioned 2 times in Bible</a:t>
            </a:r>
          </a:p>
        </p:txBody>
      </p:sp>
      <p:pic>
        <p:nvPicPr>
          <p:cNvPr id="7" name="Picture 6">
            <a:extLst>
              <a:ext uri="{FF2B5EF4-FFF2-40B4-BE49-F238E27FC236}">
                <a16:creationId xmlns:a16="http://schemas.microsoft.com/office/drawing/2014/main" id="{0CF2C9AB-3CD3-F770-933F-85E2A02037B3}"/>
              </a:ext>
            </a:extLst>
          </p:cNvPr>
          <p:cNvPicPr>
            <a:picLocks noChangeAspect="1"/>
          </p:cNvPicPr>
          <p:nvPr/>
        </p:nvPicPr>
        <p:blipFill rotWithShape="1">
          <a:blip r:embed="rId4"/>
          <a:srcRect r="1027"/>
          <a:stretch/>
        </p:blipFill>
        <p:spPr>
          <a:xfrm>
            <a:off x="4978452" y="1887372"/>
            <a:ext cx="6858000" cy="4709376"/>
          </a:xfrm>
          <a:prstGeom prst="rect">
            <a:avLst/>
          </a:prstGeom>
        </p:spPr>
      </p:pic>
    </p:spTree>
    <p:extLst>
      <p:ext uri="{BB962C8B-B14F-4D97-AF65-F5344CB8AC3E}">
        <p14:creationId xmlns:p14="http://schemas.microsoft.com/office/powerpoint/2010/main" val="3114137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A89AC4-F91E-C4A8-EA3D-5D9D1F932BCF}"/>
              </a:ext>
            </a:extLst>
          </p:cNvPr>
          <p:cNvPicPr>
            <a:picLocks noChangeAspect="1"/>
          </p:cNvPicPr>
          <p:nvPr/>
        </p:nvPicPr>
        <p:blipFill>
          <a:blip r:embed="rId3"/>
          <a:stretch>
            <a:fillRect/>
          </a:stretch>
        </p:blipFill>
        <p:spPr>
          <a:xfrm>
            <a:off x="93694" y="41564"/>
            <a:ext cx="12070080" cy="6801208"/>
          </a:xfrm>
          <a:prstGeom prst="rect">
            <a:avLst/>
          </a:prstGeom>
        </p:spPr>
      </p:pic>
      <p:sp>
        <p:nvSpPr>
          <p:cNvPr id="3" name="Text Placeholder 2">
            <a:extLst>
              <a:ext uri="{FF2B5EF4-FFF2-40B4-BE49-F238E27FC236}">
                <a16:creationId xmlns:a16="http://schemas.microsoft.com/office/drawing/2014/main" id="{3C613EA1-EF29-A3E1-6681-EE3EC9F74AE1}"/>
              </a:ext>
            </a:extLst>
          </p:cNvPr>
          <p:cNvSpPr>
            <a:spLocks noGrp="1"/>
          </p:cNvSpPr>
          <p:nvPr>
            <p:ph type="body" sz="quarter" idx="14"/>
          </p:nvPr>
        </p:nvSpPr>
        <p:spPr>
          <a:xfrm>
            <a:off x="652272" y="1899138"/>
            <a:ext cx="4834128" cy="4617486"/>
          </a:xfrm>
          <a:solidFill>
            <a:schemeClr val="bg1"/>
          </a:solidFill>
        </p:spPr>
        <p:txBody>
          <a:bodyPr/>
          <a:lstStyle/>
          <a:p>
            <a:pPr marL="228600" indent="-228600">
              <a:spcBef>
                <a:spcPts val="0"/>
              </a:spcBef>
              <a:spcAft>
                <a:spcPts val="1200"/>
              </a:spcAft>
            </a:pPr>
            <a:r>
              <a:rPr lang="en-US" dirty="0">
                <a:solidFill>
                  <a:srgbClr val="7030A0"/>
                </a:solidFill>
                <a:latin typeface="Calibri" panose="020F0502020204030204" pitchFamily="34" charset="0"/>
                <a:cs typeface="Calibri" panose="020F0502020204030204" pitchFamily="34" charset="0"/>
              </a:rPr>
              <a:t>Decorate in </a:t>
            </a:r>
            <a:r>
              <a:rPr lang="en-US" dirty="0"/>
              <a:t>P</a:t>
            </a:r>
            <a:r>
              <a:rPr lang="en-US" dirty="0">
                <a:solidFill>
                  <a:srgbClr val="7030A0"/>
                </a:solidFill>
                <a:latin typeface="Calibri" panose="020F0502020204030204" pitchFamily="34" charset="0"/>
                <a:cs typeface="Calibri" panose="020F0502020204030204" pitchFamily="34" charset="0"/>
              </a:rPr>
              <a:t>urple</a:t>
            </a:r>
          </a:p>
          <a:p>
            <a:pPr marL="228600" indent="-228600">
              <a:spcBef>
                <a:spcPts val="0"/>
              </a:spcBef>
              <a:spcAft>
                <a:spcPts val="1200"/>
              </a:spcAft>
            </a:pPr>
            <a:r>
              <a:rPr lang="en-US" dirty="0"/>
              <a:t>Serve Purple Foods </a:t>
            </a:r>
          </a:p>
          <a:p>
            <a:pPr marL="228600" indent="-228600">
              <a:spcBef>
                <a:spcPts val="0"/>
              </a:spcBef>
              <a:spcAft>
                <a:spcPts val="0"/>
              </a:spcAft>
            </a:pPr>
            <a:r>
              <a:rPr lang="en-US" dirty="0">
                <a:solidFill>
                  <a:srgbClr val="7030A0"/>
                </a:solidFill>
                <a:latin typeface="Calibri" panose="020F0502020204030204" pitchFamily="34" charset="0"/>
                <a:cs typeface="Calibri" panose="020F0502020204030204" pitchFamily="34" charset="0"/>
              </a:rPr>
              <a:t>Discussion on DVD</a:t>
            </a:r>
          </a:p>
          <a:p>
            <a:pPr marL="685800" lvl="1" indent="-228600"/>
            <a:r>
              <a:rPr lang="en-US" dirty="0"/>
              <a:t>Background Information</a:t>
            </a:r>
          </a:p>
          <a:p>
            <a:pPr marL="685800" lvl="1" indent="-228600">
              <a:spcAft>
                <a:spcPts val="1200"/>
              </a:spcAft>
            </a:pPr>
            <a:r>
              <a:rPr lang="en-US" dirty="0"/>
              <a:t>Baptism &amp; the Didache</a:t>
            </a:r>
            <a:endParaRPr lang="en-US" dirty="0">
              <a:latin typeface="Calibri" panose="020F0502020204030204" pitchFamily="34" charset="0"/>
              <a:cs typeface="Calibri" panose="020F0502020204030204" pitchFamily="34" charset="0"/>
            </a:endParaRPr>
          </a:p>
          <a:p>
            <a:pPr marL="228600" indent="-228600">
              <a:spcBef>
                <a:spcPts val="0"/>
              </a:spcBef>
              <a:spcAft>
                <a:spcPts val="1200"/>
              </a:spcAft>
            </a:pPr>
            <a:r>
              <a:rPr lang="en-US" sz="2000" dirty="0">
                <a:hlinkClick r:id="rId4"/>
              </a:rPr>
              <a:t>The story of Lydia in the Bible: Characteristics and lessons we can learn - The Faith Space</a:t>
            </a:r>
            <a:r>
              <a:rPr lang="en-US" sz="2000" dirty="0"/>
              <a:t> </a:t>
            </a:r>
          </a:p>
          <a:p>
            <a:pPr marL="228600" indent="-228600">
              <a:spcBef>
                <a:spcPts val="0"/>
              </a:spcBef>
              <a:spcAft>
                <a:spcPts val="0"/>
              </a:spcAft>
            </a:pPr>
            <a:r>
              <a:rPr lang="en-US" dirty="0"/>
              <a:t>Closing Prayer</a:t>
            </a:r>
          </a:p>
          <a:p>
            <a:pPr marL="685800" lvl="1" indent="-228600"/>
            <a:r>
              <a:rPr lang="en-US" dirty="0">
                <a:effectLst/>
                <a:ea typeface="Calibri" panose="020F0502020204030204" pitchFamily="34" charset="0"/>
              </a:rPr>
              <a:t>Joel 2:28-29</a:t>
            </a:r>
            <a:endParaRPr lang="en-US" dirty="0">
              <a:solidFill>
                <a:srgbClr val="7030A0"/>
              </a:solidFill>
              <a:latin typeface="Calibri" panose="020F0502020204030204" pitchFamily="34" charset="0"/>
              <a:cs typeface="Calibri" panose="020F0502020204030204" pitchFamily="34" charset="0"/>
            </a:endParaRPr>
          </a:p>
          <a:p>
            <a:pPr marL="228600" indent="-228600">
              <a:spcBef>
                <a:spcPts val="0"/>
              </a:spcBef>
            </a:pPr>
            <a:endParaRPr lang="en-US"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53588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E3E5DD-C2D7-5B80-75E6-A63DADD303CC}"/>
              </a:ext>
            </a:extLst>
          </p:cNvPr>
          <p:cNvPicPr>
            <a:picLocks noChangeAspect="1"/>
          </p:cNvPicPr>
          <p:nvPr/>
        </p:nvPicPr>
        <p:blipFill>
          <a:blip r:embed="rId3"/>
          <a:stretch>
            <a:fillRect/>
          </a:stretch>
        </p:blipFill>
        <p:spPr>
          <a:xfrm>
            <a:off x="381000" y="303372"/>
            <a:ext cx="11430000" cy="6251256"/>
          </a:xfrm>
          <a:prstGeom prst="rect">
            <a:avLst/>
          </a:prstGeom>
        </p:spPr>
      </p:pic>
    </p:spTree>
    <p:extLst>
      <p:ext uri="{BB962C8B-B14F-4D97-AF65-F5344CB8AC3E}">
        <p14:creationId xmlns:p14="http://schemas.microsoft.com/office/powerpoint/2010/main" val="30213479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0C0EAE-8B5F-5502-06AA-05DB848F1267}"/>
              </a:ext>
            </a:extLst>
          </p:cNvPr>
          <p:cNvPicPr>
            <a:picLocks noChangeAspect="1"/>
          </p:cNvPicPr>
          <p:nvPr/>
        </p:nvPicPr>
        <p:blipFill>
          <a:blip r:embed="rId3"/>
          <a:stretch>
            <a:fillRect/>
          </a:stretch>
        </p:blipFill>
        <p:spPr>
          <a:xfrm>
            <a:off x="0" y="-5199"/>
            <a:ext cx="12182772" cy="6863199"/>
          </a:xfrm>
          <a:prstGeom prst="rect">
            <a:avLst/>
          </a:prstGeom>
        </p:spPr>
      </p:pic>
      <p:sp>
        <p:nvSpPr>
          <p:cNvPr id="3" name="Text Placeholder 2">
            <a:extLst>
              <a:ext uri="{FF2B5EF4-FFF2-40B4-BE49-F238E27FC236}">
                <a16:creationId xmlns:a16="http://schemas.microsoft.com/office/drawing/2014/main" id="{E3984002-A79D-5E8F-1E09-8D7C84B8428B}"/>
              </a:ext>
            </a:extLst>
          </p:cNvPr>
          <p:cNvSpPr>
            <a:spLocks noGrp="1"/>
          </p:cNvSpPr>
          <p:nvPr>
            <p:ph type="body" sz="quarter" idx="14"/>
          </p:nvPr>
        </p:nvSpPr>
        <p:spPr>
          <a:xfrm>
            <a:off x="603504" y="1849120"/>
            <a:ext cx="6815605" cy="4716271"/>
          </a:xfrm>
          <a:solidFill>
            <a:schemeClr val="bg1"/>
          </a:solidFill>
        </p:spPr>
        <p:txBody>
          <a:bodyPr/>
          <a:lstStyle/>
          <a:p>
            <a:pPr>
              <a:spcAft>
                <a:spcPts val="0"/>
              </a:spcAft>
            </a:pPr>
            <a:r>
              <a:rPr lang="en-US" dirty="0">
                <a:solidFill>
                  <a:srgbClr val="7030A0"/>
                </a:solidFill>
                <a:latin typeface="Calibri" panose="020F0502020204030204" pitchFamily="34" charset="0"/>
                <a:cs typeface="Calibri" panose="020F0502020204030204" pitchFamily="34" charset="0"/>
              </a:rPr>
              <a:t>Tabitha’s Description</a:t>
            </a:r>
          </a:p>
          <a:p>
            <a:pPr lvl="1">
              <a:spcAft>
                <a:spcPts val="0"/>
              </a:spcAft>
            </a:pPr>
            <a:r>
              <a:rPr lang="en-US" dirty="0">
                <a:latin typeface="Calibri" panose="020F0502020204030204" pitchFamily="34" charset="0"/>
                <a:cs typeface="Calibri" panose="020F0502020204030204" pitchFamily="34" charset="0"/>
              </a:rPr>
              <a:t>From Joppa</a:t>
            </a:r>
          </a:p>
          <a:p>
            <a:pPr lvl="1">
              <a:spcAft>
                <a:spcPts val="0"/>
              </a:spcAft>
            </a:pPr>
            <a:r>
              <a:rPr lang="en-US" dirty="0">
                <a:latin typeface="Calibri" panose="020F0502020204030204" pitchFamily="34" charset="0"/>
                <a:cs typeface="Calibri" panose="020F0502020204030204" pitchFamily="34" charset="0"/>
              </a:rPr>
              <a:t>Also Known as Dorcas</a:t>
            </a:r>
          </a:p>
          <a:p>
            <a:pPr lvl="1">
              <a:spcAft>
                <a:spcPts val="0"/>
              </a:spcAft>
            </a:pPr>
            <a:r>
              <a:rPr lang="en-US" dirty="0"/>
              <a:t>A</a:t>
            </a:r>
            <a:r>
              <a:rPr lang="en-US" dirty="0">
                <a:latin typeface="Calibri" panose="020F0502020204030204" pitchFamily="34" charset="0"/>
                <a:cs typeface="Calibri" panose="020F0502020204030204" pitchFamily="34" charset="0"/>
              </a:rPr>
              <a:t> “disciple”</a:t>
            </a:r>
          </a:p>
          <a:p>
            <a:pPr lvl="1">
              <a:spcAft>
                <a:spcPts val="1200"/>
              </a:spcAft>
            </a:pPr>
            <a:r>
              <a:rPr lang="en-US" dirty="0"/>
              <a:t>“devoted to good works &amp; acts of charity”</a:t>
            </a:r>
            <a:endParaRPr lang="en-US" dirty="0">
              <a:latin typeface="Calibri" panose="020F0502020204030204" pitchFamily="34" charset="0"/>
              <a:cs typeface="Calibri" panose="020F0502020204030204" pitchFamily="34" charset="0"/>
            </a:endParaRPr>
          </a:p>
          <a:p>
            <a:pPr>
              <a:spcBef>
                <a:spcPts val="0"/>
              </a:spcBef>
              <a:spcAft>
                <a:spcPts val="0"/>
              </a:spcAft>
            </a:pPr>
            <a:r>
              <a:rPr lang="en-US" dirty="0">
                <a:solidFill>
                  <a:srgbClr val="7030A0"/>
                </a:solidFill>
                <a:latin typeface="Calibri" panose="020F0502020204030204" pitchFamily="34" charset="0"/>
                <a:cs typeface="Calibri" panose="020F0502020204030204" pitchFamily="34" charset="0"/>
              </a:rPr>
              <a:t>Discussion about James 2:24, 26 (ICB)</a:t>
            </a:r>
          </a:p>
          <a:p>
            <a:pPr marL="346075" lvl="1" indent="0">
              <a:spcAft>
                <a:spcPts val="1200"/>
              </a:spcAft>
              <a:buNone/>
            </a:pPr>
            <a:r>
              <a:rPr lang="en-US" i="1" dirty="0"/>
              <a:t>So you see that a person is made right with God by the things he does.  He cannot be made right by faith only…  A person’s body that does not have a spirit is dead.  It is the same with faith. Faith that does nothing is dead!</a:t>
            </a:r>
            <a:endParaRPr lang="en-US"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7259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0C0EAE-8B5F-5502-06AA-05DB848F1267}"/>
              </a:ext>
            </a:extLst>
          </p:cNvPr>
          <p:cNvPicPr>
            <a:picLocks noChangeAspect="1"/>
          </p:cNvPicPr>
          <p:nvPr/>
        </p:nvPicPr>
        <p:blipFill>
          <a:blip r:embed="rId3"/>
          <a:stretch>
            <a:fillRect/>
          </a:stretch>
        </p:blipFill>
        <p:spPr>
          <a:xfrm>
            <a:off x="0" y="-5200"/>
            <a:ext cx="12182772" cy="6863199"/>
          </a:xfrm>
          <a:prstGeom prst="rect">
            <a:avLst/>
          </a:prstGeom>
        </p:spPr>
      </p:pic>
      <p:sp>
        <p:nvSpPr>
          <p:cNvPr id="3" name="Text Placeholder 2">
            <a:extLst>
              <a:ext uri="{FF2B5EF4-FFF2-40B4-BE49-F238E27FC236}">
                <a16:creationId xmlns:a16="http://schemas.microsoft.com/office/drawing/2014/main" id="{E3984002-A79D-5E8F-1E09-8D7C84B8428B}"/>
              </a:ext>
            </a:extLst>
          </p:cNvPr>
          <p:cNvSpPr>
            <a:spLocks noGrp="1"/>
          </p:cNvSpPr>
          <p:nvPr>
            <p:ph type="body" sz="quarter" idx="14"/>
          </p:nvPr>
        </p:nvSpPr>
        <p:spPr>
          <a:xfrm>
            <a:off x="603504" y="1930400"/>
            <a:ext cx="7293587" cy="4634992"/>
          </a:xfrm>
          <a:solidFill>
            <a:schemeClr val="bg1"/>
          </a:solidFill>
        </p:spPr>
        <p:txBody>
          <a:bodyPr/>
          <a:lstStyle/>
          <a:p>
            <a:pPr>
              <a:spcBef>
                <a:spcPts val="0"/>
              </a:spcBef>
              <a:spcAft>
                <a:spcPts val="0"/>
              </a:spcAft>
            </a:pPr>
            <a:r>
              <a:rPr lang="en-US" dirty="0"/>
              <a:t>Do Handwork During Lesson</a:t>
            </a:r>
          </a:p>
          <a:p>
            <a:pPr lvl="1">
              <a:spcAft>
                <a:spcPts val="0"/>
              </a:spcAft>
            </a:pPr>
            <a:r>
              <a:rPr lang="en-US" sz="2000" dirty="0">
                <a:hlinkClick r:id="rId4"/>
              </a:rPr>
              <a:t>https://www.instructables.com/No-Sew-Fleece-Blanket-1/</a:t>
            </a:r>
            <a:endParaRPr lang="en-US" sz="2000" dirty="0"/>
          </a:p>
          <a:p>
            <a:pPr lvl="1">
              <a:spcAft>
                <a:spcPts val="0"/>
              </a:spcAft>
            </a:pPr>
            <a:r>
              <a:rPr lang="en-US" sz="2000" dirty="0">
                <a:hlinkClick r:id="rId5"/>
              </a:rPr>
              <a:t>https://www.wikihow.com/Make-a-No-Sew-Blanket</a:t>
            </a:r>
            <a:r>
              <a:rPr lang="en-US" sz="2000" dirty="0"/>
              <a:t> </a:t>
            </a:r>
          </a:p>
          <a:p>
            <a:pPr lvl="1">
              <a:spcAft>
                <a:spcPts val="0"/>
              </a:spcAft>
            </a:pPr>
            <a:r>
              <a:rPr lang="en-US" dirty="0"/>
              <a:t>Knit or Crochet Prayer Shawls</a:t>
            </a:r>
          </a:p>
          <a:p>
            <a:pPr lvl="1">
              <a:spcAft>
                <a:spcPts val="1200"/>
              </a:spcAft>
            </a:pPr>
            <a:r>
              <a:rPr lang="en-US" dirty="0"/>
              <a:t>Put together Care Packages for Homeless</a:t>
            </a:r>
            <a:endParaRPr lang="en-US" sz="2000" dirty="0"/>
          </a:p>
          <a:p>
            <a:pPr>
              <a:spcBef>
                <a:spcPts val="0"/>
              </a:spcBef>
              <a:spcAft>
                <a:spcPts val="0"/>
              </a:spcAft>
            </a:pPr>
            <a:r>
              <a:rPr lang="en-US" dirty="0">
                <a:solidFill>
                  <a:srgbClr val="7030A0"/>
                </a:solidFill>
                <a:latin typeface="Calibri" panose="020F0502020204030204" pitchFamily="34" charset="0"/>
                <a:cs typeface="Calibri" panose="020F0502020204030204" pitchFamily="34" charset="0"/>
              </a:rPr>
              <a:t>Videos</a:t>
            </a:r>
          </a:p>
          <a:p>
            <a:pPr lvl="1">
              <a:spcAft>
                <a:spcPts val="1200"/>
              </a:spcAft>
            </a:pPr>
            <a:r>
              <a:rPr lang="en-US" dirty="0">
                <a:solidFill>
                  <a:srgbClr val="7030A0"/>
                </a:solidFill>
                <a:latin typeface="Calibri" panose="020F0502020204030204" pitchFamily="34" charset="0"/>
                <a:cs typeface="Calibri" panose="020F0502020204030204" pitchFamily="34" charset="0"/>
                <a:hlinkClick r:id="rId6"/>
              </a:rPr>
              <a:t>https://www.youtube.com/watch?v=QhlRTne06es</a:t>
            </a:r>
            <a:r>
              <a:rPr lang="en-US" dirty="0">
                <a:solidFill>
                  <a:srgbClr val="7030A0"/>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(2:20)</a:t>
            </a:r>
          </a:p>
          <a:p>
            <a:pPr>
              <a:spcBef>
                <a:spcPts val="0"/>
              </a:spcBef>
              <a:spcAft>
                <a:spcPts val="1200"/>
              </a:spcAft>
            </a:pPr>
            <a:r>
              <a:rPr lang="en-US" dirty="0">
                <a:solidFill>
                  <a:srgbClr val="7030A0"/>
                </a:solidFill>
                <a:latin typeface="Calibri" panose="020F0502020204030204" pitchFamily="34" charset="0"/>
                <a:cs typeface="Calibri" panose="020F0502020204030204" pitchFamily="34" charset="0"/>
              </a:rPr>
              <a:t>Opening / Closing Prayer Chain of Knots</a:t>
            </a:r>
          </a:p>
          <a:p>
            <a:pPr>
              <a:spcBef>
                <a:spcPts val="0"/>
              </a:spcBef>
            </a:pPr>
            <a:r>
              <a:rPr lang="en-US" dirty="0"/>
              <a:t>Use Our Gifts to Bless Others</a:t>
            </a:r>
            <a:r>
              <a:rPr lang="en-US" dirty="0">
                <a:solidFill>
                  <a:srgbClr val="7030A0"/>
                </a:solidFill>
              </a:rPr>
              <a:t> </a:t>
            </a:r>
          </a:p>
          <a:p>
            <a:endParaRPr lang="en-US" dirty="0">
              <a:solidFill>
                <a:srgbClr val="7030A0"/>
              </a:solidFill>
            </a:endParaRPr>
          </a:p>
          <a:p>
            <a:pPr lvl="1"/>
            <a:endParaRPr lang="en-US"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703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28365A-690B-365F-EF77-563B6C46FB18}"/>
              </a:ext>
            </a:extLst>
          </p:cNvPr>
          <p:cNvPicPr>
            <a:picLocks noChangeAspect="1"/>
          </p:cNvPicPr>
          <p:nvPr/>
        </p:nvPicPr>
        <p:blipFill>
          <a:blip r:embed="rId3"/>
          <a:stretch>
            <a:fillRect/>
          </a:stretch>
        </p:blipFill>
        <p:spPr>
          <a:xfrm>
            <a:off x="9525" y="6826"/>
            <a:ext cx="12252960" cy="6851173"/>
          </a:xfrm>
          <a:prstGeom prst="rect">
            <a:avLst/>
          </a:prstGeom>
          <a:ln>
            <a:noFill/>
          </a:ln>
        </p:spPr>
      </p:pic>
      <p:sp>
        <p:nvSpPr>
          <p:cNvPr id="8" name="Rectangle: Rounded Corners 7">
            <a:extLst>
              <a:ext uri="{FF2B5EF4-FFF2-40B4-BE49-F238E27FC236}">
                <a16:creationId xmlns:a16="http://schemas.microsoft.com/office/drawing/2014/main" id="{8C5A476A-426C-5530-F982-65EE4BE5A86D}"/>
              </a:ext>
            </a:extLst>
          </p:cNvPr>
          <p:cNvSpPr/>
          <p:nvPr/>
        </p:nvSpPr>
        <p:spPr>
          <a:xfrm>
            <a:off x="1068636" y="4241494"/>
            <a:ext cx="3382178" cy="55084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4937F9B-E2C1-86BC-F064-6E49696DD93A}"/>
              </a:ext>
            </a:extLst>
          </p:cNvPr>
          <p:cNvSpPr>
            <a:spLocks noGrp="1"/>
          </p:cNvSpPr>
          <p:nvPr>
            <p:ph type="title"/>
          </p:nvPr>
        </p:nvSpPr>
        <p:spPr>
          <a:xfrm>
            <a:off x="480962" y="4159361"/>
            <a:ext cx="4334878" cy="715108"/>
          </a:xfrm>
          <a:noFill/>
          <a:effectLst>
            <a:softEdge rad="63500"/>
          </a:effectLst>
        </p:spPr>
        <p:txBody>
          <a:bodyPr lIns="0" tIns="0" rIns="0" bIns="0">
            <a:normAutofit fontScale="90000"/>
          </a:bodyPr>
          <a:lstStyle/>
          <a:p>
            <a:pPr algn="ctr"/>
            <a:r>
              <a:rPr lang="en-US" dirty="0"/>
              <a:t>Additional Resources</a:t>
            </a:r>
          </a:p>
        </p:txBody>
      </p:sp>
      <p:sp>
        <p:nvSpPr>
          <p:cNvPr id="4" name="Text Placeholder 2">
            <a:extLst>
              <a:ext uri="{FF2B5EF4-FFF2-40B4-BE49-F238E27FC236}">
                <a16:creationId xmlns:a16="http://schemas.microsoft.com/office/drawing/2014/main" id="{E80F55CE-55D5-00FD-6483-D0D1B188BD75}"/>
              </a:ext>
            </a:extLst>
          </p:cNvPr>
          <p:cNvSpPr>
            <a:spLocks noGrp="1"/>
          </p:cNvSpPr>
          <p:nvPr>
            <p:ph type="body" sz="quarter" idx="14"/>
          </p:nvPr>
        </p:nvSpPr>
        <p:spPr>
          <a:xfrm>
            <a:off x="5196944" y="787400"/>
            <a:ext cx="6649616" cy="5283200"/>
          </a:xfrm>
          <a:solidFill>
            <a:schemeClr val="bg1"/>
          </a:solidFill>
          <a:ln cmpd="thickThin">
            <a:solidFill>
              <a:schemeClr val="tx1"/>
            </a:solidFill>
          </a:ln>
        </p:spPr>
        <p:txBody>
          <a:bodyPr lIns="182880" tIns="91440"/>
          <a:lstStyle/>
          <a:p>
            <a:pPr>
              <a:spcBef>
                <a:spcPts val="0"/>
              </a:spcBef>
              <a:spcAft>
                <a:spcPts val="0"/>
              </a:spcAft>
            </a:pPr>
            <a:r>
              <a:rPr lang="en-US" sz="2800" dirty="0"/>
              <a:t>Horizons </a:t>
            </a:r>
          </a:p>
          <a:p>
            <a:pPr lvl="1">
              <a:spcAft>
                <a:spcPts val="0"/>
              </a:spcAft>
            </a:pPr>
            <a:r>
              <a:rPr lang="en-US" sz="2000" dirty="0">
                <a:hlinkClick r:id="rId4"/>
              </a:rPr>
              <a:t>https://www.presbyterianwomen.org/bible-study/sacred-encounters/</a:t>
            </a:r>
            <a:r>
              <a:rPr lang="en-US" sz="2000" dirty="0"/>
              <a:t> </a:t>
            </a:r>
          </a:p>
          <a:p>
            <a:pPr lvl="1">
              <a:spcAft>
                <a:spcPts val="0"/>
              </a:spcAft>
            </a:pPr>
            <a:r>
              <a:rPr lang="en-US" dirty="0"/>
              <a:t>Order Study Books – $10 </a:t>
            </a:r>
          </a:p>
          <a:p>
            <a:pPr lvl="1">
              <a:spcAft>
                <a:spcPts val="0"/>
              </a:spcAft>
            </a:pPr>
            <a:r>
              <a:rPr lang="en-US" dirty="0"/>
              <a:t>Order Companion DVD – $20</a:t>
            </a:r>
          </a:p>
          <a:p>
            <a:pPr lvl="1"/>
            <a:r>
              <a:rPr lang="en-US" dirty="0"/>
              <a:t>PW Blog </a:t>
            </a:r>
            <a:r>
              <a:rPr lang="en-US" sz="2000" dirty="0">
                <a:hlinkClick r:id="rId5"/>
              </a:rPr>
              <a:t>https://www.presbyterianwomen.org/category/blog/</a:t>
            </a:r>
            <a:endParaRPr lang="en-US" sz="2000" dirty="0"/>
          </a:p>
          <a:p>
            <a:pPr>
              <a:spcBef>
                <a:spcPts val="0"/>
              </a:spcBef>
              <a:spcAft>
                <a:spcPts val="0"/>
              </a:spcAft>
            </a:pPr>
            <a:r>
              <a:rPr lang="en-US" dirty="0"/>
              <a:t>YouTube Bible Videos</a:t>
            </a:r>
          </a:p>
          <a:p>
            <a:pPr lvl="1">
              <a:spcAft>
                <a:spcPts val="0"/>
              </a:spcAft>
            </a:pPr>
            <a:r>
              <a:rPr lang="en-US" sz="1900" dirty="0">
                <a:solidFill>
                  <a:srgbClr val="69A020"/>
                </a:solidFill>
                <a:hlinkClick r:id="rId6">
                  <a:extLst>
                    <a:ext uri="{A12FA001-AC4F-418D-AE19-62706E023703}">
                      <ahyp:hlinkClr xmlns:ahyp="http://schemas.microsoft.com/office/drawing/2018/hyperlinkcolor" val="tx"/>
                    </a:ext>
                  </a:extLst>
                </a:hlinkClick>
              </a:rPr>
              <a:t>https://www.youtube.com/watch?v=XIb_dCIxzr0</a:t>
            </a:r>
            <a:endParaRPr lang="en-US" sz="1900" dirty="0"/>
          </a:p>
          <a:p>
            <a:pPr lvl="1">
              <a:spcAft>
                <a:spcPts val="0"/>
              </a:spcAft>
            </a:pPr>
            <a:r>
              <a:rPr lang="en-US" sz="1900" dirty="0">
                <a:solidFill>
                  <a:srgbClr val="69A020"/>
                </a:solidFill>
                <a:hlinkClick r:id="rId7">
                  <a:extLst>
                    <a:ext uri="{A12FA001-AC4F-418D-AE19-62706E023703}">
                      <ahyp:hlinkClr xmlns:ahyp="http://schemas.microsoft.com/office/drawing/2018/hyperlinkcolor" val="tx"/>
                    </a:ext>
                  </a:extLst>
                </a:hlinkClick>
              </a:rPr>
              <a:t>https://www.youtube.com/watch?v=26z_KhwNdD8</a:t>
            </a:r>
          </a:p>
          <a:p>
            <a:pPr lvl="1">
              <a:spcAft>
                <a:spcPts val="0"/>
              </a:spcAft>
            </a:pPr>
            <a:r>
              <a:rPr lang="en-US" sz="1900" dirty="0">
                <a:solidFill>
                  <a:srgbClr val="69A020"/>
                </a:solidFill>
                <a:hlinkClick r:id="rId7">
                  <a:extLst>
                    <a:ext uri="{A12FA001-AC4F-418D-AE19-62706E023703}">
                      <ahyp:hlinkClr xmlns:ahyp="http://schemas.microsoft.com/office/drawing/2018/hyperlinkcolor" val="tx"/>
                    </a:ext>
                  </a:extLst>
                </a:hlinkClick>
              </a:rPr>
              <a:t>https://www.youtube.com/watch?v=CGbNw855ksw</a:t>
            </a:r>
            <a:endParaRPr lang="en-US" sz="1900" dirty="0"/>
          </a:p>
          <a:p>
            <a:pPr lvl="1"/>
            <a:r>
              <a:rPr lang="en-US" sz="1900" dirty="0">
                <a:hlinkClick r:id="rId8"/>
              </a:rPr>
              <a:t>https://www.youtube.com/watch?v=Z-17KxpjL0Q&amp;t=1s</a:t>
            </a:r>
            <a:endParaRPr lang="en-US" sz="1900" dirty="0"/>
          </a:p>
          <a:p>
            <a:pPr>
              <a:spcBef>
                <a:spcPts val="0"/>
              </a:spcBef>
              <a:spcAft>
                <a:spcPts val="0"/>
              </a:spcAft>
            </a:pPr>
            <a:r>
              <a:rPr lang="en-US" dirty="0"/>
              <a:t>Today’s Information</a:t>
            </a:r>
            <a:r>
              <a:rPr lang="en-US" u="sng" dirty="0">
                <a:hlinkClick r:id="rId9">
                  <a:extLst>
                    <a:ext uri="{A12FA001-AC4F-418D-AE19-62706E023703}">
                      <ahyp:hlinkClr xmlns:ahyp="http://schemas.microsoft.com/office/drawing/2018/hyperlinkcolor" val="tx"/>
                    </a:ext>
                  </a:extLst>
                </a:hlinkClick>
              </a:rPr>
              <a:t> </a:t>
            </a:r>
            <a:r>
              <a:rPr lang="en-US" sz="2000" b="0" dirty="0">
                <a:solidFill>
                  <a:srgbClr val="0563C1"/>
                </a:solidFill>
                <a:hlinkClick r:id="rId9">
                  <a:extLst>
                    <a:ext uri="{A12FA001-AC4F-418D-AE19-62706E023703}">
                      <ahyp:hlinkClr xmlns:ahyp="http://schemas.microsoft.com/office/drawing/2018/hyperlinkcolor" val="tx"/>
                    </a:ext>
                  </a:extLst>
                </a:hlinkClick>
              </a:rPr>
              <a:t>http://pbyofnewcovenant.org/presbyterian-women/</a:t>
            </a:r>
            <a:r>
              <a:rPr lang="en-US" sz="2000" b="0" dirty="0"/>
              <a:t> </a:t>
            </a:r>
            <a:endParaRPr lang="en-US" sz="2400" b="0" dirty="0"/>
          </a:p>
          <a:p>
            <a:endParaRPr lang="en-US" sz="2800" dirty="0"/>
          </a:p>
        </p:txBody>
      </p:sp>
    </p:spTree>
    <p:extLst>
      <p:ext uri="{BB962C8B-B14F-4D97-AF65-F5344CB8AC3E}">
        <p14:creationId xmlns:p14="http://schemas.microsoft.com/office/powerpoint/2010/main" val="33525124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1B565-E635-EEAF-C7B4-EDFF8CBEFBE7}"/>
              </a:ext>
            </a:extLst>
          </p:cNvPr>
          <p:cNvSpPr>
            <a:spLocks noGrp="1"/>
          </p:cNvSpPr>
          <p:nvPr>
            <p:ph type="title"/>
          </p:nvPr>
        </p:nvSpPr>
        <p:spPr>
          <a:xfrm>
            <a:off x="457199" y="-20320"/>
            <a:ext cx="7467601" cy="1572768"/>
          </a:xfrm>
        </p:spPr>
        <p:txBody>
          <a:bodyPr/>
          <a:lstStyle/>
          <a:p>
            <a:r>
              <a:rPr lang="en-US" i="1" dirty="0"/>
              <a:t>Horizons </a:t>
            </a:r>
            <a:r>
              <a:rPr lang="en-US" dirty="0"/>
              <a:t>Magazine</a:t>
            </a:r>
            <a:endParaRPr lang="en-US" i="1" dirty="0"/>
          </a:p>
        </p:txBody>
      </p:sp>
      <p:pic>
        <p:nvPicPr>
          <p:cNvPr id="8" name="Picture 7">
            <a:extLst>
              <a:ext uri="{FF2B5EF4-FFF2-40B4-BE49-F238E27FC236}">
                <a16:creationId xmlns:a16="http://schemas.microsoft.com/office/drawing/2014/main" id="{16EA7DD2-A986-966A-4E1C-54BD012C7811}"/>
              </a:ext>
            </a:extLst>
          </p:cNvPr>
          <p:cNvPicPr>
            <a:picLocks noChangeAspect="1"/>
          </p:cNvPicPr>
          <p:nvPr/>
        </p:nvPicPr>
        <p:blipFill>
          <a:blip r:embed="rId3"/>
          <a:stretch>
            <a:fillRect/>
          </a:stretch>
        </p:blipFill>
        <p:spPr>
          <a:xfrm>
            <a:off x="1263016" y="1304787"/>
            <a:ext cx="3108960" cy="4731026"/>
          </a:xfrm>
          <a:prstGeom prst="rect">
            <a:avLst/>
          </a:prstGeom>
        </p:spPr>
      </p:pic>
      <p:pic>
        <p:nvPicPr>
          <p:cNvPr id="10" name="Picture 9">
            <a:extLst>
              <a:ext uri="{FF2B5EF4-FFF2-40B4-BE49-F238E27FC236}">
                <a16:creationId xmlns:a16="http://schemas.microsoft.com/office/drawing/2014/main" id="{C25BD527-94D6-262C-038B-2FD74E07B436}"/>
              </a:ext>
            </a:extLst>
          </p:cNvPr>
          <p:cNvPicPr>
            <a:picLocks noChangeAspect="1"/>
          </p:cNvPicPr>
          <p:nvPr/>
        </p:nvPicPr>
        <p:blipFill>
          <a:blip r:embed="rId4"/>
          <a:stretch>
            <a:fillRect/>
          </a:stretch>
        </p:blipFill>
        <p:spPr>
          <a:xfrm>
            <a:off x="656591" y="6124575"/>
            <a:ext cx="4362450" cy="581025"/>
          </a:xfrm>
          <a:prstGeom prst="rect">
            <a:avLst/>
          </a:prstGeom>
        </p:spPr>
      </p:pic>
      <p:pic>
        <p:nvPicPr>
          <p:cNvPr id="14" name="Picture 13">
            <a:extLst>
              <a:ext uri="{FF2B5EF4-FFF2-40B4-BE49-F238E27FC236}">
                <a16:creationId xmlns:a16="http://schemas.microsoft.com/office/drawing/2014/main" id="{493B5357-2CA6-ECDB-BB71-8844A96DDD5A}"/>
              </a:ext>
            </a:extLst>
          </p:cNvPr>
          <p:cNvPicPr>
            <a:picLocks noChangeAspect="1"/>
          </p:cNvPicPr>
          <p:nvPr/>
        </p:nvPicPr>
        <p:blipFill>
          <a:blip r:embed="rId5"/>
          <a:stretch>
            <a:fillRect/>
          </a:stretch>
        </p:blipFill>
        <p:spPr>
          <a:xfrm rot="20713272">
            <a:off x="8742235" y="2655249"/>
            <a:ext cx="2890084" cy="3840480"/>
          </a:xfrm>
          <a:prstGeom prst="rect">
            <a:avLst/>
          </a:prstGeom>
        </p:spPr>
      </p:pic>
      <p:pic>
        <p:nvPicPr>
          <p:cNvPr id="12" name="Picture 11">
            <a:extLst>
              <a:ext uri="{FF2B5EF4-FFF2-40B4-BE49-F238E27FC236}">
                <a16:creationId xmlns:a16="http://schemas.microsoft.com/office/drawing/2014/main" id="{55C3813B-CC29-B7D1-23BE-F9740CEF600D}"/>
              </a:ext>
            </a:extLst>
          </p:cNvPr>
          <p:cNvPicPr>
            <a:picLocks noChangeAspect="1"/>
          </p:cNvPicPr>
          <p:nvPr/>
        </p:nvPicPr>
        <p:blipFill>
          <a:blip r:embed="rId6"/>
          <a:stretch>
            <a:fillRect/>
          </a:stretch>
        </p:blipFill>
        <p:spPr>
          <a:xfrm rot="20808484">
            <a:off x="5773250" y="1166343"/>
            <a:ext cx="5874975" cy="3840480"/>
          </a:xfrm>
          <a:prstGeom prst="rect">
            <a:avLst/>
          </a:prstGeom>
        </p:spPr>
      </p:pic>
      <p:pic>
        <p:nvPicPr>
          <p:cNvPr id="6" name="Picture 5">
            <a:extLst>
              <a:ext uri="{FF2B5EF4-FFF2-40B4-BE49-F238E27FC236}">
                <a16:creationId xmlns:a16="http://schemas.microsoft.com/office/drawing/2014/main" id="{10CDB0D3-F4BC-C93A-CC1F-0CA30E7B93CF}"/>
              </a:ext>
            </a:extLst>
          </p:cNvPr>
          <p:cNvPicPr>
            <a:picLocks noChangeAspect="1"/>
          </p:cNvPicPr>
          <p:nvPr/>
        </p:nvPicPr>
        <p:blipFill>
          <a:blip r:embed="rId7"/>
          <a:stretch>
            <a:fillRect/>
          </a:stretch>
        </p:blipFill>
        <p:spPr>
          <a:xfrm rot="20830271">
            <a:off x="5751073" y="324068"/>
            <a:ext cx="2835702" cy="3840480"/>
          </a:xfrm>
          <a:prstGeom prst="rect">
            <a:avLst/>
          </a:prstGeom>
        </p:spPr>
      </p:pic>
    </p:spTree>
    <p:extLst>
      <p:ext uri="{BB962C8B-B14F-4D97-AF65-F5344CB8AC3E}">
        <p14:creationId xmlns:p14="http://schemas.microsoft.com/office/powerpoint/2010/main" val="4033958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28365A-690B-365F-EF77-563B6C46FB18}"/>
              </a:ext>
            </a:extLst>
          </p:cNvPr>
          <p:cNvPicPr>
            <a:picLocks noChangeAspect="1"/>
          </p:cNvPicPr>
          <p:nvPr/>
        </p:nvPicPr>
        <p:blipFill>
          <a:blip r:embed="rId3"/>
          <a:stretch>
            <a:fillRect/>
          </a:stretch>
        </p:blipFill>
        <p:spPr>
          <a:xfrm>
            <a:off x="9525" y="6826"/>
            <a:ext cx="12252960" cy="6851173"/>
          </a:xfrm>
          <a:prstGeom prst="rect">
            <a:avLst/>
          </a:prstGeom>
          <a:ln>
            <a:noFill/>
          </a:ln>
        </p:spPr>
      </p:pic>
      <p:sp>
        <p:nvSpPr>
          <p:cNvPr id="8" name="Rectangle: Rounded Corners 7">
            <a:extLst>
              <a:ext uri="{FF2B5EF4-FFF2-40B4-BE49-F238E27FC236}">
                <a16:creationId xmlns:a16="http://schemas.microsoft.com/office/drawing/2014/main" id="{8C5A476A-426C-5530-F982-65EE4BE5A86D}"/>
              </a:ext>
            </a:extLst>
          </p:cNvPr>
          <p:cNvSpPr/>
          <p:nvPr/>
        </p:nvSpPr>
        <p:spPr>
          <a:xfrm>
            <a:off x="1068636" y="4241494"/>
            <a:ext cx="3382178" cy="55084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4937F9B-E2C1-86BC-F064-6E49696DD93A}"/>
              </a:ext>
            </a:extLst>
          </p:cNvPr>
          <p:cNvSpPr>
            <a:spLocks noGrp="1"/>
          </p:cNvSpPr>
          <p:nvPr>
            <p:ph type="title"/>
          </p:nvPr>
        </p:nvSpPr>
        <p:spPr>
          <a:xfrm>
            <a:off x="826402" y="4159361"/>
            <a:ext cx="3624412" cy="715108"/>
          </a:xfrm>
          <a:noFill/>
          <a:effectLst>
            <a:softEdge rad="63500"/>
          </a:effectLst>
        </p:spPr>
        <p:txBody>
          <a:bodyPr lIns="0" tIns="0" rIns="0" bIns="0"/>
          <a:lstStyle/>
          <a:p>
            <a:pPr algn="ctr"/>
            <a:r>
              <a:rPr lang="en-US" dirty="0"/>
              <a:t>Questions</a:t>
            </a:r>
          </a:p>
        </p:txBody>
      </p:sp>
    </p:spTree>
    <p:extLst>
      <p:ext uri="{BB962C8B-B14F-4D97-AF65-F5344CB8AC3E}">
        <p14:creationId xmlns:p14="http://schemas.microsoft.com/office/powerpoint/2010/main" val="38539423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28365A-690B-365F-EF77-563B6C46FB18}"/>
              </a:ext>
            </a:extLst>
          </p:cNvPr>
          <p:cNvPicPr>
            <a:picLocks noChangeAspect="1"/>
          </p:cNvPicPr>
          <p:nvPr/>
        </p:nvPicPr>
        <p:blipFill>
          <a:blip r:embed="rId3"/>
          <a:stretch>
            <a:fillRect/>
          </a:stretch>
        </p:blipFill>
        <p:spPr>
          <a:xfrm>
            <a:off x="9525" y="6826"/>
            <a:ext cx="12252960" cy="6851173"/>
          </a:xfrm>
          <a:prstGeom prst="rect">
            <a:avLst/>
          </a:prstGeom>
          <a:ln>
            <a:noFill/>
          </a:ln>
        </p:spPr>
      </p:pic>
      <p:sp>
        <p:nvSpPr>
          <p:cNvPr id="8" name="Rectangle: Rounded Corners 7">
            <a:extLst>
              <a:ext uri="{FF2B5EF4-FFF2-40B4-BE49-F238E27FC236}">
                <a16:creationId xmlns:a16="http://schemas.microsoft.com/office/drawing/2014/main" id="{8C5A476A-426C-5530-F982-65EE4BE5A86D}"/>
              </a:ext>
            </a:extLst>
          </p:cNvPr>
          <p:cNvSpPr/>
          <p:nvPr/>
        </p:nvSpPr>
        <p:spPr>
          <a:xfrm>
            <a:off x="1068636" y="4241494"/>
            <a:ext cx="3382178" cy="55084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4937F9B-E2C1-86BC-F064-6E49696DD93A}"/>
              </a:ext>
            </a:extLst>
          </p:cNvPr>
          <p:cNvSpPr>
            <a:spLocks noGrp="1"/>
          </p:cNvSpPr>
          <p:nvPr>
            <p:ph type="title"/>
          </p:nvPr>
        </p:nvSpPr>
        <p:spPr>
          <a:xfrm>
            <a:off x="480962" y="4159361"/>
            <a:ext cx="4334878" cy="715108"/>
          </a:xfrm>
          <a:noFill/>
          <a:effectLst>
            <a:softEdge rad="63500"/>
          </a:effectLst>
        </p:spPr>
        <p:txBody>
          <a:bodyPr lIns="0" tIns="0" rIns="0" bIns="0">
            <a:normAutofit/>
          </a:bodyPr>
          <a:lstStyle/>
          <a:p>
            <a:pPr algn="ctr"/>
            <a:r>
              <a:rPr lang="en-US" dirty="0"/>
              <a:t>Closing Prayer</a:t>
            </a:r>
          </a:p>
        </p:txBody>
      </p:sp>
      <p:sp>
        <p:nvSpPr>
          <p:cNvPr id="4" name="Text Placeholder 2">
            <a:extLst>
              <a:ext uri="{FF2B5EF4-FFF2-40B4-BE49-F238E27FC236}">
                <a16:creationId xmlns:a16="http://schemas.microsoft.com/office/drawing/2014/main" id="{E80F55CE-55D5-00FD-6483-D0D1B188BD75}"/>
              </a:ext>
            </a:extLst>
          </p:cNvPr>
          <p:cNvSpPr>
            <a:spLocks noGrp="1"/>
          </p:cNvSpPr>
          <p:nvPr>
            <p:ph type="body" sz="quarter" idx="14"/>
          </p:nvPr>
        </p:nvSpPr>
        <p:spPr>
          <a:xfrm>
            <a:off x="5542384" y="877078"/>
            <a:ext cx="5922781" cy="4925843"/>
          </a:xfrm>
          <a:solidFill>
            <a:schemeClr val="bg1"/>
          </a:solidFill>
          <a:ln cmpd="thickThin">
            <a:solidFill>
              <a:schemeClr val="tx1"/>
            </a:solidFill>
          </a:ln>
        </p:spPr>
        <p:txBody>
          <a:bodyPr lIns="182880" tIns="91440"/>
          <a:lstStyle/>
          <a:p>
            <a:pPr marL="0" indent="0">
              <a:spcBef>
                <a:spcPts val="0"/>
              </a:spcBef>
              <a:spcAft>
                <a:spcPts val="1200"/>
              </a:spcAft>
              <a:buNone/>
            </a:pPr>
            <a:r>
              <a:rPr lang="en-US" sz="3000" b="0" dirty="0"/>
              <a:t>Faith makes us sure of what we hope for and gives us proof of what we cannot see.  It was their faith that made our ancestors pleasing to God.</a:t>
            </a:r>
          </a:p>
          <a:p>
            <a:pPr marL="0" indent="0">
              <a:spcBef>
                <a:spcPts val="0"/>
              </a:spcBef>
              <a:buNone/>
            </a:pPr>
            <a:r>
              <a:rPr lang="en-US" sz="3000" b="0" dirty="0"/>
              <a:t>But without faith no one can please God.  We must believe that God is real and rewards everyone who searches for him.  Amen.</a:t>
            </a:r>
          </a:p>
          <a:p>
            <a:pPr marL="0" indent="0" algn="r">
              <a:spcBef>
                <a:spcPts val="0"/>
              </a:spcBef>
              <a:spcAft>
                <a:spcPts val="1200"/>
              </a:spcAft>
              <a:buNone/>
            </a:pPr>
            <a:r>
              <a:rPr lang="en-US" sz="3000" dirty="0">
                <a:solidFill>
                  <a:schemeClr val="tx1"/>
                </a:solidFill>
              </a:rPr>
              <a:t>Hebrews 11:1-2, 6</a:t>
            </a:r>
            <a:endParaRPr lang="en-US" dirty="0">
              <a:solidFill>
                <a:schemeClr val="tx1"/>
              </a:solidFill>
            </a:endParaRPr>
          </a:p>
        </p:txBody>
      </p:sp>
    </p:spTree>
    <p:extLst>
      <p:ext uri="{BB962C8B-B14F-4D97-AF65-F5344CB8AC3E}">
        <p14:creationId xmlns:p14="http://schemas.microsoft.com/office/powerpoint/2010/main" val="928420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86C53-7E7A-3222-5BDB-D750E3363EC7}"/>
              </a:ext>
            </a:extLst>
          </p:cNvPr>
          <p:cNvSpPr>
            <a:spLocks noGrp="1"/>
          </p:cNvSpPr>
          <p:nvPr>
            <p:ph type="title"/>
          </p:nvPr>
        </p:nvSpPr>
        <p:spPr>
          <a:xfrm>
            <a:off x="675857" y="318060"/>
            <a:ext cx="7467601" cy="1572768"/>
          </a:xfrm>
        </p:spPr>
        <p:txBody>
          <a:bodyPr/>
          <a:lstStyle/>
          <a:p>
            <a:r>
              <a:rPr lang="en-US" dirty="0"/>
              <a:t>Rev. Dr. Olive </a:t>
            </a:r>
            <a:r>
              <a:rPr lang="en-US" dirty="0" err="1"/>
              <a:t>Mahabir</a:t>
            </a:r>
            <a:endParaRPr lang="en-US" dirty="0"/>
          </a:p>
        </p:txBody>
      </p:sp>
      <p:sp>
        <p:nvSpPr>
          <p:cNvPr id="3" name="Text Placeholder 2">
            <a:extLst>
              <a:ext uri="{FF2B5EF4-FFF2-40B4-BE49-F238E27FC236}">
                <a16:creationId xmlns:a16="http://schemas.microsoft.com/office/drawing/2014/main" id="{5F61E1EE-7770-C815-7A87-853D464850E0}"/>
              </a:ext>
            </a:extLst>
          </p:cNvPr>
          <p:cNvSpPr>
            <a:spLocks noGrp="1"/>
          </p:cNvSpPr>
          <p:nvPr>
            <p:ph type="body" sz="quarter" idx="14"/>
          </p:nvPr>
        </p:nvSpPr>
        <p:spPr>
          <a:xfrm>
            <a:off x="675858" y="1890828"/>
            <a:ext cx="6247456" cy="4410581"/>
          </a:xfrm>
        </p:spPr>
        <p:txBody>
          <a:bodyPr/>
          <a:lstStyle/>
          <a:p>
            <a:r>
              <a:rPr lang="en-US" sz="2700" dirty="0"/>
              <a:t>Bible Study Author</a:t>
            </a:r>
          </a:p>
          <a:p>
            <a:r>
              <a:rPr lang="en-US" sz="2700" dirty="0"/>
              <a:t>Born in Trinidad and Tobago</a:t>
            </a:r>
          </a:p>
          <a:p>
            <a:r>
              <a:rPr lang="en-US" sz="2700" dirty="0"/>
              <a:t>4</a:t>
            </a:r>
            <a:r>
              <a:rPr lang="en-US" sz="2700" baseline="30000" dirty="0"/>
              <a:t>th</a:t>
            </a:r>
            <a:r>
              <a:rPr lang="en-US" sz="2700" dirty="0"/>
              <a:t> generation Presbyterian</a:t>
            </a:r>
          </a:p>
          <a:p>
            <a:r>
              <a:rPr lang="en-US" sz="2700" dirty="0"/>
              <a:t>In church ministry for 20 years</a:t>
            </a:r>
          </a:p>
          <a:p>
            <a:r>
              <a:rPr lang="en-US" sz="2700" dirty="0"/>
              <a:t>Currently Assoc. Pastor for Pastoral Care &amp; Adult Spiritual Growth, Northminster Presbyterian, Roswell, GA</a:t>
            </a:r>
          </a:p>
          <a:p>
            <a:r>
              <a:rPr lang="en-US" sz="2700" dirty="0"/>
              <a:t>Interest in women’s rights &amp; the poor</a:t>
            </a:r>
          </a:p>
        </p:txBody>
      </p:sp>
      <p:pic>
        <p:nvPicPr>
          <p:cNvPr id="5" name="Picture 4">
            <a:extLst>
              <a:ext uri="{FF2B5EF4-FFF2-40B4-BE49-F238E27FC236}">
                <a16:creationId xmlns:a16="http://schemas.microsoft.com/office/drawing/2014/main" id="{C36B2FA4-D840-5AF8-3611-81F0810D7517}"/>
              </a:ext>
            </a:extLst>
          </p:cNvPr>
          <p:cNvPicPr>
            <a:picLocks noChangeAspect="1"/>
          </p:cNvPicPr>
          <p:nvPr/>
        </p:nvPicPr>
        <p:blipFill>
          <a:blip r:embed="rId3"/>
          <a:srcRect/>
          <a:stretch/>
        </p:blipFill>
        <p:spPr>
          <a:xfrm>
            <a:off x="7198880" y="1350479"/>
            <a:ext cx="4114800" cy="4114800"/>
          </a:xfrm>
          <a:prstGeom prst="rect">
            <a:avLst/>
          </a:prstGeom>
        </p:spPr>
      </p:pic>
    </p:spTree>
    <p:extLst>
      <p:ext uri="{BB962C8B-B14F-4D97-AF65-F5344CB8AC3E}">
        <p14:creationId xmlns:p14="http://schemas.microsoft.com/office/powerpoint/2010/main" val="3675841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86C53-7E7A-3222-5BDB-D750E3363EC7}"/>
              </a:ext>
            </a:extLst>
          </p:cNvPr>
          <p:cNvSpPr>
            <a:spLocks noGrp="1"/>
          </p:cNvSpPr>
          <p:nvPr>
            <p:ph type="title"/>
          </p:nvPr>
        </p:nvSpPr>
        <p:spPr>
          <a:xfrm>
            <a:off x="4810549" y="894522"/>
            <a:ext cx="6813657" cy="1572768"/>
          </a:xfrm>
        </p:spPr>
        <p:txBody>
          <a:bodyPr/>
          <a:lstStyle/>
          <a:p>
            <a:r>
              <a:rPr lang="en-US" b="0" dirty="0">
                <a:effectLst/>
              </a:rPr>
              <a:t>Wilma Angelica </a:t>
            </a:r>
            <a:r>
              <a:rPr lang="en-US" b="0" dirty="0" err="1">
                <a:effectLst/>
              </a:rPr>
              <a:t>Quinonez</a:t>
            </a:r>
            <a:r>
              <a:rPr lang="en-US" b="0" dirty="0">
                <a:effectLst/>
              </a:rPr>
              <a:t> </a:t>
            </a:r>
            <a:r>
              <a:rPr lang="en-US" b="0" dirty="0" err="1">
                <a:effectLst/>
              </a:rPr>
              <a:t>Cabero</a:t>
            </a:r>
            <a:endParaRPr lang="en-US" dirty="0"/>
          </a:p>
        </p:txBody>
      </p:sp>
      <p:sp>
        <p:nvSpPr>
          <p:cNvPr id="3" name="Text Placeholder 2">
            <a:extLst>
              <a:ext uri="{FF2B5EF4-FFF2-40B4-BE49-F238E27FC236}">
                <a16:creationId xmlns:a16="http://schemas.microsoft.com/office/drawing/2014/main" id="{5F61E1EE-7770-C815-7A87-853D464850E0}"/>
              </a:ext>
            </a:extLst>
          </p:cNvPr>
          <p:cNvSpPr>
            <a:spLocks noGrp="1"/>
          </p:cNvSpPr>
          <p:nvPr>
            <p:ph type="body" sz="quarter" idx="14"/>
          </p:nvPr>
        </p:nvSpPr>
        <p:spPr>
          <a:xfrm>
            <a:off x="4810536" y="2520121"/>
            <a:ext cx="6498166" cy="3597561"/>
          </a:xfrm>
        </p:spPr>
        <p:txBody>
          <a:bodyPr/>
          <a:lstStyle/>
          <a:p>
            <a:r>
              <a:rPr lang="en-US" sz="2700" dirty="0"/>
              <a:t>“Suggestions for Leaders” Author</a:t>
            </a:r>
          </a:p>
          <a:p>
            <a:r>
              <a:rPr lang="en-US" sz="2700" dirty="0"/>
              <a:t>Born in Puerto Rico</a:t>
            </a:r>
          </a:p>
          <a:p>
            <a:r>
              <a:rPr lang="en-US" sz="2700" dirty="0"/>
              <a:t>Ordained minister of Word &amp; Sacrament</a:t>
            </a:r>
          </a:p>
          <a:p>
            <a:r>
              <a:rPr lang="en-US" sz="2700" dirty="0"/>
              <a:t>Specialist in ministry with people who are functionally diverse</a:t>
            </a:r>
          </a:p>
          <a:p>
            <a:r>
              <a:rPr lang="en-US" sz="2700" dirty="0"/>
              <a:t>Also associate professor at the </a:t>
            </a:r>
            <a:r>
              <a:rPr lang="en-US" sz="2700" dirty="0" err="1"/>
              <a:t>Seminario</a:t>
            </a:r>
            <a:r>
              <a:rPr lang="en-US" sz="2700" dirty="0"/>
              <a:t> </a:t>
            </a:r>
            <a:r>
              <a:rPr lang="en-US" sz="2700" dirty="0" err="1"/>
              <a:t>Evangelico</a:t>
            </a:r>
            <a:r>
              <a:rPr lang="en-US" sz="2700" dirty="0"/>
              <a:t> de Puerto Rico</a:t>
            </a:r>
          </a:p>
        </p:txBody>
      </p:sp>
      <p:pic>
        <p:nvPicPr>
          <p:cNvPr id="8" name="Picture 7">
            <a:extLst>
              <a:ext uri="{FF2B5EF4-FFF2-40B4-BE49-F238E27FC236}">
                <a16:creationId xmlns:a16="http://schemas.microsoft.com/office/drawing/2014/main" id="{9B8AD7E0-662E-C444-1AA0-4512BD66F861}"/>
              </a:ext>
            </a:extLst>
          </p:cNvPr>
          <p:cNvPicPr>
            <a:picLocks noChangeAspect="1"/>
          </p:cNvPicPr>
          <p:nvPr/>
        </p:nvPicPr>
        <p:blipFill>
          <a:blip r:embed="rId3"/>
          <a:stretch>
            <a:fillRect/>
          </a:stretch>
        </p:blipFill>
        <p:spPr>
          <a:xfrm>
            <a:off x="1025800" y="1263859"/>
            <a:ext cx="2926080" cy="4177099"/>
          </a:xfrm>
          <a:prstGeom prst="rect">
            <a:avLst/>
          </a:prstGeom>
        </p:spPr>
      </p:pic>
    </p:spTree>
    <p:extLst>
      <p:ext uri="{BB962C8B-B14F-4D97-AF65-F5344CB8AC3E}">
        <p14:creationId xmlns:p14="http://schemas.microsoft.com/office/powerpoint/2010/main" val="491644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28365A-690B-365F-EF77-563B6C46FB18}"/>
              </a:ext>
            </a:extLst>
          </p:cNvPr>
          <p:cNvPicPr>
            <a:picLocks noChangeAspect="1"/>
          </p:cNvPicPr>
          <p:nvPr/>
        </p:nvPicPr>
        <p:blipFill>
          <a:blip r:embed="rId3"/>
          <a:stretch>
            <a:fillRect/>
          </a:stretch>
        </p:blipFill>
        <p:spPr>
          <a:xfrm>
            <a:off x="9525" y="6826"/>
            <a:ext cx="12252960" cy="6851173"/>
          </a:xfrm>
          <a:prstGeom prst="rect">
            <a:avLst/>
          </a:prstGeom>
          <a:ln>
            <a:noFill/>
          </a:ln>
        </p:spPr>
      </p:pic>
      <p:sp>
        <p:nvSpPr>
          <p:cNvPr id="8" name="Rectangle: Rounded Corners 7">
            <a:extLst>
              <a:ext uri="{FF2B5EF4-FFF2-40B4-BE49-F238E27FC236}">
                <a16:creationId xmlns:a16="http://schemas.microsoft.com/office/drawing/2014/main" id="{8C5A476A-426C-5530-F982-65EE4BE5A86D}"/>
              </a:ext>
            </a:extLst>
          </p:cNvPr>
          <p:cNvSpPr/>
          <p:nvPr/>
        </p:nvSpPr>
        <p:spPr>
          <a:xfrm>
            <a:off x="1068636" y="4241494"/>
            <a:ext cx="3382178" cy="55084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4937F9B-E2C1-86BC-F064-6E49696DD93A}"/>
              </a:ext>
            </a:extLst>
          </p:cNvPr>
          <p:cNvSpPr>
            <a:spLocks noGrp="1"/>
          </p:cNvSpPr>
          <p:nvPr>
            <p:ph type="title"/>
          </p:nvPr>
        </p:nvSpPr>
        <p:spPr>
          <a:xfrm>
            <a:off x="826402" y="4159361"/>
            <a:ext cx="3624412" cy="715108"/>
          </a:xfrm>
          <a:noFill/>
          <a:effectLst>
            <a:softEdge rad="63500"/>
          </a:effectLst>
        </p:spPr>
        <p:txBody>
          <a:bodyPr lIns="0" tIns="0" rIns="0" bIns="0"/>
          <a:lstStyle/>
          <a:p>
            <a:pPr algn="ctr"/>
            <a:r>
              <a:rPr lang="en-US" dirty="0"/>
              <a:t>Bible Quiz</a:t>
            </a:r>
          </a:p>
        </p:txBody>
      </p:sp>
      <p:sp>
        <p:nvSpPr>
          <p:cNvPr id="4" name="Text Placeholder 2">
            <a:extLst>
              <a:ext uri="{FF2B5EF4-FFF2-40B4-BE49-F238E27FC236}">
                <a16:creationId xmlns:a16="http://schemas.microsoft.com/office/drawing/2014/main" id="{E80F55CE-55D5-00FD-6483-D0D1B188BD75}"/>
              </a:ext>
            </a:extLst>
          </p:cNvPr>
          <p:cNvSpPr>
            <a:spLocks noGrp="1"/>
          </p:cNvSpPr>
          <p:nvPr>
            <p:ph type="body" sz="quarter" idx="14"/>
          </p:nvPr>
        </p:nvSpPr>
        <p:spPr>
          <a:xfrm>
            <a:off x="5500251" y="915004"/>
            <a:ext cx="5971308" cy="4730421"/>
          </a:xfrm>
          <a:solidFill>
            <a:schemeClr val="bg1"/>
          </a:solidFill>
          <a:ln cmpd="thickThin">
            <a:solidFill>
              <a:schemeClr val="tx1"/>
            </a:solidFill>
          </a:ln>
        </p:spPr>
        <p:txBody>
          <a:bodyPr lIns="182880" tIns="91440"/>
          <a:lstStyle/>
          <a:p>
            <a:pPr marL="457200" indent="-457200">
              <a:buFont typeface="+mj-lt"/>
              <a:buAutoNum type="arabicPeriod"/>
            </a:pPr>
            <a:r>
              <a:rPr lang="en-US" sz="2800" dirty="0"/>
              <a:t>How many books are in Bible?</a:t>
            </a:r>
          </a:p>
          <a:p>
            <a:pPr marL="457200" indent="-457200">
              <a:buFont typeface="+mj-lt"/>
              <a:buAutoNum type="arabicPeriod"/>
            </a:pPr>
            <a:r>
              <a:rPr lang="en-US" sz="2800" dirty="0"/>
              <a:t>How many books are in OT?</a:t>
            </a:r>
          </a:p>
          <a:p>
            <a:pPr marL="457200" indent="-457200">
              <a:buFont typeface="+mj-lt"/>
              <a:buAutoNum type="arabicPeriod"/>
            </a:pPr>
            <a:r>
              <a:rPr lang="en-US" sz="2800" dirty="0"/>
              <a:t>How many books are in NT?</a:t>
            </a:r>
          </a:p>
          <a:p>
            <a:pPr marL="457200" indent="-457200">
              <a:buFont typeface="+mj-lt"/>
              <a:buAutoNum type="arabicPeriod"/>
            </a:pPr>
            <a:r>
              <a:rPr lang="en-US" sz="2800" dirty="0"/>
              <a:t>Who wrote most multiple books?</a:t>
            </a:r>
          </a:p>
          <a:p>
            <a:pPr marL="457200" indent="-457200">
              <a:buFont typeface="+mj-lt"/>
              <a:buAutoNum type="arabicPeriod"/>
            </a:pPr>
            <a:r>
              <a:rPr lang="en-US" sz="2800" dirty="0"/>
              <a:t>How many epistles are in NT?</a:t>
            </a:r>
          </a:p>
          <a:p>
            <a:pPr marL="457200" indent="-457200">
              <a:buFont typeface="+mj-lt"/>
              <a:buAutoNum type="arabicPeriod"/>
            </a:pPr>
            <a:r>
              <a:rPr lang="en-US" sz="2800" dirty="0"/>
              <a:t>Who wrote most words in Bible?</a:t>
            </a:r>
          </a:p>
          <a:p>
            <a:pPr marL="457200" indent="-457200">
              <a:buFont typeface="+mj-lt"/>
              <a:buAutoNum type="arabicPeriod"/>
            </a:pPr>
            <a:r>
              <a:rPr lang="en-US" sz="2800" dirty="0"/>
              <a:t>Who wrote most words in NT?</a:t>
            </a:r>
          </a:p>
          <a:p>
            <a:pPr marL="457200" indent="-457200">
              <a:buFont typeface="+mj-lt"/>
              <a:buAutoNum type="arabicPeriod"/>
            </a:pPr>
            <a:r>
              <a:rPr lang="en-US" sz="2800" dirty="0"/>
              <a:t>How many books did Luke write?</a:t>
            </a:r>
          </a:p>
        </p:txBody>
      </p:sp>
    </p:spTree>
    <p:extLst>
      <p:ext uri="{BB962C8B-B14F-4D97-AF65-F5344CB8AC3E}">
        <p14:creationId xmlns:p14="http://schemas.microsoft.com/office/powerpoint/2010/main" val="3010825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28365A-690B-365F-EF77-563B6C46FB18}"/>
              </a:ext>
            </a:extLst>
          </p:cNvPr>
          <p:cNvPicPr>
            <a:picLocks noChangeAspect="1"/>
          </p:cNvPicPr>
          <p:nvPr/>
        </p:nvPicPr>
        <p:blipFill>
          <a:blip r:embed="rId3"/>
          <a:stretch>
            <a:fillRect/>
          </a:stretch>
        </p:blipFill>
        <p:spPr>
          <a:xfrm>
            <a:off x="9525" y="6826"/>
            <a:ext cx="12252960" cy="6851173"/>
          </a:xfrm>
          <a:prstGeom prst="rect">
            <a:avLst/>
          </a:prstGeom>
          <a:ln>
            <a:noFill/>
          </a:ln>
        </p:spPr>
      </p:pic>
      <p:sp>
        <p:nvSpPr>
          <p:cNvPr id="8" name="Rectangle: Rounded Corners 7">
            <a:extLst>
              <a:ext uri="{FF2B5EF4-FFF2-40B4-BE49-F238E27FC236}">
                <a16:creationId xmlns:a16="http://schemas.microsoft.com/office/drawing/2014/main" id="{8C5A476A-426C-5530-F982-65EE4BE5A86D}"/>
              </a:ext>
            </a:extLst>
          </p:cNvPr>
          <p:cNvSpPr/>
          <p:nvPr/>
        </p:nvSpPr>
        <p:spPr>
          <a:xfrm>
            <a:off x="1068636" y="4241494"/>
            <a:ext cx="3382178" cy="55084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4937F9B-E2C1-86BC-F064-6E49696DD93A}"/>
              </a:ext>
            </a:extLst>
          </p:cNvPr>
          <p:cNvSpPr>
            <a:spLocks noGrp="1"/>
          </p:cNvSpPr>
          <p:nvPr>
            <p:ph type="title"/>
          </p:nvPr>
        </p:nvSpPr>
        <p:spPr>
          <a:xfrm>
            <a:off x="826402" y="4159361"/>
            <a:ext cx="3624412" cy="715108"/>
          </a:xfrm>
          <a:noFill/>
          <a:effectLst>
            <a:softEdge rad="63500"/>
          </a:effectLst>
        </p:spPr>
        <p:txBody>
          <a:bodyPr lIns="0" tIns="0" rIns="0" bIns="0"/>
          <a:lstStyle/>
          <a:p>
            <a:pPr algn="ctr"/>
            <a:r>
              <a:rPr lang="en-US" dirty="0"/>
              <a:t>Who Was Luke</a:t>
            </a:r>
          </a:p>
        </p:txBody>
      </p:sp>
      <p:sp>
        <p:nvSpPr>
          <p:cNvPr id="4" name="Text Placeholder 2">
            <a:extLst>
              <a:ext uri="{FF2B5EF4-FFF2-40B4-BE49-F238E27FC236}">
                <a16:creationId xmlns:a16="http://schemas.microsoft.com/office/drawing/2014/main" id="{E80F55CE-55D5-00FD-6483-D0D1B188BD75}"/>
              </a:ext>
            </a:extLst>
          </p:cNvPr>
          <p:cNvSpPr>
            <a:spLocks noGrp="1"/>
          </p:cNvSpPr>
          <p:nvPr>
            <p:ph type="body" sz="quarter" idx="14"/>
          </p:nvPr>
        </p:nvSpPr>
        <p:spPr>
          <a:xfrm>
            <a:off x="5542384" y="877078"/>
            <a:ext cx="5922781" cy="4925843"/>
          </a:xfrm>
          <a:solidFill>
            <a:schemeClr val="bg1"/>
          </a:solidFill>
          <a:ln cmpd="thickThin">
            <a:solidFill>
              <a:schemeClr val="tx1"/>
            </a:solidFill>
          </a:ln>
        </p:spPr>
        <p:txBody>
          <a:bodyPr lIns="182880" tIns="91440"/>
          <a:lstStyle/>
          <a:p>
            <a:r>
              <a:rPr lang="en-US" sz="2800" dirty="0"/>
              <a:t>Gentile, Greek physician, investigative journalist, &amp; artist</a:t>
            </a:r>
          </a:p>
          <a:p>
            <a:r>
              <a:rPr lang="en-US" sz="2800" dirty="0"/>
              <a:t>Paul’s traveling companion &amp; co-worker for years</a:t>
            </a:r>
          </a:p>
          <a:p>
            <a:r>
              <a:rPr lang="en-US" sz="2800" dirty="0"/>
              <a:t>Only non-Jew NT writer</a:t>
            </a:r>
          </a:p>
          <a:p>
            <a:r>
              <a:rPr lang="en-US" sz="2800" dirty="0"/>
              <a:t>Based his writings on interviews with eyewitness accounts</a:t>
            </a:r>
          </a:p>
          <a:p>
            <a:r>
              <a:rPr lang="en-US" sz="2800" dirty="0"/>
              <a:t>Name only mentioned 3 times in Bible, all in Paul’s letters</a:t>
            </a:r>
          </a:p>
          <a:p>
            <a:endParaRPr lang="en-US" sz="2800" dirty="0"/>
          </a:p>
          <a:p>
            <a:endParaRPr lang="en-US" sz="2800" dirty="0"/>
          </a:p>
          <a:p>
            <a:endParaRPr lang="en-US" sz="2800" dirty="0"/>
          </a:p>
          <a:p>
            <a:endParaRPr lang="en-US" sz="2800" dirty="0"/>
          </a:p>
        </p:txBody>
      </p:sp>
    </p:spTree>
    <p:extLst>
      <p:ext uri="{BB962C8B-B14F-4D97-AF65-F5344CB8AC3E}">
        <p14:creationId xmlns:p14="http://schemas.microsoft.com/office/powerpoint/2010/main" val="1125047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28365A-690B-365F-EF77-563B6C46FB18}"/>
              </a:ext>
            </a:extLst>
          </p:cNvPr>
          <p:cNvPicPr>
            <a:picLocks noChangeAspect="1"/>
          </p:cNvPicPr>
          <p:nvPr/>
        </p:nvPicPr>
        <p:blipFill>
          <a:blip r:embed="rId3"/>
          <a:stretch>
            <a:fillRect/>
          </a:stretch>
        </p:blipFill>
        <p:spPr>
          <a:xfrm>
            <a:off x="9525" y="6826"/>
            <a:ext cx="12252960" cy="6851173"/>
          </a:xfrm>
          <a:prstGeom prst="rect">
            <a:avLst/>
          </a:prstGeom>
          <a:ln>
            <a:noFill/>
          </a:ln>
        </p:spPr>
      </p:pic>
      <p:sp>
        <p:nvSpPr>
          <p:cNvPr id="8" name="Rectangle: Rounded Corners 7">
            <a:extLst>
              <a:ext uri="{FF2B5EF4-FFF2-40B4-BE49-F238E27FC236}">
                <a16:creationId xmlns:a16="http://schemas.microsoft.com/office/drawing/2014/main" id="{8C5A476A-426C-5530-F982-65EE4BE5A86D}"/>
              </a:ext>
            </a:extLst>
          </p:cNvPr>
          <p:cNvSpPr/>
          <p:nvPr/>
        </p:nvSpPr>
        <p:spPr>
          <a:xfrm>
            <a:off x="1068636" y="4241494"/>
            <a:ext cx="3382178" cy="55084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4937F9B-E2C1-86BC-F064-6E49696DD93A}"/>
              </a:ext>
            </a:extLst>
          </p:cNvPr>
          <p:cNvSpPr>
            <a:spLocks noGrp="1"/>
          </p:cNvSpPr>
          <p:nvPr>
            <p:ph type="title"/>
          </p:nvPr>
        </p:nvSpPr>
        <p:spPr>
          <a:xfrm>
            <a:off x="826402" y="4159361"/>
            <a:ext cx="3624412" cy="715108"/>
          </a:xfrm>
          <a:noFill/>
          <a:effectLst>
            <a:softEdge rad="63500"/>
          </a:effectLst>
        </p:spPr>
        <p:txBody>
          <a:bodyPr lIns="0" tIns="0" rIns="0" bIns="0"/>
          <a:lstStyle/>
          <a:p>
            <a:pPr algn="ctr"/>
            <a:r>
              <a:rPr lang="en-US" dirty="0"/>
              <a:t>Luke’s Writings</a:t>
            </a:r>
          </a:p>
        </p:txBody>
      </p:sp>
      <p:sp>
        <p:nvSpPr>
          <p:cNvPr id="4" name="Text Placeholder 2">
            <a:extLst>
              <a:ext uri="{FF2B5EF4-FFF2-40B4-BE49-F238E27FC236}">
                <a16:creationId xmlns:a16="http://schemas.microsoft.com/office/drawing/2014/main" id="{E80F55CE-55D5-00FD-6483-D0D1B188BD75}"/>
              </a:ext>
            </a:extLst>
          </p:cNvPr>
          <p:cNvSpPr>
            <a:spLocks noGrp="1"/>
          </p:cNvSpPr>
          <p:nvPr>
            <p:ph type="body" sz="quarter" idx="14"/>
          </p:nvPr>
        </p:nvSpPr>
        <p:spPr>
          <a:xfrm>
            <a:off x="5166911" y="1003610"/>
            <a:ext cx="6430357" cy="4861931"/>
          </a:xfrm>
          <a:solidFill>
            <a:schemeClr val="bg1"/>
          </a:solidFill>
          <a:ln cmpd="thickThin">
            <a:solidFill>
              <a:schemeClr val="tx1"/>
            </a:solidFill>
          </a:ln>
        </p:spPr>
        <p:txBody>
          <a:bodyPr lIns="182880" tIns="91440"/>
          <a:lstStyle/>
          <a:p>
            <a:pPr marL="231775" marR="0" indent="-231775">
              <a:spcBef>
                <a:spcPts val="0"/>
              </a:spcBef>
              <a:spcAft>
                <a:spcPts val="1000"/>
              </a:spcAft>
              <a:buFont typeface="Arial" panose="020B0604020202020204" pitchFamily="34" charset="0"/>
              <a:buChar char="•"/>
            </a:pPr>
            <a:r>
              <a:rPr lang="en-US" sz="2800" dirty="0">
                <a:cs typeface="Arial" panose="020B0604020202020204" pitchFamily="34" charset="0"/>
              </a:rPr>
              <a:t>2 books written from 61-63 AD</a:t>
            </a:r>
          </a:p>
          <a:p>
            <a:pPr marL="231775" marR="0" indent="-231775">
              <a:spcBef>
                <a:spcPts val="0"/>
              </a:spcBef>
              <a:spcAft>
                <a:spcPts val="1000"/>
              </a:spcAft>
              <a:buFont typeface="Arial" panose="020B0604020202020204" pitchFamily="34" charset="0"/>
              <a:buChar char="•"/>
            </a:pPr>
            <a:r>
              <a:rPr lang="en-US" sz="2800" dirty="0">
                <a:cs typeface="Arial" panose="020B0604020202020204" pitchFamily="34" charset="0"/>
              </a:rPr>
              <a:t>During time Paul prisoner in Rome</a:t>
            </a:r>
          </a:p>
          <a:p>
            <a:pPr marL="231775" marR="0" indent="-231775">
              <a:spcBef>
                <a:spcPts val="0"/>
              </a:spcBef>
              <a:spcAft>
                <a:spcPts val="1000"/>
              </a:spcAft>
              <a:buFont typeface="Arial" panose="020B0604020202020204" pitchFamily="34" charset="0"/>
              <a:buChar char="•"/>
            </a:pPr>
            <a:r>
              <a:rPr lang="en-US" sz="2800" dirty="0">
                <a:cs typeface="Arial" panose="020B0604020202020204" pitchFamily="34" charset="0"/>
              </a:rPr>
              <a:t>Greek remarkably good</a:t>
            </a:r>
          </a:p>
          <a:p>
            <a:pPr marL="231775" indent="-231775">
              <a:spcBef>
                <a:spcPts val="0"/>
              </a:spcBef>
              <a:spcAft>
                <a:spcPts val="1000"/>
              </a:spcAft>
            </a:pPr>
            <a:r>
              <a:rPr lang="en-US" sz="2800" dirty="0"/>
              <a:t>Most complete story teller of </a:t>
            </a:r>
            <a:br>
              <a:rPr lang="en-US" sz="2800" dirty="0"/>
            </a:br>
            <a:r>
              <a:rPr lang="en-US" sz="2800" dirty="0"/>
              <a:t>gospel of salvation in NT</a:t>
            </a:r>
          </a:p>
          <a:p>
            <a:pPr marL="231775" indent="-231775">
              <a:spcBef>
                <a:spcPts val="0"/>
              </a:spcBef>
              <a:spcAft>
                <a:spcPts val="1000"/>
              </a:spcAft>
            </a:pPr>
            <a:r>
              <a:rPr lang="en-US" sz="2800" dirty="0">
                <a:cs typeface="Arial" panose="020B0604020202020204" pitchFamily="34" charset="0"/>
              </a:rPr>
              <a:t>For</a:t>
            </a:r>
            <a:r>
              <a:rPr lang="en-US" sz="2000" dirty="0"/>
              <a:t> </a:t>
            </a:r>
            <a:r>
              <a:rPr lang="en-US" sz="2800" dirty="0">
                <a:cs typeface="Arial" panose="020B0604020202020204" pitchFamily="34" charset="0"/>
              </a:rPr>
              <a:t>Luke, Jesus inclusive leader &amp; Christianity inclusive movement</a:t>
            </a:r>
          </a:p>
          <a:p>
            <a:pPr marL="231775" marR="0" indent="-231775">
              <a:spcBef>
                <a:spcPts val="0"/>
              </a:spcBef>
              <a:spcAft>
                <a:spcPts val="1000"/>
              </a:spcAft>
              <a:buFont typeface="Arial" panose="020B0604020202020204" pitchFamily="34" charset="0"/>
              <a:buChar char="•"/>
            </a:pPr>
            <a:r>
              <a:rPr lang="en-US" sz="2800" dirty="0">
                <a:cs typeface="Arial" panose="020B0604020202020204" pitchFamily="34" charset="0"/>
              </a:rPr>
              <a:t>Over 1/3 material of his Gospel not included in other Gospels</a:t>
            </a:r>
            <a:endParaRPr lang="en-US" sz="2800" dirty="0"/>
          </a:p>
          <a:p>
            <a:endParaRPr lang="en-US" sz="2800" dirty="0"/>
          </a:p>
        </p:txBody>
      </p:sp>
    </p:spTree>
    <p:extLst>
      <p:ext uri="{BB962C8B-B14F-4D97-AF65-F5344CB8AC3E}">
        <p14:creationId xmlns:p14="http://schemas.microsoft.com/office/powerpoint/2010/main" val="2708219044"/>
      </p:ext>
    </p:extLst>
  </p:cSld>
  <p:clrMapOvr>
    <a:masterClrMapping/>
  </p:clrMapOvr>
</p:sld>
</file>

<file path=ppt/theme/theme1.xml><?xml version="1.0" encoding="utf-8"?>
<a:theme xmlns:a="http://schemas.openxmlformats.org/drawingml/2006/main" name="Balancing Act">
  <a:themeElements>
    <a:clrScheme name="Custom 2">
      <a:dk1>
        <a:sysClr val="windowText" lastClr="000000"/>
      </a:dk1>
      <a:lt1>
        <a:sysClr val="window" lastClr="FFFFFF"/>
      </a:lt1>
      <a:dk2>
        <a:srgbClr val="373545"/>
      </a:dk2>
      <a:lt2>
        <a:srgbClr val="AD84C6"/>
      </a:lt2>
      <a:accent1>
        <a:srgbClr val="FF9999"/>
      </a:accent1>
      <a:accent2>
        <a:srgbClr val="84ACB6"/>
      </a:accent2>
      <a:accent3>
        <a:srgbClr val="5D739A"/>
      </a:accent3>
      <a:accent4>
        <a:srgbClr val="6997AF"/>
      </a:accent4>
      <a:accent5>
        <a:srgbClr val="84ACB6"/>
      </a:accent5>
      <a:accent6>
        <a:srgbClr val="6F8183"/>
      </a:accent6>
      <a:hlink>
        <a:srgbClr val="69A020"/>
      </a:hlink>
      <a:folHlink>
        <a:srgbClr val="8C8C8C"/>
      </a:folHlink>
    </a:clrScheme>
    <a:fontScheme name="Custom 15">
      <a:majorFont>
        <a:latin typeface="Segoe UI Light"/>
        <a:ea typeface=""/>
        <a:cs typeface=""/>
      </a:majorFont>
      <a:minorFont>
        <a:latin typeface="Segoe UI"/>
        <a:ea typeface=""/>
        <a:cs typeface=""/>
      </a:minorFont>
    </a:fontScheme>
    <a:fmtScheme name="Top 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98AF5320-421A-4856-A75D-6587C36D5470}"/>
    </a:ext>
  </a:extLst>
</a:theme>
</file>

<file path=ppt/theme/theme2.xml><?xml version="1.0" encoding="utf-8"?>
<a:theme xmlns:a="http://schemas.openxmlformats.org/drawingml/2006/main" name="Wellspring">
  <a:themeElements>
    <a:clrScheme name="Wellspring">
      <a:dk1>
        <a:sysClr val="windowText" lastClr="000000"/>
      </a:dk1>
      <a:lt1>
        <a:sysClr val="window" lastClr="FFFFFF"/>
      </a:lt1>
      <a:dk2>
        <a:srgbClr val="A1CAC9"/>
      </a:dk2>
      <a:lt2>
        <a:srgbClr val="48996B"/>
      </a:lt2>
      <a:accent1>
        <a:srgbClr val="759F51"/>
      </a:accent1>
      <a:accent2>
        <a:srgbClr val="436A2F"/>
      </a:accent2>
      <a:accent3>
        <a:srgbClr val="CFBF54"/>
      </a:accent3>
      <a:accent4>
        <a:srgbClr val="B3832F"/>
      </a:accent4>
      <a:accent5>
        <a:srgbClr val="8C5896"/>
      </a:accent5>
      <a:accent6>
        <a:srgbClr val="6667AB"/>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6E2187FA-78B5-42F2-9074-40D4C2C1399B}"/>
    </a:ext>
  </a:extLst>
</a:theme>
</file>

<file path=ppt/theme/theme3.xml><?xml version="1.0" encoding="utf-8"?>
<a:theme xmlns:a="http://schemas.openxmlformats.org/drawingml/2006/main" name="Star of the show">
  <a:themeElements>
    <a:clrScheme name="Star of the show">
      <a:dk1>
        <a:sysClr val="windowText" lastClr="000000"/>
      </a:dk1>
      <a:lt1>
        <a:sysClr val="window" lastClr="FFFFFF"/>
      </a:lt1>
      <a:dk2>
        <a:srgbClr val="29282D"/>
      </a:dk2>
      <a:lt2>
        <a:srgbClr val="625C60"/>
      </a:lt2>
      <a:accent1>
        <a:srgbClr val="7C6560"/>
      </a:accent1>
      <a:accent2>
        <a:srgbClr val="AEA392"/>
      </a:accent2>
      <a:accent3>
        <a:srgbClr val="DBD4D0"/>
      </a:accent3>
      <a:accent4>
        <a:srgbClr val="8E7961"/>
      </a:accent4>
      <a:accent5>
        <a:srgbClr val="F0EDE8"/>
      </a:accent5>
      <a:accent6>
        <a:srgbClr val="6667AB"/>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CED26E1E-587B-4123-A4F9-DB49A037FBB9}"/>
    </a:ext>
  </a:extLst>
</a:theme>
</file>

<file path=ppt/theme/theme4.xml><?xml version="1.0" encoding="utf-8"?>
<a:theme xmlns:a="http://schemas.openxmlformats.org/drawingml/2006/main" name="Amusements">
  <a:themeElements>
    <a:clrScheme name="Amusements">
      <a:dk1>
        <a:sysClr val="windowText" lastClr="000000"/>
      </a:dk1>
      <a:lt1>
        <a:sysClr val="window" lastClr="FFFFFF"/>
      </a:lt1>
      <a:dk2>
        <a:srgbClr val="D77E6F"/>
      </a:dk2>
      <a:lt2>
        <a:srgbClr val="6667AB"/>
      </a:lt2>
      <a:accent1>
        <a:srgbClr val="B38F6A"/>
      </a:accent1>
      <a:accent2>
        <a:srgbClr val="D75078"/>
      </a:accent2>
      <a:accent3>
        <a:srgbClr val="E288B6"/>
      </a:accent3>
      <a:accent4>
        <a:srgbClr val="E9445D"/>
      </a:accent4>
      <a:accent5>
        <a:srgbClr val="EEC272"/>
      </a:accent5>
      <a:accent6>
        <a:srgbClr val="85A0A9"/>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573AD6BE-256C-44EB-886C-5713CB0A8D4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{63B88422-122D-4844-9028-E7B20C51DC49}tf78479028_win32</Template>
  <TotalTime>43428</TotalTime>
  <Words>15022</Words>
  <Application>Microsoft Office PowerPoint</Application>
  <PresentationFormat>Widescreen</PresentationFormat>
  <Paragraphs>672</Paragraphs>
  <Slides>49</Slides>
  <Notes>49</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49</vt:i4>
      </vt:variant>
    </vt:vector>
  </HeadingPairs>
  <TitlesOfParts>
    <vt:vector size="61" baseType="lpstr">
      <vt:lpstr>STXingkai</vt:lpstr>
      <vt:lpstr>Arial</vt:lpstr>
      <vt:lpstr>Arial Black</vt:lpstr>
      <vt:lpstr>Arial Rounded MT Bold</vt:lpstr>
      <vt:lpstr>Calibri</vt:lpstr>
      <vt:lpstr>Segoe UI</vt:lpstr>
      <vt:lpstr>Segoe UI Light</vt:lpstr>
      <vt:lpstr>Symbol</vt:lpstr>
      <vt:lpstr>Balancing Act</vt:lpstr>
      <vt:lpstr>Wellspring</vt:lpstr>
      <vt:lpstr>Star of the show</vt:lpstr>
      <vt:lpstr>Amusements</vt:lpstr>
      <vt:lpstr>2023 Bible Study Overview</vt:lpstr>
      <vt:lpstr>Welcome &amp; Introduction</vt:lpstr>
      <vt:lpstr>PowerPoint Presentation</vt:lpstr>
      <vt:lpstr>Bible Study Book</vt:lpstr>
      <vt:lpstr>Rev. Dr. Olive Mahabir</vt:lpstr>
      <vt:lpstr>Wilma Angelica Quinonez Cabero</vt:lpstr>
      <vt:lpstr>Bible Quiz</vt:lpstr>
      <vt:lpstr>Who Was Luke</vt:lpstr>
      <vt:lpstr>Luke’s Writings</vt:lpstr>
      <vt:lpstr>How are Luke and Acts Linked?</vt:lpstr>
      <vt:lpstr>PowerPoint Presentation</vt:lpstr>
      <vt:lpstr>PowerPoint Presentation</vt:lpstr>
      <vt:lpstr>Acts Reveals Holy Spirit of Gospels</vt:lpstr>
      <vt:lpstr>PowerPoint Presentation</vt:lpstr>
      <vt:lpstr>PowerPoint Presentation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Resources</vt:lpstr>
      <vt:lpstr>Horizons Magazine</vt:lpstr>
      <vt:lpstr>Questions</vt:lpstr>
      <vt:lpstr>Closing Prayer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PANTONE® COLOR OF THE YEAR 2022</dc:title>
  <dc:creator>Patti Nanney</dc:creator>
  <cp:lastModifiedBy>Patti Nanney</cp:lastModifiedBy>
  <cp:revision>735</cp:revision>
  <cp:lastPrinted>2023-08-18T20:54:37Z</cp:lastPrinted>
  <dcterms:created xsi:type="dcterms:W3CDTF">2022-05-12T16:52:08Z</dcterms:created>
  <dcterms:modified xsi:type="dcterms:W3CDTF">2023-08-20T20:26:13Z</dcterms:modified>
</cp:coreProperties>
</file>