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43"/>
  </p:notesMasterIdLst>
  <p:handoutMasterIdLst>
    <p:handoutMasterId r:id="rId44"/>
  </p:handoutMasterIdLst>
  <p:sldIdLst>
    <p:sldId id="569" r:id="rId5"/>
    <p:sldId id="524" r:id="rId6"/>
    <p:sldId id="530" r:id="rId7"/>
    <p:sldId id="531" r:id="rId8"/>
    <p:sldId id="532" r:id="rId9"/>
    <p:sldId id="592" r:id="rId10"/>
    <p:sldId id="593" r:id="rId11"/>
    <p:sldId id="649" r:id="rId12"/>
    <p:sldId id="634" r:id="rId13"/>
    <p:sldId id="653" r:id="rId14"/>
    <p:sldId id="637" r:id="rId15"/>
    <p:sldId id="595" r:id="rId16"/>
    <p:sldId id="654" r:id="rId17"/>
    <p:sldId id="656" r:id="rId18"/>
    <p:sldId id="641" r:id="rId19"/>
    <p:sldId id="660" r:id="rId20"/>
    <p:sldId id="642" r:id="rId21"/>
    <p:sldId id="652" r:id="rId22"/>
    <p:sldId id="651" r:id="rId23"/>
    <p:sldId id="640" r:id="rId24"/>
    <p:sldId id="645" r:id="rId25"/>
    <p:sldId id="655" r:id="rId26"/>
    <p:sldId id="644" r:id="rId27"/>
    <p:sldId id="658" r:id="rId28"/>
    <p:sldId id="657" r:id="rId29"/>
    <p:sldId id="663" r:id="rId30"/>
    <p:sldId id="643" r:id="rId31"/>
    <p:sldId id="639" r:id="rId32"/>
    <p:sldId id="648" r:id="rId33"/>
    <p:sldId id="659" r:id="rId34"/>
    <p:sldId id="647" r:id="rId35"/>
    <p:sldId id="661" r:id="rId36"/>
    <p:sldId id="646" r:id="rId37"/>
    <p:sldId id="664" r:id="rId38"/>
    <p:sldId id="665" r:id="rId39"/>
    <p:sldId id="650" r:id="rId40"/>
    <p:sldId id="635" r:id="rId41"/>
    <p:sldId id="636" r:id="rId4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99"/>
    <a:srgbClr val="A50021"/>
    <a:srgbClr val="80C535"/>
    <a:srgbClr val="003300"/>
    <a:srgbClr val="0066FF"/>
    <a:srgbClr val="CC99FF"/>
    <a:srgbClr val="E288B6"/>
    <a:srgbClr val="D75078"/>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57037" autoAdjust="0"/>
  </p:normalViewPr>
  <p:slideViewPr>
    <p:cSldViewPr snapToGrid="0">
      <p:cViewPr varScale="1">
        <p:scale>
          <a:sx n="48" d="100"/>
          <a:sy n="48" d="100"/>
        </p:scale>
        <p:origin x="2106" y="42"/>
      </p:cViewPr>
      <p:guideLst>
        <p:guide orient="horz" pos="3672"/>
        <p:guide pos="288"/>
        <p:guide orient="horz" pos="4056"/>
        <p:guide orient="horz" pos="1488"/>
        <p:guide pos="3816"/>
        <p:guide pos="7416"/>
        <p:guide orient="horz" pos="312"/>
        <p:guide orient="horz" pos="2160"/>
        <p:guide orient="horz" pos="2304"/>
      </p:guideLst>
    </p:cSldViewPr>
  </p:slideViewPr>
  <p:outlineViewPr>
    <p:cViewPr>
      <p:scale>
        <a:sx n="33" d="100"/>
        <a:sy n="33" d="100"/>
      </p:scale>
      <p:origin x="0" y="-1217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24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E54A69E4-EFBB-4687-8058-A94EE1B5781B}" type="datetimeFigureOut">
              <a:rPr lang="en-US" smtClean="0"/>
              <a:t>8/15/2025</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DE546B2-EB9C-4E9C-8793-C25F32D58B9A}" type="datetimeFigureOut">
              <a:rPr lang="en-US" smtClean="0"/>
              <a:t>8/15/2025</a:t>
            </a:fld>
            <a:endParaRPr lang="en-US" dirty="0"/>
          </a:p>
        </p:txBody>
      </p:sp>
      <p:sp>
        <p:nvSpPr>
          <p:cNvPr id="4" name="Slide Image Placeholder 3"/>
          <p:cNvSpPr>
            <a:spLocks noGrp="1" noRot="1" noChangeAspect="1"/>
          </p:cNvSpPr>
          <p:nvPr>
            <p:ph type="sldImg" idx="2"/>
          </p:nvPr>
        </p:nvSpPr>
        <p:spPr>
          <a:xfrm>
            <a:off x="735013" y="560388"/>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3817326"/>
            <a:ext cx="5681980" cy="5176771"/>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81A9DF2-755F-1C5D-D1F1-5CB0DD0FE2D8}"/>
              </a:ext>
            </a:extLst>
          </p:cNvPr>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53C29582-13CC-41A3-96F5-2A87311BAEE4}"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C3NsmjQTjl4?feature=share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reativebiblestudy.com/Christian-stories.html" TargetMode="External"/><Relationship Id="rId7" Type="http://schemas.openxmlformats.org/officeDocument/2006/relationships/hyperlink" Target="https://youtu.be/Q0_vbMEdONo?feature=shared"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youtu.be/3k5mYHYsUAc?feature=shared" TargetMode="External"/><Relationship Id="rId5" Type="http://schemas.openxmlformats.org/officeDocument/2006/relationships/hyperlink" Target="https://youtu.be/5wvtawnpz3w?feature=shared" TargetMode="External"/><Relationship Id="rId4" Type="http://schemas.openxmlformats.org/officeDocument/2006/relationships/hyperlink" Target="https://youtu.be/H-v0NnlIi8U"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4uNQnvaGrxQ?feature=shared"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youtu.be/KLfDry1Y_fQ?feature=shared"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youtu.be/SlfK482mFU4?feature=shared"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youtu.be/dVFEM8W57tI?feature=shared" TargetMode="External"/><Relationship Id="rId4" Type="http://schemas.openxmlformats.org/officeDocument/2006/relationships/hyperlink" Target="https://youtu.be/tCA-LM8_UeM?feature=shared"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youtu.be/bmUfJtsaqp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0388"/>
            <a:ext cx="5632450" cy="3168650"/>
          </a:xfrm>
        </p:spPr>
      </p:sp>
      <p:sp>
        <p:nvSpPr>
          <p:cNvPr id="3" name="Notes Placeholder 2"/>
          <p:cNvSpPr>
            <a:spLocks noGrp="1"/>
          </p:cNvSpPr>
          <p:nvPr>
            <p:ph type="body" idx="1"/>
          </p:nvPr>
        </p:nvSpPr>
        <p:spPr/>
        <p:txBody>
          <a:bodyPr/>
          <a:lstStyle/>
          <a:p>
            <a:pPr marL="186747" indent="-186747">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163502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F13DD-63F7-D22D-CCBA-0A9C67B87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A4C4A-54DE-2A50-C471-B48B185EF7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6E07EC-C9DF-DA05-418E-99F3984B9B1C}"/>
              </a:ext>
            </a:extLst>
          </p:cNvPr>
          <p:cNvSpPr>
            <a:spLocks noGrp="1"/>
          </p:cNvSpPr>
          <p:nvPr>
            <p:ph type="body" idx="1"/>
          </p:nvPr>
        </p:nvSpPr>
        <p:spPr/>
        <p:txBody>
          <a:bodyPr/>
          <a:lstStyle/>
          <a:p>
            <a:r>
              <a:rPr lang="en-US" sz="1000" dirty="0">
                <a:effectLst/>
                <a:latin typeface="Arial" panose="020B0604020202020204" pitchFamily="34" charset="0"/>
                <a:cs typeface="Arial" panose="020B0604020202020204" pitchFamily="34" charset="0"/>
              </a:rPr>
              <a:t>There’s a suggestion for Lesson 1 on p. 20 of our book that you may want to use when introducing the study.  It suggests breaking into groups of 2 or 3 people sitting near you and answering 2 questions, which are:</a:t>
            </a:r>
          </a:p>
          <a:p>
            <a:pPr marL="0" indent="0">
              <a:buFont typeface="+mj-lt"/>
              <a:buNone/>
            </a:pPr>
            <a:r>
              <a:rPr lang="en-US" sz="1000" dirty="0">
                <a:effectLst/>
                <a:latin typeface="Arial" panose="020B0604020202020204" pitchFamily="34" charset="0"/>
                <a:cs typeface="Arial" panose="020B0604020202020204" pitchFamily="34" charset="0"/>
              </a:rPr>
              <a:t>1.  Which 1 of the 3 themes for this year’s study would you most claim as a strength you have – resilience, joy or identity?</a:t>
            </a:r>
          </a:p>
          <a:p>
            <a:pPr marL="0" indent="0">
              <a:buFont typeface="+mj-lt"/>
              <a:buNone/>
            </a:pPr>
            <a:r>
              <a:rPr lang="en-US" sz="1000" dirty="0">
                <a:effectLst/>
                <a:latin typeface="Arial" panose="020B0604020202020204" pitchFamily="34" charset="0"/>
                <a:cs typeface="Arial" panose="020B0604020202020204" pitchFamily="34" charset="0"/>
              </a:rPr>
              <a:t>2.  Which 1 of the 3 themes for this year’s study do you most hope to grow in your life?</a:t>
            </a:r>
          </a:p>
          <a:p>
            <a:endParaRPr lang="en-US" sz="1000" b="0" i="0" dirty="0">
              <a:solidFill>
                <a:schemeClr val="tx1"/>
              </a:solidFill>
              <a:effectLst/>
              <a:latin typeface="Arial" panose="020B0604020202020204" pitchFamily="34" charset="0"/>
              <a:cs typeface="Arial" panose="020B0604020202020204" pitchFamily="34" charset="0"/>
            </a:endParaRPr>
          </a:p>
          <a:p>
            <a:r>
              <a:rPr lang="en-US" sz="1000" dirty="0">
                <a:effectLst/>
                <a:latin typeface="Arial" panose="020B0604020202020204" pitchFamily="34" charset="0"/>
                <a:cs typeface="Arial" panose="020B0604020202020204" pitchFamily="34" charset="0"/>
              </a:rPr>
              <a:t>For time’s sake, we are not going to do this, but a</a:t>
            </a:r>
            <a:r>
              <a:rPr lang="en-US" sz="1000" b="0" i="0" dirty="0">
                <a:solidFill>
                  <a:schemeClr val="tx1"/>
                </a:solidFill>
                <a:effectLst/>
                <a:latin typeface="Arial" panose="020B0604020202020204" pitchFamily="34" charset="0"/>
                <a:cs typeface="Arial" panose="020B0604020202020204" pitchFamily="34" charset="0"/>
              </a:rPr>
              <a:t>s we go through the overview, you may want to think about those 2 questions.</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Let me tell you a quick, true story.  A friend of mine was in the hospital with her dying husband.  She had lots of people coming by to see her husband and to support her – some were family or friends, some were church family.  There was another lady in the room next door whose husband was also dying.  No one came to see her or her husband.  The lady with no one said to my friend, “I wish I had someone to be with me at this difficult time.”  My friend said, “Do you have a church?  Then, you need to call them and let them know what is going on.”  The lady called her church, and an hour later someone was there to be with her and comfort her.</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It is through Christ we find resilience, joy, identity and comfort.</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We will always face challenges.  This year’s study will use biblical teachings to help us navigate through those times by exploring how our resilience, joy and identity can strengthen us because of our connection with Jesus Christ.  One of the things I found in going through this study is how many times I said to myself, “This story about resilience is also a lesson about joy or about identity.”  It was amazing how much they were interconnected.  Feel free to show that interconnection as you go through the lessons with your group.</a:t>
            </a:r>
          </a:p>
          <a:p>
            <a:endParaRPr lang="en-US" sz="1000" b="0" i="0" dirty="0">
              <a:solidFill>
                <a:schemeClr val="tx1"/>
              </a:solidFill>
              <a:latin typeface="Arial" panose="020B0604020202020204" pitchFamily="34" charset="0"/>
              <a:cs typeface="Arial" panose="020B0604020202020204" pitchFamily="34" charset="0"/>
            </a:endParaRPr>
          </a:p>
          <a:p>
            <a:r>
              <a:rPr lang="en-US" sz="1000" b="0" i="0" dirty="0">
                <a:solidFill>
                  <a:schemeClr val="tx1"/>
                </a:solidFill>
                <a:latin typeface="Arial" panose="020B0604020202020204" pitchFamily="34" charset="0"/>
                <a:cs typeface="Arial" panose="020B0604020202020204" pitchFamily="34" charset="0"/>
              </a:rPr>
              <a:t>Also, as a point of reference, I believe all of the quotes from the various passages in our study book come from the New Revised Standard Version of the Bible.</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DD027E8-1652-9F16-CEAC-3D71F1DBC08B}"/>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10</a:t>
            </a:fld>
            <a:endParaRPr lang="en-US" dirty="0"/>
          </a:p>
        </p:txBody>
      </p:sp>
    </p:spTree>
    <p:extLst>
      <p:ext uri="{BB962C8B-B14F-4D97-AF65-F5344CB8AC3E}">
        <p14:creationId xmlns:p14="http://schemas.microsoft.com/office/powerpoint/2010/main" val="1229558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CB68C-E626-BF58-8A64-106413295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7A74C-12DE-7BC8-3EBB-FD5114FAB0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9999C-74BB-4C98-D295-B16A65289735}"/>
              </a:ext>
            </a:extLst>
          </p:cNvPr>
          <p:cNvSpPr>
            <a:spLocks noGrp="1"/>
          </p:cNvSpPr>
          <p:nvPr>
            <p:ph type="body" idx="1"/>
          </p:nvPr>
        </p:nvSpPr>
        <p:spPr/>
        <p:txBody>
          <a:bodyPr/>
          <a:lstStyle/>
          <a:p>
            <a:r>
              <a:rPr lang="en-US" dirty="0"/>
              <a:t>So, let’s begin with “resilience”.  I want to start by reading how our book defines “resilience”.  It is the ability to spring back into shape and to adapt well in the face of adversity, trauma, tragedy, threats, or stress – such as from family, relationships, health, workplace, and financial stressors.  People who survive and thrive well in change are resilient.</a:t>
            </a:r>
          </a:p>
          <a:p>
            <a:endParaRPr lang="en-US" dirty="0"/>
          </a:p>
          <a:p>
            <a:r>
              <a:rPr lang="en-US" dirty="0"/>
              <a:t>So, let’s try a 3-minute exercise to see how you handle it.  It’s called “Paper Stone Stacking”.</a:t>
            </a:r>
          </a:p>
          <a:p>
            <a:pPr marL="228600" indent="-228600">
              <a:buFont typeface="+mj-lt"/>
              <a:buAutoNum type="arabicPeriod"/>
            </a:pPr>
            <a:r>
              <a:rPr lang="en-US" dirty="0"/>
              <a:t>Each of you have 5 sheets of paper.</a:t>
            </a:r>
          </a:p>
          <a:p>
            <a:pPr marL="228600" indent="-228600">
              <a:buFont typeface="+mj-lt"/>
              <a:buAutoNum type="arabicPeriod"/>
            </a:pPr>
            <a:r>
              <a:rPr lang="en-US" dirty="0"/>
              <a:t>On each sheet write an adversity, trauma, tragedy, threat or stress in your life.  Don’t think about it, just write a word or two for each item.</a:t>
            </a:r>
          </a:p>
          <a:p>
            <a:pPr marL="228600" indent="-228600">
              <a:buFont typeface="+mj-lt"/>
              <a:buAutoNum type="arabicPeriod"/>
            </a:pPr>
            <a:r>
              <a:rPr lang="en-US" dirty="0"/>
              <a:t>Crumple each sheet tightly into a “stone” so you have 5 stones from the 5 sheets of paper. </a:t>
            </a:r>
          </a:p>
          <a:p>
            <a:pPr marL="228600" indent="-228600">
              <a:buFont typeface="+mj-lt"/>
              <a:buAutoNum type="arabicPeriod"/>
            </a:pPr>
            <a:r>
              <a:rPr lang="en-US" dirty="0"/>
              <a:t>Now, I will give you 30 seconds or so to stack and balance all 5 stones on top of each other.</a:t>
            </a:r>
          </a:p>
          <a:p>
            <a:pPr marL="228600" indent="-228600">
              <a:buFont typeface="+mj-lt"/>
              <a:buAutoNum type="arabicPeriod"/>
            </a:pPr>
            <a:r>
              <a:rPr lang="en-US" dirty="0"/>
              <a:t>How did you do?</a:t>
            </a:r>
          </a:p>
          <a:p>
            <a:pPr marL="228600" indent="-228600">
              <a:buFont typeface="+mj-lt"/>
              <a:buAutoNum type="arabicPeriod"/>
            </a:pPr>
            <a:endParaRPr lang="en-US" dirty="0"/>
          </a:p>
          <a:p>
            <a:pPr marL="0" indent="0">
              <a:buFont typeface="+mj-lt"/>
              <a:buNone/>
            </a:pPr>
            <a:r>
              <a:rPr lang="en-US" dirty="0"/>
              <a:t>This exercise calls for mindfulness, focus, trial and error, patience, and of course, resilience.</a:t>
            </a:r>
          </a:p>
          <a:p>
            <a:pPr marL="0" indent="0">
              <a:buFont typeface="+mj-lt"/>
              <a:buNone/>
            </a:pPr>
            <a:r>
              <a:rPr lang="en-US" dirty="0"/>
              <a:t>And that’s resilience – the ability and the willingness to get back up again when you’re down and use trial and error to overcome when we are tested.</a:t>
            </a:r>
          </a:p>
          <a:p>
            <a:pPr marL="0" indent="0">
              <a:buFont typeface="+mj-lt"/>
              <a:buNone/>
            </a:pPr>
            <a:endParaRPr lang="en-US" dirty="0"/>
          </a:p>
          <a:p>
            <a:pPr marL="0" indent="0">
              <a:buFont typeface="+mj-lt"/>
              <a:buNone/>
            </a:pPr>
            <a:r>
              <a:rPr lang="en-US" dirty="0"/>
              <a:t>So now, let’s look at the 3 lessons for the theme of resilience.</a:t>
            </a:r>
          </a:p>
          <a:p>
            <a:pPr marL="228600" indent="-228600">
              <a:buFont typeface="+mj-lt"/>
              <a:buAutoNum type="arabicPeriod"/>
            </a:pPr>
            <a:endParaRPr lang="en-US" dirty="0"/>
          </a:p>
        </p:txBody>
      </p:sp>
      <p:sp>
        <p:nvSpPr>
          <p:cNvPr id="4" name="Slide Number Placeholder 3">
            <a:extLst>
              <a:ext uri="{FF2B5EF4-FFF2-40B4-BE49-F238E27FC236}">
                <a16:creationId xmlns:a16="http://schemas.microsoft.com/office/drawing/2014/main" id="{EF8EB3F3-89A3-8E8C-0F9E-B1F5299098DB}"/>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11</a:t>
            </a:fld>
            <a:endParaRPr lang="en-US" dirty="0"/>
          </a:p>
        </p:txBody>
      </p:sp>
    </p:spTree>
    <p:extLst>
      <p:ext uri="{BB962C8B-B14F-4D97-AF65-F5344CB8AC3E}">
        <p14:creationId xmlns:p14="http://schemas.microsoft.com/office/powerpoint/2010/main" val="203505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000" dirty="0">
                <a:solidFill>
                  <a:schemeClr val="tx1"/>
                </a:solidFill>
              </a:rPr>
              <a:t>Have you ever felt defined by your past or wondered if you could overcome mistakes or struggles?  </a:t>
            </a:r>
          </a:p>
          <a:p>
            <a:pPr marL="0" indent="0">
              <a:buFont typeface="+mj-lt"/>
              <a:buNone/>
            </a:pPr>
            <a:endParaRPr lang="en-US" sz="1000" dirty="0">
              <a:solidFill>
                <a:schemeClr val="tx1"/>
              </a:solidFill>
            </a:endParaRPr>
          </a:p>
          <a:p>
            <a:pPr marL="0" indent="0">
              <a:buFont typeface="+mj-lt"/>
              <a:buNone/>
            </a:pPr>
            <a:r>
              <a:rPr lang="en-US" sz="1000" dirty="0">
                <a:solidFill>
                  <a:schemeClr val="tx1"/>
                </a:solidFill>
              </a:rPr>
              <a:t>The first lesson is about Mary Magdalene, and Mary Magdalene’s story reminds us that our faith is strengthened by and restored from God.  </a:t>
            </a:r>
          </a:p>
          <a:p>
            <a:pPr marL="0" indent="0">
              <a:buFont typeface="+mj-lt"/>
              <a:buNone/>
            </a:pPr>
            <a:endParaRPr lang="en-US" sz="1000" b="1" dirty="0">
              <a:solidFill>
                <a:schemeClr val="tx1"/>
              </a:solidFill>
            </a:endParaRPr>
          </a:p>
          <a:p>
            <a:pPr marL="0" indent="0">
              <a:buFont typeface="+mj-lt"/>
              <a:buNone/>
            </a:pPr>
            <a:r>
              <a:rPr lang="en-US" sz="1000" b="1" dirty="0">
                <a:solidFill>
                  <a:schemeClr val="tx1"/>
                </a:solidFill>
              </a:rPr>
              <a:t>Tell me what you know about Mary Magdalene.  </a:t>
            </a:r>
            <a:r>
              <a:rPr lang="en-US" b="0" dirty="0">
                <a:solidFill>
                  <a:srgbClr val="FF0000"/>
                </a:solidFill>
              </a:rPr>
              <a:t>(After answers given, CLICK to reveal bullets.)</a:t>
            </a:r>
            <a:endParaRPr lang="en-US" sz="1000" b="0" dirty="0">
              <a:solidFill>
                <a:schemeClr val="tx1"/>
              </a:solidFill>
            </a:endParaRPr>
          </a:p>
          <a:p>
            <a:pPr marL="171450" indent="-171450">
              <a:buFont typeface="Arial" panose="020B0604020202020204" pitchFamily="34" charset="0"/>
              <a:buChar char="•"/>
            </a:pPr>
            <a:r>
              <a:rPr lang="en-US" sz="1000" dirty="0">
                <a:solidFill>
                  <a:schemeClr val="tx1"/>
                </a:solidFill>
              </a:rPr>
              <a:t>Jesus healed her of 7 demons</a:t>
            </a:r>
          </a:p>
          <a:p>
            <a:pPr marL="171450" indent="-171450">
              <a:buFont typeface="Arial" panose="020B0604020202020204" pitchFamily="34" charset="0"/>
              <a:buChar char="•"/>
            </a:pPr>
            <a:r>
              <a:rPr lang="en-US" sz="1000" dirty="0">
                <a:solidFill>
                  <a:schemeClr val="tx1"/>
                </a:solidFill>
              </a:rPr>
              <a:t>Follower of Jesus</a:t>
            </a:r>
          </a:p>
          <a:p>
            <a:pPr marL="171450" indent="-171450">
              <a:buFont typeface="Arial" panose="020B0604020202020204" pitchFamily="34" charset="0"/>
              <a:buChar char="•"/>
            </a:pPr>
            <a:r>
              <a:rPr lang="en-US" sz="1000" dirty="0">
                <a:solidFill>
                  <a:schemeClr val="tx1"/>
                </a:solidFill>
              </a:rPr>
              <a:t>Since her name is usually listed first, she seems to be the leader of the women followers or maybe the eldest.  </a:t>
            </a:r>
          </a:p>
          <a:p>
            <a:pPr marL="171450" indent="-171450">
              <a:buFont typeface="Arial" panose="020B0604020202020204" pitchFamily="34" charset="0"/>
              <a:buChar char="•"/>
            </a:pPr>
            <a:r>
              <a:rPr lang="en-US" sz="1000" dirty="0">
                <a:solidFill>
                  <a:schemeClr val="tx1"/>
                </a:solidFill>
              </a:rPr>
              <a:t>Present at the crucifixion</a:t>
            </a:r>
          </a:p>
          <a:p>
            <a:pPr marL="171450" indent="-171450">
              <a:buFont typeface="Arial" panose="020B0604020202020204" pitchFamily="34" charset="0"/>
              <a:buChar char="•"/>
            </a:pPr>
            <a:r>
              <a:rPr lang="en-US" sz="1000" dirty="0">
                <a:solidFill>
                  <a:schemeClr val="tx1"/>
                </a:solidFill>
              </a:rPr>
              <a:t>Goes to the tomb after the Sabbath to complete Jesus’ body for burial</a:t>
            </a:r>
          </a:p>
          <a:p>
            <a:pPr marL="171450" indent="-171450">
              <a:buFont typeface="Arial" panose="020B0604020202020204" pitchFamily="34" charset="0"/>
              <a:buChar char="•"/>
            </a:pPr>
            <a:r>
              <a:rPr lang="en-US" sz="1000" dirty="0">
                <a:solidFill>
                  <a:schemeClr val="tx1"/>
                </a:solidFill>
              </a:rPr>
              <a:t>Jesus appears to Mary at the empty tomb.  She doesn’t recognize Jesus at first until He calls her name.</a:t>
            </a:r>
          </a:p>
          <a:p>
            <a:pPr marL="171450" indent="-171450">
              <a:buFont typeface="Arial" panose="020B0604020202020204" pitchFamily="34" charset="0"/>
              <a:buChar char="•"/>
            </a:pPr>
            <a:r>
              <a:rPr lang="en-US" sz="1000" dirty="0">
                <a:solidFill>
                  <a:schemeClr val="tx1"/>
                </a:solidFill>
              </a:rPr>
              <a:t>Jesus tells her to go and inform the disciples about His resurrection, becoming the first evangelist, or what some people describe as the Apostles’ Apostle.</a:t>
            </a:r>
          </a:p>
          <a:p>
            <a:pPr marL="0" indent="0">
              <a:buFont typeface="+mj-lt"/>
              <a:buNone/>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Mary’s journey from brokenness to becoming a devoted disciple of Jesus, as well as the first witness to Jesus’ resurrection offers hope, courage and inspiration to all of us.  Hers is a story of resilience.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The name “Mary” is mentioned more than 50 times in the Bible, but only in the New Testament.  That’s because Mary is the Greek form of the Hebrew name Miriam.  The name Mary was so common that the Gospels had to specify which Mary they were talking about.  In Luke 8:2 it tells how in Jesus’ inner circle of followers there were Mary the mother of Jesus, Mary the mother of James, Mary the wife of Clopas, and Mary called Magdalene.  An interesting fact, there were 3 Mary’s present at the cross.  For your information, I’ve listed on the slide the 7 Mary’s of the New Testament.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Mary Magdalene was the ONLY person mentioned in all 4 Gospels because they all tell how she went to the tomb of Jesus on Easter morning.  Remember, there was a different audience and purpose for each of the Gospels.  But this shows how important a role Mary Magdalene, the Tower, played in the purpose for each of the Gospels.  With your handouts I have a sheet titled “</a:t>
            </a:r>
            <a:r>
              <a:rPr lang="en-US" sz="1000" b="0" kern="1200" dirty="0">
                <a:solidFill>
                  <a:schemeClr val="tx1"/>
                </a:solidFill>
                <a:effectLst/>
                <a:latin typeface="Arial" panose="020B0604020202020204" pitchFamily="34" charset="0"/>
                <a:ea typeface="+mn-ea"/>
                <a:cs typeface="Arial" panose="020B0604020202020204" pitchFamily="34" charset="0"/>
              </a:rPr>
              <a:t>13 Bible Results for ‘Mary Magdalene’ in Gospels</a:t>
            </a:r>
            <a:r>
              <a:rPr lang="en-US" sz="1000" b="1" kern="1200" dirty="0">
                <a:solidFill>
                  <a:schemeClr val="tx1"/>
                </a:solidFill>
                <a:effectLst/>
                <a:latin typeface="Arial" panose="020B0604020202020204" pitchFamily="34" charset="0"/>
                <a:ea typeface="+mn-ea"/>
                <a:cs typeface="Arial" panose="020B0604020202020204" pitchFamily="34" charset="0"/>
              </a:rPr>
              <a:t>” </a:t>
            </a:r>
            <a:r>
              <a:rPr lang="en-US" sz="1000" dirty="0">
                <a:solidFill>
                  <a:schemeClr val="tx1"/>
                </a:solidFill>
              </a:rPr>
              <a:t>that lists all of the references about Mary Magdalene in each of the 4 Gospels.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Also, the “Activity” listed on p. 17 of our book suggests:  “Imagine that you are a woman disciple of Jesus.  It is both exhilarating and challenging.  Write some of the things that you would like to see, say, or do.  When you see Mary the Tower, what might you say to her?”  These might be good questions to discuss in your group.</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76C8E72-70B4-8AD4-9133-8C0D4E13AFEF}"/>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12</a:t>
            </a:fld>
            <a:endParaRPr lang="en-US" dirty="0"/>
          </a:p>
        </p:txBody>
      </p:sp>
    </p:spTree>
    <p:extLst>
      <p:ext uri="{BB962C8B-B14F-4D97-AF65-F5344CB8AC3E}">
        <p14:creationId xmlns:p14="http://schemas.microsoft.com/office/powerpoint/2010/main" val="89923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96FAE-C754-49C4-6E74-B9ADE4B54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54C260-32B8-3085-7213-2903B24B5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3BFC1-0523-5319-1A41-C70D823E76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chemeClr val="tx1"/>
                </a:solidFill>
              </a:rPr>
              <a:t>Now, let us tackle some of the controversial topics in this lesson.  </a:t>
            </a:r>
            <a:r>
              <a:rPr lang="en-US" sz="1000" b="0" dirty="0">
                <a:solidFill>
                  <a:schemeClr val="tx1"/>
                </a:solidFill>
              </a:rPr>
              <a:t>I am not really sure why our author includes these items because there is no bearing on the topic of the study, but they could be interesting discussion points.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You have probably grown up, like I have, believing that Mary Magdalene came from the town of Magdala, and that is why she is called Mary Magdalene.  On p. 14 under “What’s in a Name?”, our author disputes that claim.  She states that research done by Mary Ann Beavis shows that no town existed by that name in the 1</a:t>
            </a:r>
            <a:r>
              <a:rPr lang="en-US" sz="1000" baseline="30000" dirty="0">
                <a:solidFill>
                  <a:schemeClr val="tx1"/>
                </a:solidFill>
              </a:rPr>
              <a:t>st</a:t>
            </a:r>
            <a:r>
              <a:rPr lang="en-US" sz="1000" dirty="0">
                <a:solidFill>
                  <a:schemeClr val="tx1"/>
                </a:solidFill>
              </a:rPr>
              <a:t> century.  However, a</a:t>
            </a:r>
            <a:r>
              <a:rPr lang="en-US" dirty="0"/>
              <a:t>rchaeological excavations conducted in 2006 found that Magdala settlement is about 3 miles north of Tiberias.  In Aramaic (which is the common spoken language of Hebrews) it was known as Magdala </a:t>
            </a:r>
            <a:r>
              <a:rPr lang="en-US" dirty="0" err="1"/>
              <a:t>Nunaiya</a:t>
            </a:r>
            <a:r>
              <a:rPr lang="en-US" dirty="0"/>
              <a:t> (Nu-</a:t>
            </a:r>
            <a:r>
              <a:rPr lang="en-US" dirty="0" err="1"/>
              <a:t>nai</a:t>
            </a:r>
            <a:r>
              <a:rPr lang="en-US" dirty="0"/>
              <a:t>-</a:t>
            </a:r>
            <a:r>
              <a:rPr lang="en-US" dirty="0" err="1"/>
              <a:t>ya</a:t>
            </a:r>
            <a:r>
              <a:rPr lang="en-US" dirty="0"/>
              <a:t>), which means “Tower of the Fishes”, and in Greek it was sometimes called Tarichaea, “the place of processing fish”.  Several Hebrew, Greek and Roman scholars from the 1</a:t>
            </a:r>
            <a:r>
              <a:rPr lang="en-US" baseline="30000" dirty="0"/>
              <a:t>st</a:t>
            </a:r>
            <a:r>
              <a:rPr lang="en-US" dirty="0"/>
              <a:t> century BC and 1</a:t>
            </a:r>
            <a:r>
              <a:rPr lang="en-US" baseline="30000" dirty="0"/>
              <a:t>st</a:t>
            </a:r>
            <a:r>
              <a:rPr lang="en-US" dirty="0"/>
              <a:t> century AD, such as Josephus, Strabo, Pliny the Elder, Cicero and Suetonius mention the importance of this town because of its excellent salted fish and important Roman markets.  Magdala began between the 2</a:t>
            </a:r>
            <a:r>
              <a:rPr lang="en-US" baseline="30000" dirty="0"/>
              <a:t>nd</a:t>
            </a:r>
            <a:r>
              <a:rPr lang="en-US" dirty="0"/>
              <a:t> and 1</a:t>
            </a:r>
            <a:r>
              <a:rPr lang="en-US" baseline="30000" dirty="0"/>
              <a:t>st</a:t>
            </a:r>
            <a:r>
              <a:rPr lang="en-US" dirty="0"/>
              <a:t> centuries BC and ended during the late Roman period, which would be the 3</a:t>
            </a:r>
            <a:r>
              <a:rPr lang="en-US" baseline="30000" dirty="0"/>
              <a:t>rd</a:t>
            </a:r>
            <a:r>
              <a:rPr lang="en-US" dirty="0"/>
              <a:t> century AD.  Later excavations in 2009-2013 as well as one in 2021 confirm the Magdala settlement dates of the 2006 excavations.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Our author gives an alternative reason Mary might have been called Mary Magdalene.  In Hebrew, Magdala’s name does mean “tower” and symbolizes strength and resilience, which reflects Mary’s unwavering devotion to Jesus.  Her journey following Jesus is a profound transformation from someone burdened by spiritual oppression to a disciple who played a pivotal role in the resurrection story.  In some ways, Mary reminds me of a butterfly that is transformed from a caterpillar to being trapped in a cocoon or chrysalis to turning into a beautiful butterfly that can fly.  The same is true with us.  When we let Jesus into our heart, we go through a transformation or conversion and become a new creation.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We do have evidence that Mary Magdalene was a strong, resilient woman.  Her name is usually listed first, except when listed with Jesus’ mother Mary.  Usually this means she would either be the oldest of the people being listed or she has more authority or money or education than the others listed.  That definitely fits with a nickname meaning “tower” or “great”.</a:t>
            </a:r>
          </a:p>
          <a:p>
            <a:pPr marL="0" indent="0">
              <a:buFont typeface="+mj-lt"/>
              <a:buNone/>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FF0000"/>
                </a:solidFill>
              </a:rPr>
              <a:t>CLICK  </a:t>
            </a:r>
            <a:r>
              <a:rPr lang="en-US" sz="1000" dirty="0">
                <a:solidFill>
                  <a:schemeClr val="tx1"/>
                </a:solidFill>
              </a:rPr>
              <a:t>Also, our author states that Mary Magdalene was from Bethany and was Lazarus’ sister and there was only Mary, not Mary and Martha.  She gets those opinions from Dr. Elizabeth Schrader Polczer.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This is an interesting theory, but there are many other theories about “hidden messages” in the 4 Gospels that can lead readers to question the authenticity of the Gospels.  In interviews Schrader Polczer tells how this is based on her theories, and that it may or may not be true.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As our book tells us, Schrader Polczer states how the various versions of the Bible state different things and have some things written in the margins, such as the name “Martha” next to the name “Mary”.  However, if you have ever visited the Bible Museum as Houston Christian University in Houston, the tour guide will tell you how several times the scribes that transcribed the Bible sometimes would miss words or replace words they thought would fit better or modify a statement based on the preference of the king of that particular time.  She will also show you have some have words written in the margins.  I would say what Schrader Polczer is stating is NOT new information, but a new INTERPRETATION of old information.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Plus, there was no punctuation in ancient Latin, Greek and Hebrew, so it was up to the individual’s interpretation on meanings.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For instance, if I said, “She can’t help herself,” it could mean a woman is handicapped and physically not able to assist herself in performing certain tasks.  Or, it could mean in our colloquialism that </a:t>
            </a:r>
            <a:r>
              <a:rPr lang="en-US" b="0" dirty="0"/>
              <a:t>the woman in question can’t RESIST doing something; they’re too weak to say NO to themselves.  You can easily see how hard it must have been to translate the Bible.  </a:t>
            </a:r>
            <a:endParaRPr lang="en-US" sz="1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Think about how many typing errors you have on a text message or email that is only a few sentences.  Now, think of how many errors you might have if you were translating the entire Bible by hand.</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Let me give you an example that bring home this point of how missing words and mistakes were very common in translations throughout the years.  The most common version of the Bible in the world today is the King James Version (KJV), which was published in 1611.  The reason KJV was done is because there were so many mistakes in the previous biblical versions.  Then, in 1885, s</a:t>
            </a:r>
            <a:r>
              <a:rPr lang="en-US" dirty="0"/>
              <a:t>everal dozen British and American scholars for over a decade published a new English translation of the</a:t>
            </a:r>
            <a:r>
              <a:rPr lang="en-US" sz="1000" dirty="0">
                <a:solidFill>
                  <a:schemeClr val="tx1"/>
                </a:solidFill>
              </a:rPr>
              <a:t> KJV.  It was called the English Revised Version.  Those scholars found over 1000 errors in the KJV.</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So, I took Schrader Polczer’s suggestion as an interesting thought, but I would focus the lesson on Mary Magdalene being strong and resilient, not on an interesting theory.  </a:t>
            </a:r>
          </a:p>
        </p:txBody>
      </p:sp>
      <p:sp>
        <p:nvSpPr>
          <p:cNvPr id="4" name="Slide Number Placeholder 3">
            <a:extLst>
              <a:ext uri="{FF2B5EF4-FFF2-40B4-BE49-F238E27FC236}">
                <a16:creationId xmlns:a16="http://schemas.microsoft.com/office/drawing/2014/main" id="{5595BBF0-CF87-DE51-8978-AF261F57946C}"/>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13</a:t>
            </a:fld>
            <a:endParaRPr lang="en-US" dirty="0"/>
          </a:p>
        </p:txBody>
      </p:sp>
    </p:spTree>
    <p:extLst>
      <p:ext uri="{BB962C8B-B14F-4D97-AF65-F5344CB8AC3E}">
        <p14:creationId xmlns:p14="http://schemas.microsoft.com/office/powerpoint/2010/main" val="263686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E3681-03E4-2FBE-EB55-A6B2D9C43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459BD-B670-7871-FC4F-9BD0104D97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533FF-5938-C910-C706-634FCC460A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If you or your group </a:t>
            </a:r>
            <a:r>
              <a:rPr lang="en-US" sz="1000" dirty="0">
                <a:solidFill>
                  <a:schemeClr val="tx1"/>
                </a:solidFill>
              </a:rPr>
              <a:t>want to delve more into these ideas, y</a:t>
            </a:r>
            <a:r>
              <a:rPr lang="en-US" dirty="0"/>
              <a:t>ou may want to play for your group the DVD for this part of the lesson where our author discusses this topic.  It is basically from the 7:00 minute mark to about the 9:00 minute mark of Lesson One on the DVD.  On the DVD the author tells how she had recently heard Schrader Polczer’s lecture on the subject and had met her.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At the bottom of the left column on p. 21 of the “Suggestions for Leaders” there are 3 discussion questions that might help your group process this new theory.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If you are</a:t>
            </a:r>
            <a:r>
              <a:rPr lang="en-US" dirty="0"/>
              <a:t> interested in more information about the Gospel of Mary, which is referenced in the author’s footnotes, as well as information by Dr. Elizabeth Schrader Polczer, you can find reference material about her research on p. 103 of Annotated Bibliography” as well as going to the links listed on this slide.</a:t>
            </a: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p:txBody>
      </p:sp>
      <p:sp>
        <p:nvSpPr>
          <p:cNvPr id="4" name="Slide Number Placeholder 3">
            <a:extLst>
              <a:ext uri="{FF2B5EF4-FFF2-40B4-BE49-F238E27FC236}">
                <a16:creationId xmlns:a16="http://schemas.microsoft.com/office/drawing/2014/main" id="{B777FDC0-1856-3A17-2711-3EF9F9680042}"/>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14</a:t>
            </a:fld>
            <a:endParaRPr lang="en-US" dirty="0"/>
          </a:p>
        </p:txBody>
      </p:sp>
    </p:spTree>
    <p:extLst>
      <p:ext uri="{BB962C8B-B14F-4D97-AF65-F5344CB8AC3E}">
        <p14:creationId xmlns:p14="http://schemas.microsoft.com/office/powerpoint/2010/main" val="3488839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4CF26-BE1D-510F-4C0E-F497B2A35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0816B-4459-8793-D102-F3024C514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1D832-2DA2-5390-0425-CD81A86C17AB}"/>
              </a:ext>
            </a:extLst>
          </p:cNvPr>
          <p:cNvSpPr>
            <a:spLocks noGrp="1"/>
          </p:cNvSpPr>
          <p:nvPr>
            <p:ph type="body" idx="1"/>
          </p:nvPr>
        </p:nvSpPr>
        <p:spPr/>
        <p:txBody>
          <a:bodyPr/>
          <a:lstStyle/>
          <a:p>
            <a:pPr marL="0" indent="0">
              <a:buFont typeface="+mj-lt"/>
              <a:buNone/>
            </a:pPr>
            <a:r>
              <a:rPr lang="en-US" dirty="0">
                <a:solidFill>
                  <a:schemeClr val="tx1"/>
                </a:solidFill>
              </a:rPr>
              <a:t>The main idea for this lesson is the resilience to spend time listening to and learning from Jesus as a follower of Christ.</a:t>
            </a:r>
          </a:p>
          <a:p>
            <a:pPr marL="0" indent="0">
              <a:buFont typeface="+mj-lt"/>
              <a:buNone/>
            </a:pPr>
            <a:endParaRPr lang="en-US" dirty="0">
              <a:solidFill>
                <a:schemeClr val="tx1"/>
              </a:solidFill>
            </a:endParaRPr>
          </a:p>
          <a:p>
            <a:pPr marL="0" indent="0">
              <a:buFont typeface="+mj-lt"/>
              <a:buNone/>
            </a:pPr>
            <a:r>
              <a:rPr lang="en-US" dirty="0">
                <a:solidFill>
                  <a:schemeClr val="tx1"/>
                </a:solidFill>
              </a:rPr>
              <a:t>If your group likes to listen to what the author has to say about the lesson instead of reading various parts from the book, then this lesson might be a good one to do just that.  Most of what she says in the book she repeats on the DVD, including the story about her sister and herself that she tells on p. 24.</a:t>
            </a:r>
          </a:p>
          <a:p>
            <a:pPr marL="0" indent="0">
              <a:buFont typeface="+mj-lt"/>
              <a:buNone/>
            </a:pPr>
            <a:endParaRPr lang="en-US" dirty="0">
              <a:solidFill>
                <a:schemeClr val="tx1"/>
              </a:solidFill>
            </a:endParaRPr>
          </a:p>
          <a:p>
            <a:pPr marL="0" indent="0">
              <a:buFont typeface="+mj-lt"/>
              <a:buNone/>
            </a:pPr>
            <a:r>
              <a:rPr lang="en-US" dirty="0">
                <a:solidFill>
                  <a:schemeClr val="tx1"/>
                </a:solidFill>
              </a:rPr>
              <a:t>Again, the author is using research from Dr. Elizabeth Schrader Polczer as the basis for some of the information in Lesson 2.  The author explains on the DVD that Schrader Polczer believes Mary Magdalene’s role was split into 3 women (Mary Magdalene, Martha, and Martha’s sister Mary) in John’s Gospel to downplay Mary Magdalene’s prominence.  But she believes there was a Martha and Mary who were sisters in the Gospel of Luke.  Schrader Polczer also believes Mary Magdalene was the sister of Lazarus in the Gospel of John.  However, Lazarus is not mentioned in the Gospel of Luke, so she believes Luke’s Martha and Mary did not have a brother named Lazarus.  </a:t>
            </a:r>
          </a:p>
          <a:p>
            <a:pPr marL="0" indent="0">
              <a:buFont typeface="+mj-lt"/>
              <a:buNone/>
            </a:pPr>
            <a:endParaRPr lang="en-US" dirty="0">
              <a:solidFill>
                <a:schemeClr val="tx1"/>
              </a:solidFill>
            </a:endParaRPr>
          </a:p>
          <a:p>
            <a:pPr marL="0" indent="0">
              <a:buFont typeface="+mj-lt"/>
              <a:buNone/>
            </a:pPr>
            <a:r>
              <a:rPr lang="en-US" dirty="0">
                <a:solidFill>
                  <a:schemeClr val="tx1"/>
                </a:solidFill>
              </a:rPr>
              <a:t>In my opinion, that is taking a great deal of liberty with the story.  There are many logical explanations why Lazarus is not mentioned in this story.  Also, we remember that Luke only includes facts told to him by eyewitnesses.  So, it is likely that the account told to him did not contain the town they lived in or any other people besides Mary and Martha.  It might be that Luke’s focus was making prominent the relation of the two sisters with Jesus.  </a:t>
            </a:r>
            <a:r>
              <a:rPr lang="en-US" i="1" dirty="0">
                <a:solidFill>
                  <a:srgbClr val="0070C0"/>
                </a:solidFill>
              </a:rPr>
              <a:t>(FYI… Although these first 2 lessons have some controversaries, the rest of the lessons are not controversial to what we have learned in the past.)</a:t>
            </a:r>
          </a:p>
          <a:p>
            <a:pPr marL="0" indent="0">
              <a:buFont typeface="+mj-lt"/>
              <a:buNone/>
            </a:pPr>
            <a:endParaRPr lang="en-US" i="1" dirty="0">
              <a:solidFill>
                <a:schemeClr val="tx1"/>
              </a:solidFill>
            </a:endParaRPr>
          </a:p>
          <a:p>
            <a:pPr marL="0" indent="0">
              <a:buFont typeface="+mj-lt"/>
              <a:buNone/>
            </a:pPr>
            <a:r>
              <a:rPr lang="en-US" i="0" dirty="0">
                <a:solidFill>
                  <a:schemeClr val="tx1"/>
                </a:solidFill>
              </a:rPr>
              <a:t>Therefore, when reading the passage, focus on the story at hand and the resiliency of Mary to go against what was expected so she could listen to what Jesus was teaching.  Again, the “Suggestions for Leaders” has some great ideas on how to lead the lesson.</a:t>
            </a:r>
          </a:p>
          <a:p>
            <a:pPr marL="0" indent="0">
              <a:buFont typeface="+mj-lt"/>
              <a:buNone/>
            </a:pPr>
            <a:endParaRPr lang="en-US" i="0" dirty="0">
              <a:solidFill>
                <a:schemeClr val="tx1"/>
              </a:solidFill>
            </a:endParaRPr>
          </a:p>
          <a:p>
            <a:pPr marL="0" indent="0">
              <a:buFont typeface="+mj-lt"/>
              <a:buNone/>
            </a:pPr>
            <a:r>
              <a:rPr lang="en-US" i="0" dirty="0">
                <a:solidFill>
                  <a:schemeClr val="tx1"/>
                </a:solidFill>
              </a:rPr>
              <a:t>A few items you may want to bring up about the passage:</a:t>
            </a:r>
          </a:p>
          <a:p>
            <a:pPr marL="171450" indent="-171450">
              <a:buFont typeface="Arial" panose="020B0604020202020204" pitchFamily="34" charset="0"/>
              <a:buChar char="•"/>
            </a:pPr>
            <a:r>
              <a:rPr lang="en-US" i="0" dirty="0">
                <a:solidFill>
                  <a:schemeClr val="tx1"/>
                </a:solidFill>
              </a:rPr>
              <a:t>Verse 38 of the New Revised Standard Version Updated Edition (NRSVUE) uses the phrase “a certain village”, which is where our author gets the title of the lesson “Mary of a Certain Village”.</a:t>
            </a:r>
          </a:p>
          <a:p>
            <a:pPr marL="171450" indent="-171450">
              <a:buFont typeface="Arial" panose="020B0604020202020204" pitchFamily="34" charset="0"/>
              <a:buChar char="•"/>
            </a:pPr>
            <a:r>
              <a:rPr lang="en-US" i="0" dirty="0">
                <a:solidFill>
                  <a:schemeClr val="tx1"/>
                </a:solidFill>
              </a:rPr>
              <a:t>Notice, it is Martha who invites Jesus into her home, which is very rare for a woman to own property.  It does not say Mary and Martha own the home, just Martha.  It implies Marth was older, maybe much older, than Mary.  What Martha is doing is not bad.  She is being a hospitable host, which was what was expected of women at that time.  </a:t>
            </a:r>
            <a:r>
              <a:rPr lang="en-US" dirty="0"/>
              <a:t>In the ancient near-eastern culture of Jesus’ day, hospitality was a responsibility and a matter of honor to entertain guests.  And, matters of honor were not taken lightly.  I just got back from visiting Greece and Turkey, and I was a witness to this idea even today.  Plus, when Jesus appears with 12 hungry men (and who knows how many other followers), social custom required the sisters to provide a generous meal.  This task would be daunting even with both of them working together.</a:t>
            </a:r>
            <a:endParaRPr lang="en-US" i="0" dirty="0">
              <a:solidFill>
                <a:schemeClr val="tx1"/>
              </a:solidFill>
            </a:endParaRPr>
          </a:p>
          <a:p>
            <a:pPr marL="171450" indent="-171450">
              <a:buFont typeface="Arial" panose="020B0604020202020204" pitchFamily="34" charset="0"/>
              <a:buChar char="•"/>
            </a:pPr>
            <a:r>
              <a:rPr lang="en-US" i="0" dirty="0">
                <a:solidFill>
                  <a:schemeClr val="tx1"/>
                </a:solidFill>
              </a:rPr>
              <a:t>Mary sitting at Jesus’ feet to listen to him teach is completely against what first century women were to do.  It may be that Mary is actually sitting at Jesus’ feet, but it may be that she is just sitting and listening intently trying to learn all she can so she can be a disciple of Jesus.  For instance, in Acts 22:3, Paul tells how he was educated at the feet of Gamaliel.  This is countercultural to what first century women were to do.</a:t>
            </a:r>
          </a:p>
          <a:p>
            <a:pPr marL="171450" indent="-171450">
              <a:buFont typeface="Arial" panose="020B0604020202020204" pitchFamily="34" charset="0"/>
              <a:buChar char="•"/>
            </a:pPr>
            <a:r>
              <a:rPr lang="en-US" i="0" dirty="0">
                <a:solidFill>
                  <a:schemeClr val="tx1"/>
                </a:solidFill>
              </a:rPr>
              <a:t>In verse 40 Martha calls Jesus, “Lord,” but then she tells Jesus what to do. </a:t>
            </a:r>
            <a:r>
              <a:rPr lang="en-US" dirty="0"/>
              <a:t>The term "Lord"</a:t>
            </a:r>
            <a:r>
              <a:rPr lang="en-US" i="0" dirty="0">
                <a:solidFill>
                  <a:schemeClr val="tx1"/>
                </a:solidFill>
              </a:rPr>
              <a:t> or “Master” refers to someone in authority over others.  Do you do something similar in your prayers?  For instance, do you ever say, “God, will you fix the problem I am having because I don’t know what to do?”  Instead, maybe you should pray, “God, how do you want me to respond to this hardship?”</a:t>
            </a:r>
          </a:p>
          <a:p>
            <a:pPr marL="171450" indent="-171450">
              <a:buFont typeface="Arial" panose="020B0604020202020204" pitchFamily="34" charset="0"/>
              <a:buChar char="•"/>
            </a:pPr>
            <a:r>
              <a:rPr lang="en-US" i="0" dirty="0">
                <a:solidFill>
                  <a:schemeClr val="tx1"/>
                </a:solidFill>
              </a:rPr>
              <a:t>Also, verse 40 tells how Martha was “distracted” by her many tasks.  It is not that she was not able to handle the work, but she was choosing to DO something special for Jesus, as was expected from women at this time.  Maybe her distraction was she was jealous that she was not doing exactly what Mary was doing.  But Jesus did not need anything done special for Him.  Maybe Martha’s distraction was to do good and listen to Jesus.  But Jesus’ desire was He wanted Martha to be focused on His teachings.  He wants the same thing from us, too.  Spiritual food takes precedence over physical food.</a:t>
            </a:r>
          </a:p>
          <a:p>
            <a:pPr marL="171450" indent="-171450">
              <a:buFont typeface="Arial" panose="020B0604020202020204" pitchFamily="34" charset="0"/>
              <a:buChar char="•"/>
            </a:pPr>
            <a:r>
              <a:rPr lang="en-US" i="0" dirty="0">
                <a:solidFill>
                  <a:schemeClr val="tx1"/>
                </a:solidFill>
              </a:rPr>
              <a:t>You may want to discuss as a group things that distract us from spending time with Jesus.</a:t>
            </a:r>
          </a:p>
          <a:p>
            <a:pPr marL="171450" indent="-171450">
              <a:buFont typeface="Arial" panose="020B0604020202020204" pitchFamily="34" charset="0"/>
              <a:buChar char="•"/>
            </a:pPr>
            <a:r>
              <a:rPr lang="en-US" dirty="0"/>
              <a:t>Perhaps another significant lesson for us today is Jesus called men and WOMEN to proclaim the good news of salvation.  The Jews actually had a higher view than many other cultures in biblical times.  But it still was bad.  Jesus started a revolution with a complete 180-degree turn from the way women were treated at this time. </a:t>
            </a:r>
            <a:endParaRPr lang="en-US" i="1" dirty="0">
              <a:solidFill>
                <a:schemeClr val="tx1"/>
              </a:solidFill>
            </a:endParaRPr>
          </a:p>
          <a:p>
            <a:pPr marL="0" indent="0">
              <a:buFont typeface="+mj-lt"/>
              <a:buNone/>
            </a:pPr>
            <a:endParaRPr lang="en-US" i="1" dirty="0">
              <a:solidFill>
                <a:schemeClr val="tx1"/>
              </a:solidFill>
            </a:endParaRPr>
          </a:p>
          <a:p>
            <a:pPr marL="0" indent="0">
              <a:buFont typeface="+mj-lt"/>
              <a:buNone/>
            </a:pPr>
            <a:endParaRPr lang="en-US" i="0" dirty="0">
              <a:solidFill>
                <a:schemeClr val="tx1"/>
              </a:solidFill>
            </a:endParaRPr>
          </a:p>
        </p:txBody>
      </p:sp>
      <p:sp>
        <p:nvSpPr>
          <p:cNvPr id="4" name="Slide Number Placeholder 3">
            <a:extLst>
              <a:ext uri="{FF2B5EF4-FFF2-40B4-BE49-F238E27FC236}">
                <a16:creationId xmlns:a16="http://schemas.microsoft.com/office/drawing/2014/main" id="{7D4EF3AB-DEE3-4760-66D4-2A9A81138F33}"/>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15</a:t>
            </a:fld>
            <a:endParaRPr lang="en-US" dirty="0"/>
          </a:p>
        </p:txBody>
      </p:sp>
    </p:spTree>
    <p:extLst>
      <p:ext uri="{BB962C8B-B14F-4D97-AF65-F5344CB8AC3E}">
        <p14:creationId xmlns:p14="http://schemas.microsoft.com/office/powerpoint/2010/main" val="2513533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65E28-43A4-C9E3-3A99-3785F1F7F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9186F-D5A4-6AD4-22AC-3BD942B33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29300-3D43-DFD4-FFF1-8346F11E7A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I’ve included on the slide a link to the portion of the TV series, The Chosen, about the last part of Mary and Martha’s story.  As usual, they take a little liberty with the text, but I thought the explanation Jesus gave Martha was very good.  You may want to show this short clip after your discussion about the passage.  </a:t>
            </a:r>
            <a:r>
              <a:rPr lang="en-US" sz="1000" dirty="0">
                <a:hlinkClick r:id="rId3"/>
              </a:rPr>
              <a:t>https://youtu.be/C3NsmjQTjl4?feature=shared</a:t>
            </a:r>
            <a:r>
              <a:rPr lang="en-US" sz="1000" dirty="0"/>
              <a:t> (3:25) </a:t>
            </a:r>
          </a:p>
          <a:p>
            <a:pPr marL="0" indent="0">
              <a:buFont typeface="+mj-lt"/>
              <a:buNone/>
            </a:pPr>
            <a:endParaRPr lang="en-US" i="0" dirty="0">
              <a:solidFill>
                <a:schemeClr val="tx1"/>
              </a:solidFill>
            </a:endParaRPr>
          </a:p>
          <a:p>
            <a:pPr marL="0" indent="0">
              <a:buFont typeface="+mj-lt"/>
              <a:buNone/>
            </a:pPr>
            <a:r>
              <a:rPr lang="en-US" i="0" dirty="0">
                <a:solidFill>
                  <a:schemeClr val="tx1"/>
                </a:solidFill>
              </a:rPr>
              <a:t>Martha opened her home to Jesus and His disciples.  But Mary opened her heart by making time for Jesus and listening to Jesus’ teachings.  You may want to discuss how both are important but why listening and learning from Jesus, especially when the Son of God is there with you, is more important.</a:t>
            </a:r>
          </a:p>
          <a:p>
            <a:pPr marL="0" indent="0">
              <a:buFont typeface="+mj-lt"/>
              <a:buNone/>
            </a:pPr>
            <a:endParaRPr lang="en-US" i="0" dirty="0">
              <a:solidFill>
                <a:schemeClr val="tx1"/>
              </a:solidFill>
            </a:endParaRPr>
          </a:p>
          <a:p>
            <a:pPr marL="0" indent="0">
              <a:buFont typeface="+mj-lt"/>
              <a:buNone/>
            </a:pPr>
            <a:r>
              <a:rPr lang="en-US" i="0" dirty="0">
                <a:solidFill>
                  <a:schemeClr val="tx1"/>
                </a:solidFill>
              </a:rPr>
              <a:t>We all need to spend some time with Jesus.</a:t>
            </a:r>
          </a:p>
          <a:p>
            <a:pPr marL="228600" indent="-228600">
              <a:buFont typeface="+mj-lt"/>
              <a:buAutoNum type="arabicPeriod"/>
            </a:pPr>
            <a:r>
              <a:rPr lang="en-US" i="0" dirty="0">
                <a:solidFill>
                  <a:schemeClr val="tx1"/>
                </a:solidFill>
              </a:rPr>
              <a:t>You may want to start by asking your group why it is important to spend time with Jesus.</a:t>
            </a:r>
          </a:p>
          <a:p>
            <a:pPr marL="228600" indent="-228600">
              <a:buFont typeface="+mj-lt"/>
              <a:buAutoNum type="arabicPeriod"/>
            </a:pPr>
            <a:r>
              <a:rPr lang="en-US" i="0" dirty="0">
                <a:solidFill>
                  <a:schemeClr val="tx1"/>
                </a:solidFill>
              </a:rPr>
              <a:t>Follow up with what their favorite time of day is to spend with Jesus?</a:t>
            </a:r>
          </a:p>
          <a:p>
            <a:pPr marL="228600" indent="-228600">
              <a:buFont typeface="+mj-lt"/>
              <a:buAutoNum type="arabicPeriod"/>
            </a:pPr>
            <a:r>
              <a:rPr lang="en-US" i="0" dirty="0">
                <a:solidFill>
                  <a:schemeClr val="tx1"/>
                </a:solidFill>
              </a:rPr>
              <a:t>You may need to suggest they choose a day where the ladies can plan one less thing than normal.  </a:t>
            </a:r>
          </a:p>
          <a:p>
            <a:pPr marL="228600" indent="-228600">
              <a:buFont typeface="+mj-lt"/>
              <a:buAutoNum type="arabicPeriod"/>
            </a:pPr>
            <a:r>
              <a:rPr lang="en-US" i="0" dirty="0">
                <a:solidFill>
                  <a:schemeClr val="tx1"/>
                </a:solidFill>
              </a:rPr>
              <a:t>Then, they can use that time to read aloud some of Jesus’ word or do some of the things listed in the “Suggestions for Leaders” under “Commune and Commit” on page 31.</a:t>
            </a:r>
          </a:p>
        </p:txBody>
      </p:sp>
      <p:sp>
        <p:nvSpPr>
          <p:cNvPr id="4" name="Slide Number Placeholder 3">
            <a:extLst>
              <a:ext uri="{FF2B5EF4-FFF2-40B4-BE49-F238E27FC236}">
                <a16:creationId xmlns:a16="http://schemas.microsoft.com/office/drawing/2014/main" id="{174E0A39-A643-29E1-B395-272CE11D0780}"/>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16</a:t>
            </a:fld>
            <a:endParaRPr lang="en-US" dirty="0"/>
          </a:p>
        </p:txBody>
      </p:sp>
    </p:spTree>
    <p:extLst>
      <p:ext uri="{BB962C8B-B14F-4D97-AF65-F5344CB8AC3E}">
        <p14:creationId xmlns:p14="http://schemas.microsoft.com/office/powerpoint/2010/main" val="3746275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F0C7E-AE0D-5A24-50A3-ACEDF3576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A687F-09F2-B5FA-B9FA-01F5BCB87C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3A80A1-CB08-6019-C9C9-B8CD41201E85}"/>
              </a:ext>
            </a:extLst>
          </p:cNvPr>
          <p:cNvSpPr>
            <a:spLocks noGrp="1"/>
          </p:cNvSpPr>
          <p:nvPr>
            <p:ph type="body" idx="1"/>
          </p:nvPr>
        </p:nvSpPr>
        <p:spPr/>
        <p:txBody>
          <a:bodyPr/>
          <a:lstStyle/>
          <a:p>
            <a:pPr>
              <a:spcBef>
                <a:spcPts val="0"/>
              </a:spcBef>
              <a:spcAft>
                <a:spcPts val="0"/>
              </a:spcAft>
            </a:pPr>
            <a:r>
              <a:rPr lang="en-US" dirty="0"/>
              <a:t>Lesson 3’s main idea is that we are not alone during difficulties. You may want to ask your group of ladies what it means to them that God is with them when they are going through difficulties.  On the slide, I listed 5 items that concept or idea can help us understand and develop.  </a:t>
            </a:r>
            <a:endParaRPr lang="en-US" dirty="0">
              <a:solidFill>
                <a:schemeClr val="tx1"/>
              </a:solidFill>
            </a:endParaRPr>
          </a:p>
          <a:p>
            <a:pPr marL="628650" lvl="1" indent="-171450">
              <a:buFont typeface="Arial" panose="020B0604020202020204" pitchFamily="34" charset="0"/>
              <a:buChar char="•"/>
            </a:pPr>
            <a:r>
              <a:rPr lang="en-US" dirty="0"/>
              <a:t>Chance to discover trust and reliance on God</a:t>
            </a:r>
          </a:p>
          <a:p>
            <a:pPr marL="628650" lvl="1" indent="-171450">
              <a:buFont typeface="Arial" panose="020B0604020202020204" pitchFamily="34" charset="0"/>
              <a:buChar char="•"/>
            </a:pPr>
            <a:r>
              <a:rPr lang="en-US" dirty="0"/>
              <a:t>Develop integrity</a:t>
            </a:r>
          </a:p>
          <a:p>
            <a:pPr marL="628650" lvl="1" indent="-171450">
              <a:buFont typeface="Arial" panose="020B0604020202020204" pitchFamily="34" charset="0"/>
              <a:buChar char="•"/>
            </a:pPr>
            <a:r>
              <a:rPr lang="en-US" dirty="0"/>
              <a:t>Divine plan for us to be tested</a:t>
            </a:r>
          </a:p>
          <a:p>
            <a:pPr marL="628650" lvl="1" indent="-171450">
              <a:buFont typeface="Arial" panose="020B0604020202020204" pitchFamily="34" charset="0"/>
              <a:buChar char="•"/>
            </a:pPr>
            <a:r>
              <a:rPr lang="en-US" dirty="0"/>
              <a:t>Some stress can energize and motivate us</a:t>
            </a:r>
          </a:p>
          <a:p>
            <a:pPr marL="628650" lvl="1" indent="-171450">
              <a:buFont typeface="Arial" panose="020B0604020202020204" pitchFamily="34" charset="0"/>
              <a:buChar char="•"/>
            </a:pPr>
            <a:r>
              <a:rPr lang="en-US" dirty="0"/>
              <a:t>Challenges provide growth and spiritual renewal</a:t>
            </a:r>
          </a:p>
          <a:p>
            <a:pPr marL="171450" indent="-171450">
              <a:buFont typeface="Arial" panose="020B0604020202020204" pitchFamily="34" charset="0"/>
              <a:buChar char="•"/>
            </a:pPr>
            <a:endParaRPr lang="en-US" dirty="0"/>
          </a:p>
          <a:p>
            <a:r>
              <a:rPr lang="en-US" dirty="0"/>
              <a:t>Jesus was tested 3 times in the wilderness by the devil.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Both of the ideas suggested in the  “Activity” boxes on pp. 34 and 36 are good.  Also, there are several good suggestions and questions included in the “Suggestions for Leaders”, especially the idea of reading the passage with 3 voices.  The “Suggestions for Leaders” also give you ideas for different openings and closings.</a:t>
            </a:r>
          </a:p>
          <a:p>
            <a:pPr marL="628650" lvl="1" indent="-171450">
              <a:buFont typeface="Arial" panose="020B0604020202020204" pitchFamily="34" charset="0"/>
              <a:buChar char="•"/>
            </a:pPr>
            <a:r>
              <a:rPr lang="en-US" dirty="0"/>
              <a:t>A few things to point out, Jesus’ testing happened right after His baptism, when He was filled with the Spirit.</a:t>
            </a:r>
          </a:p>
          <a:p>
            <a:pPr marL="628650" lvl="1" indent="-171450">
              <a:buFont typeface="Arial" panose="020B0604020202020204" pitchFamily="34" charset="0"/>
              <a:buChar char="•"/>
            </a:pPr>
            <a:r>
              <a:rPr lang="en-US" dirty="0"/>
              <a:t>Our book describes how it was part of God’s plan for Jesus to be tested because it was the Spirit that led Jesus into the wilderness.</a:t>
            </a:r>
          </a:p>
          <a:p>
            <a:pPr marL="628650" lvl="1" indent="-171450">
              <a:buFont typeface="Arial" panose="020B0604020202020204" pitchFamily="34" charset="0"/>
              <a:buChar char="•"/>
            </a:pPr>
            <a:r>
              <a:rPr lang="en-US" dirty="0"/>
              <a:t>Just as the devil waited until Jesus was “nearly depleted” before tempting Him, we too can find ourselves most vulnerable when we are exhausted or tired or near our “rope’s end”.  You may want to discuss how important it is to know who we are and whose we are.</a:t>
            </a:r>
          </a:p>
          <a:p>
            <a:pPr marL="628650" lvl="1" indent="-171450">
              <a:buFont typeface="Arial" panose="020B0604020202020204" pitchFamily="34" charset="0"/>
              <a:buChar char="•"/>
            </a:pPr>
            <a:r>
              <a:rPr lang="en-US" dirty="0"/>
              <a:t>Take note how Jesus’ tests occur in 3 different places with 3 different temptations.  You may want to use 3 objects to represent the desert, the high place, and Jerusalem to drive home that point.  Ask the questions: “Who gave Jesus power to resist the devil?”  “Was there ever a time when God’s Spirit helped you say no to doing or saying something wrong?”</a:t>
            </a:r>
          </a:p>
          <a:p>
            <a:pPr marL="628650" lvl="1" indent="-171450">
              <a:buFont typeface="Arial" panose="020B0604020202020204" pitchFamily="34" charset="0"/>
              <a:buChar char="•"/>
            </a:pPr>
            <a:r>
              <a:rPr lang="en-US" dirty="0"/>
              <a:t>Just above the title “Testing as Teaching” at the bottom left corner of p. 35, it tells how the devil doesn’t leave defeated but leaves until an opportune time.  When was that opportune time?  Looks like one opportune time was around Jesus’ crucifixion time.</a:t>
            </a:r>
          </a:p>
          <a:p>
            <a:pPr marL="628650" lvl="1" indent="-171450">
              <a:buFont typeface="Arial" panose="020B0604020202020204" pitchFamily="34" charset="0"/>
              <a:buChar char="•"/>
            </a:pPr>
            <a:r>
              <a:rPr lang="en-US" dirty="0"/>
              <a:t>This story can only come from Jesus because only Jesus and the devil were there.  Yet the story is told in Matthew, Mark and Luke, so Jesus told someone.</a:t>
            </a:r>
          </a:p>
          <a:p>
            <a:endParaRPr lang="en-US" dirty="0"/>
          </a:p>
          <a:p>
            <a:r>
              <a:rPr lang="en-US" dirty="0"/>
              <a:t>As we learned from our study 2 years ago, Luke only included stories where he interviewed people that told him the story first-hand.  Since we know Luke interviewed Jesus’ mother, Mary, I can picture Jesus and Mary talking about these temptations Jesus encountered.  But, it’s only a speculation.  Jesus could’ve told all of the disciples to show how we all go through tests.</a:t>
            </a:r>
          </a:p>
          <a:p>
            <a:endParaRPr lang="en-US" dirty="0"/>
          </a:p>
          <a:p>
            <a:r>
              <a:rPr lang="en-US" b="1" dirty="0"/>
              <a:t>What does Jesus do to stay resilient?  </a:t>
            </a:r>
            <a:r>
              <a:rPr lang="en-US" dirty="0"/>
              <a:t>(At the top of p. 35, our book tells us that Jesus fasts, prays, studies and interprets scripture.)  So, what can we do to stay resilient?</a:t>
            </a:r>
          </a:p>
          <a:p>
            <a:pPr marL="0" indent="0">
              <a:buFont typeface="+mj-lt"/>
              <a:buNone/>
            </a:pPr>
            <a:r>
              <a:rPr lang="en-US" dirty="0">
                <a:solidFill>
                  <a:schemeClr val="tx1"/>
                </a:solidFill>
              </a:rPr>
              <a:t>Also notice, with each test from the devil, Jesus quotes back scripture as His answer.  The answers for what we need to do are all in the scriptures.</a:t>
            </a:r>
          </a:p>
          <a:p>
            <a:pPr marL="0" indent="0">
              <a:buFont typeface="+mj-lt"/>
              <a:buNone/>
            </a:pPr>
            <a:endParaRPr lang="en-US" dirty="0">
              <a:solidFill>
                <a:schemeClr val="tx1"/>
              </a:solidFill>
            </a:endParaRPr>
          </a:p>
          <a:p>
            <a:pPr marL="0" indent="0">
              <a:buFont typeface="+mj-lt"/>
              <a:buNone/>
            </a:pPr>
            <a:r>
              <a:rPr lang="en-US" dirty="0">
                <a:solidFill>
                  <a:schemeClr val="tx1"/>
                </a:solidFill>
              </a:rPr>
              <a:t>Just as a side comment, at the top, right column on p. 34, I believe the editor / proofreader missed modifying a subtitle.  I believe the subtitle, “Mary the Tower is a Model of Resilience” should say “Jesus is a Model of Resilience”.</a:t>
            </a:r>
          </a:p>
        </p:txBody>
      </p:sp>
      <p:sp>
        <p:nvSpPr>
          <p:cNvPr id="4" name="Slide Number Placeholder 3">
            <a:extLst>
              <a:ext uri="{FF2B5EF4-FFF2-40B4-BE49-F238E27FC236}">
                <a16:creationId xmlns:a16="http://schemas.microsoft.com/office/drawing/2014/main" id="{6E009EBA-4CD1-D37F-7032-651ABCEDC036}"/>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17</a:t>
            </a:fld>
            <a:endParaRPr lang="en-US" dirty="0"/>
          </a:p>
        </p:txBody>
      </p:sp>
    </p:spTree>
    <p:extLst>
      <p:ext uri="{BB962C8B-B14F-4D97-AF65-F5344CB8AC3E}">
        <p14:creationId xmlns:p14="http://schemas.microsoft.com/office/powerpoint/2010/main" val="861579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C391A-FB38-DFA8-D9AD-B58E19CBE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4F871-EBF8-62D9-495A-D05AED6A8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C7507-7528-04B6-A184-2D121F9923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t>The number 3 in the Bible symbolizes divine completeness and is associated with the triune nature of God (Father, Son, and Holy Spirit).  It is used about 467 times in the Bible, depending on your translation.  And, our author uses this topic for Lesson 3.</a:t>
            </a:r>
            <a:endParaRPr lang="en-US" sz="1000" dirty="0">
              <a:solidFill>
                <a:schemeClr val="tx1"/>
              </a:solidFill>
            </a:endParaRPr>
          </a:p>
          <a:p>
            <a:pPr marL="0" indent="0">
              <a:buFont typeface="+mj-lt"/>
              <a:buNone/>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rPr>
              <a:t>I never thought about this before, but on p. 34 of our book it shows how Jesus is tested 3 times just before and during His crucifixion by the devil.  Again, it is 3 times He is tempted.</a:t>
            </a:r>
          </a:p>
          <a:p>
            <a:pPr marL="628650" lvl="1" indent="-171450">
              <a:buFont typeface="Arial" panose="020B0604020202020204" pitchFamily="34" charset="0"/>
              <a:buChar char="•"/>
            </a:pPr>
            <a:r>
              <a:rPr lang="en-US" sz="1000" dirty="0"/>
              <a:t>The Spirit led Jesus into a situation to be tested.</a:t>
            </a:r>
          </a:p>
          <a:p>
            <a:pPr marL="628650" lvl="1" indent="-171450">
              <a:buFont typeface="Arial" panose="020B0604020202020204" pitchFamily="34" charset="0"/>
              <a:buChar char="•"/>
            </a:pPr>
            <a:r>
              <a:rPr lang="en-US" sz="1000" dirty="0"/>
              <a:t>The devil sees “an opportune time” to test the Son of God.</a:t>
            </a:r>
          </a:p>
          <a:p>
            <a:pPr marL="628650" lvl="1" indent="-171450">
              <a:buFont typeface="Arial" panose="020B0604020202020204" pitchFamily="34" charset="0"/>
              <a:buChar char="•"/>
            </a:pPr>
            <a:r>
              <a:rPr lang="en-US" sz="1000" dirty="0"/>
              <a:t>The devil waited until Jesus was “nearly depleted”.</a:t>
            </a:r>
          </a:p>
          <a:p>
            <a:pPr marL="628650" lvl="1" indent="-171450">
              <a:buFont typeface="Arial" panose="020B0604020202020204" pitchFamily="34" charset="0"/>
              <a:buChar char="•"/>
            </a:pPr>
            <a:r>
              <a:rPr lang="en-US" sz="1000" dirty="0"/>
              <a:t>There are 3 different people with 3 different temptations.</a:t>
            </a:r>
          </a:p>
          <a:p>
            <a:endParaRPr lang="en-US" sz="1000" dirty="0"/>
          </a:p>
          <a:p>
            <a:r>
              <a:rPr lang="en-US" sz="1000" dirty="0"/>
              <a:t>On p. 35 there is a section titled “Testing as</a:t>
            </a:r>
            <a:r>
              <a:rPr lang="en-US" sz="1000" dirty="0">
                <a:sym typeface="Symbol" panose="05050102010706020507" pitchFamily="18" charset="2"/>
              </a:rPr>
              <a:t> Teaching”.  If you look at the last paragraph of that section, 2 things from are highlighted about us.</a:t>
            </a:r>
          </a:p>
          <a:p>
            <a:pPr marL="628650" lvl="1" indent="-171450">
              <a:buFont typeface="Arial" panose="020B0604020202020204" pitchFamily="34" charset="0"/>
              <a:buChar char="•"/>
            </a:pPr>
            <a:r>
              <a:rPr lang="en-US" sz="1000" dirty="0">
                <a:sym typeface="Symbol" panose="05050102010706020507" pitchFamily="18" charset="2"/>
              </a:rPr>
              <a:t>We do not want to be tested, but it is part of the human experience.</a:t>
            </a:r>
          </a:p>
          <a:p>
            <a:pPr marL="628650" lvl="1" indent="-171450">
              <a:buFont typeface="Arial" panose="020B0604020202020204" pitchFamily="34" charset="0"/>
              <a:buChar char="•"/>
            </a:pPr>
            <a:r>
              <a:rPr lang="en-US" sz="1000" dirty="0">
                <a:sym typeface="Symbol" panose="05050102010706020507" pitchFamily="18" charset="2"/>
              </a:rPr>
              <a:t>And, we can endure hard times by trusting God to handle whatever else is thrown our way.</a:t>
            </a:r>
          </a:p>
          <a:p>
            <a:endParaRPr lang="en-US" sz="1000" dirty="0">
              <a:sym typeface="Symbol" panose="05050102010706020507" pitchFamily="18" charset="2"/>
            </a:endParaRPr>
          </a:p>
          <a:p>
            <a:r>
              <a:rPr lang="en-US" sz="1000" b="1" dirty="0">
                <a:solidFill>
                  <a:srgbClr val="FF0000"/>
                </a:solidFill>
                <a:sym typeface="Symbol" panose="05050102010706020507" pitchFamily="18" charset="2"/>
              </a:rPr>
              <a:t>CLICK  </a:t>
            </a:r>
            <a:r>
              <a:rPr lang="en-US" sz="1000" dirty="0">
                <a:sym typeface="Symbol" panose="05050102010706020507" pitchFamily="18" charset="2"/>
              </a:rPr>
              <a:t>And when I read that, it reminded me of a wonderful story that I often use as an example of putting our trust in God to get us through hard times.  It is called the “Story of the Soldier &amp; the Spider”.  I have included links to the story and the video.</a:t>
            </a:r>
          </a:p>
          <a:p>
            <a:pPr marL="628650" lvl="1" indent="-171450">
              <a:buFont typeface="Arial" panose="020B0604020202020204" pitchFamily="34" charset="0"/>
              <a:buChar char="•"/>
            </a:pPr>
            <a:r>
              <a:rPr lang="en-US" sz="1000" dirty="0">
                <a:hlinkClick r:id="rId3"/>
              </a:rPr>
              <a:t>https://www.creativebiblestudy.com/Christian-stories.html</a:t>
            </a:r>
            <a:r>
              <a:rPr lang="en-US" sz="1000" dirty="0"/>
              <a:t> - story</a:t>
            </a:r>
          </a:p>
          <a:p>
            <a:pPr marL="628650" lvl="1" indent="-171450">
              <a:buFont typeface="Arial" panose="020B0604020202020204" pitchFamily="34" charset="0"/>
              <a:buChar char="•"/>
            </a:pPr>
            <a:r>
              <a:rPr lang="en-US" sz="1000" dirty="0">
                <a:hlinkClick r:id="rId4"/>
              </a:rPr>
              <a:t>https://youtu.be/H-v0NnlIi8U</a:t>
            </a:r>
            <a:r>
              <a:rPr lang="en-US" sz="1000" dirty="0"/>
              <a:t> - video</a:t>
            </a:r>
          </a:p>
          <a:p>
            <a:endParaRPr lang="en-US" sz="1000" dirty="0"/>
          </a:p>
          <a:p>
            <a:r>
              <a:rPr lang="en-US" sz="1000" dirty="0"/>
              <a:t>I have put in the notes the link to the “We Are Not Alone” hymn video mentioned in the “Suggestions for Leaders”, plus I included 2 other videos of the song.</a:t>
            </a:r>
          </a:p>
          <a:p>
            <a:pPr marL="457200" indent="-457200">
              <a:buFont typeface="+mj-lt"/>
              <a:buAutoNum type="arabicPeriod"/>
            </a:pPr>
            <a:r>
              <a:rPr lang="en-US" sz="1000" b="0" dirty="0">
                <a:hlinkClick r:id="rId5"/>
              </a:rPr>
              <a:t>https://youtu.be/5wvtawnpz3w?feature=shared</a:t>
            </a:r>
            <a:r>
              <a:rPr lang="en-US" sz="1000" b="0" dirty="0"/>
              <a:t> </a:t>
            </a:r>
            <a:endParaRPr lang="en-US" sz="1000" b="0" dirty="0">
              <a:hlinkClick r:id="rId6"/>
            </a:endParaRPr>
          </a:p>
          <a:p>
            <a:pPr marL="457200" indent="-457200">
              <a:buFont typeface="+mj-lt"/>
              <a:buAutoNum type="arabicPeriod"/>
            </a:pPr>
            <a:r>
              <a:rPr lang="en-US" sz="1000" b="0" dirty="0">
                <a:hlinkClick r:id="rId6"/>
              </a:rPr>
              <a:t>https://youtu.be/3k5mYHYsUAc?feature=shared</a:t>
            </a:r>
            <a:r>
              <a:rPr lang="en-US" sz="1000" b="0" dirty="0"/>
              <a:t> </a:t>
            </a:r>
          </a:p>
          <a:p>
            <a:pPr marL="457200" indent="-457200">
              <a:buFont typeface="+mj-lt"/>
              <a:buAutoNum type="arabicPeriod"/>
            </a:pPr>
            <a:r>
              <a:rPr lang="en-US" sz="1000" b="0" dirty="0">
                <a:hlinkClick r:id="rId7"/>
              </a:rPr>
              <a:t>https://youtu.be/Q0_vbMEdONo?feature=shared</a:t>
            </a:r>
            <a:r>
              <a:rPr lang="en-US" sz="1000" b="0" dirty="0"/>
              <a:t> </a:t>
            </a:r>
          </a:p>
          <a:p>
            <a:pPr marL="457200" indent="-457200">
              <a:buFont typeface="+mj-lt"/>
              <a:buAutoNum type="arabicPeriod"/>
            </a:pPr>
            <a:endParaRPr lang="en-US" sz="1000" b="0" dirty="0"/>
          </a:p>
          <a:p>
            <a:pPr marL="0" indent="0">
              <a:buFont typeface="+mj-lt"/>
              <a:buNone/>
            </a:pPr>
            <a:r>
              <a:rPr lang="en-US" sz="1000" b="0" dirty="0"/>
              <a:t>Also, the hymn “When We Are Tested”, which is included in the Suggestions for Leaders, is sung to the tune of “Be Thou My Vision”, if you should sing that song as your closing prayer.</a:t>
            </a:r>
          </a:p>
        </p:txBody>
      </p:sp>
      <p:sp>
        <p:nvSpPr>
          <p:cNvPr id="4" name="Slide Number Placeholder 3">
            <a:extLst>
              <a:ext uri="{FF2B5EF4-FFF2-40B4-BE49-F238E27FC236}">
                <a16:creationId xmlns:a16="http://schemas.microsoft.com/office/drawing/2014/main" id="{A84C0076-C93A-B02B-50DF-B392F56B676A}"/>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18</a:t>
            </a:fld>
            <a:endParaRPr lang="en-US" dirty="0"/>
          </a:p>
        </p:txBody>
      </p:sp>
    </p:spTree>
    <p:extLst>
      <p:ext uri="{BB962C8B-B14F-4D97-AF65-F5344CB8AC3E}">
        <p14:creationId xmlns:p14="http://schemas.microsoft.com/office/powerpoint/2010/main" val="1546371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p. 39, the “Suggestions for Leaders” for Lesson 3 talks about Hurricane Helene in October 2024 that hit the Carolinas, but I would suggest talking about a disaster that is closer to your home.  </a:t>
            </a:r>
          </a:p>
          <a:p>
            <a:endParaRPr lang="en-US" dirty="0"/>
          </a:p>
          <a:p>
            <a:r>
              <a:rPr lang="en-US" dirty="0"/>
              <a:t>For the Houston area, we have lots of storms that could be discussed.  But Hurricane Harvey in 2018 would be an ideal topic to talk about resilience.</a:t>
            </a:r>
          </a:p>
          <a:p>
            <a:endParaRPr lang="en-US" dirty="0"/>
          </a:p>
          <a:p>
            <a:r>
              <a:rPr lang="en-US" dirty="0"/>
              <a:t>The 2 pictures I have on this slide show how people who were facing adversity, stress, trauma, tragedy, and threats to their life were handling things.  </a:t>
            </a:r>
          </a:p>
          <a:p>
            <a:pPr marL="228600" indent="-228600">
              <a:buFont typeface="+mj-lt"/>
              <a:buAutoNum type="arabicPeriod"/>
            </a:pPr>
            <a:r>
              <a:rPr lang="en-US" dirty="0"/>
              <a:t>The picture on the left shows how neighbors were helping neighbors get out of their flooded homes by using boats to go back into the neighborhoods.  They were adapting to their situation.</a:t>
            </a:r>
          </a:p>
          <a:p>
            <a:pPr marL="228600" indent="-228600">
              <a:buFont typeface="+mj-lt"/>
              <a:buAutoNum type="arabicPeriod"/>
            </a:pPr>
            <a:r>
              <a:rPr lang="en-US" dirty="0"/>
              <a:t>The picture on the right is an amazing picture where these elderly people in a nursing home are sitting in about 2 feet of water.  But look closer at the picture.  Do you see the woman in the middle in the recliner that is hand sewing something?  She is definitely persevering.</a:t>
            </a:r>
          </a:p>
          <a:p>
            <a:pPr marL="0" indent="0">
              <a:buFont typeface="+mj-lt"/>
              <a:buNone/>
            </a:pPr>
            <a:endParaRPr lang="en-US" dirty="0"/>
          </a:p>
          <a:p>
            <a:pPr marL="0" indent="0">
              <a:buFont typeface="+mj-lt"/>
              <a:buNone/>
            </a:pPr>
            <a:r>
              <a:rPr lang="en-US" dirty="0"/>
              <a:t>Our book tells us, “Stress is not always bad.  A certain amount of stress can energize and motivate us to achieve our purpose.”  We have examples throughout our lives and our history of how various adversities brought about ways of overcoming and surviving and thriving.  Often new inventions come from something that stresses us and motivates us to find a better way.</a:t>
            </a:r>
          </a:p>
        </p:txBody>
      </p:sp>
      <p:sp>
        <p:nvSpPr>
          <p:cNvPr id="4" name="Slide Number Placeholder 3">
            <a:extLst>
              <a:ext uri="{FF2B5EF4-FFF2-40B4-BE49-F238E27FC236}">
                <a16:creationId xmlns:a16="http://schemas.microsoft.com/office/drawing/2014/main" id="{0C76FD5C-9093-960C-04D1-9AB3C1D49CBA}"/>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19</a:t>
            </a:fld>
            <a:endParaRPr lang="en-US" dirty="0"/>
          </a:p>
        </p:txBody>
      </p:sp>
    </p:spTree>
    <p:extLst>
      <p:ext uri="{BB962C8B-B14F-4D97-AF65-F5344CB8AC3E}">
        <p14:creationId xmlns:p14="http://schemas.microsoft.com/office/powerpoint/2010/main" val="346228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747" indent="-186747">
              <a:buFont typeface="Arial" panose="020B0604020202020204" pitchFamily="34" charset="0"/>
              <a:buChar char="•"/>
            </a:pPr>
            <a:r>
              <a:rPr lang="en-US" dirty="0"/>
              <a:t>Welcome participants and thank them for coming to explore this year’s Bible study.</a:t>
            </a:r>
          </a:p>
          <a:p>
            <a:pPr marL="186747" indent="-186747">
              <a:buFont typeface="Arial" panose="020B0604020202020204" pitchFamily="34" charset="0"/>
              <a:buChar char="•"/>
            </a:pPr>
            <a:r>
              <a:rPr lang="en-US" dirty="0"/>
              <a:t>Introduce myself</a:t>
            </a:r>
          </a:p>
          <a:p>
            <a:pPr marL="186747" indent="-186747">
              <a:buFont typeface="Arial" panose="020B0604020202020204" pitchFamily="34" charset="0"/>
              <a:buChar char="•"/>
            </a:pPr>
            <a:r>
              <a:rPr lang="en-US" dirty="0"/>
              <a:t>We will not have a break for this 2-hour overview, so feel free to get up whenever necessary.</a:t>
            </a:r>
          </a:p>
          <a:p>
            <a:pPr marL="186747" indent="-186747">
              <a:buFont typeface="Arial" panose="020B0604020202020204" pitchFamily="34" charset="0"/>
              <a:buChar char="•"/>
            </a:pPr>
            <a:r>
              <a:rPr lang="en-US" dirty="0"/>
              <a:t>If you don’t want to take notes, I will include my notes on the PowerPoint slides, which will be posted on the New Covenant presbytery’s website, then Ministries, then Presbyterian Women sometime the week after August 16.  You just need to view the slides in the “Notes Page” format to see the notes.</a:t>
            </a:r>
          </a:p>
          <a:p>
            <a:pPr marL="186747" indent="-186747">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8F2A2E68-1863-59CD-07E8-EF48A30FCD49}"/>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2</a:t>
            </a:fld>
            <a:endParaRPr lang="en-US" dirty="0"/>
          </a:p>
        </p:txBody>
      </p:sp>
    </p:spTree>
    <p:extLst>
      <p:ext uri="{BB962C8B-B14F-4D97-AF65-F5344CB8AC3E}">
        <p14:creationId xmlns:p14="http://schemas.microsoft.com/office/powerpoint/2010/main" val="4140937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F3F99-FA9F-AEF6-5A30-2E9AE328F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DE7DD-B163-FF93-D4CD-BB688709F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2BB25-28BE-F821-86DC-BBA8B68121D8}"/>
              </a:ext>
            </a:extLst>
          </p:cNvPr>
          <p:cNvSpPr>
            <a:spLocks noGrp="1"/>
          </p:cNvSpPr>
          <p:nvPr>
            <p:ph type="body" idx="1"/>
          </p:nvPr>
        </p:nvSpPr>
        <p:spPr/>
        <p:txBody>
          <a:bodyPr/>
          <a:lstStyle/>
          <a:p>
            <a:r>
              <a:rPr lang="en-US" dirty="0"/>
              <a:t>In the Introduction to our study, it tells how joy is often confused with happiness.  So, I’ve included 2 videos to help tell and show people the difference between joy and happiness.</a:t>
            </a:r>
          </a:p>
          <a:p>
            <a:pPr marL="285750" marR="0" indent="-285750">
              <a:spcAft>
                <a:spcPts val="1000"/>
              </a:spcAft>
              <a:buFont typeface="Arial" panose="020B0604020202020204" pitchFamily="34" charset="0"/>
              <a:buChar char="•"/>
            </a:pPr>
            <a:r>
              <a:rPr lang="en-US" sz="10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https://youtu.be/4uNQnvaGrxQ?feature=shared</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0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https://youtu.be/KLfDry1Y_fQ?feature=shared</a:t>
            </a:r>
            <a:endParaRPr lang="en-US" sz="10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000" u="sng" dirty="0">
              <a:solidFill>
                <a:srgbClr val="0000FF"/>
              </a:solidFill>
              <a:effectLst/>
              <a:latin typeface="Arial" panose="020B0604020202020204" pitchFamily="34" charset="0"/>
              <a:cs typeface="Times New Roman" panose="02020603050405020304" pitchFamily="18" charset="0"/>
            </a:endParaRPr>
          </a:p>
          <a:p>
            <a:r>
              <a:rPr lang="en-US" sz="1000" b="0" i="0" kern="1200" dirty="0">
                <a:solidFill>
                  <a:schemeClr val="tx1"/>
                </a:solidFill>
                <a:effectLst/>
                <a:latin typeface="Arial" panose="020B0604020202020204" pitchFamily="34" charset="0"/>
                <a:ea typeface="+mn-ea"/>
                <a:cs typeface="Arial" panose="020B0604020202020204" pitchFamily="34" charset="0"/>
              </a:rPr>
              <a:t>Both of these videos are similar using the same idea to explain the difference between happiness and joy.  For time’s sake, I’m going to do the experiment but just explain it.  </a:t>
            </a:r>
          </a:p>
          <a:p>
            <a:pPr marL="228600" indent="-228600">
              <a:buFont typeface="+mj-lt"/>
              <a:buAutoNum type="arabicPeriod"/>
            </a:pPr>
            <a:r>
              <a:rPr lang="en-US" sz="1000" b="0" i="0" kern="1200" dirty="0">
                <a:solidFill>
                  <a:schemeClr val="tx1"/>
                </a:solidFill>
                <a:effectLst/>
                <a:latin typeface="Arial" panose="020B0604020202020204" pitchFamily="34" charset="0"/>
                <a:ea typeface="+mn-ea"/>
                <a:cs typeface="Arial" panose="020B0604020202020204" pitchFamily="34" charset="0"/>
              </a:rPr>
              <a:t>There are 2 blown-up balloons.  </a:t>
            </a:r>
          </a:p>
          <a:p>
            <a:pPr marL="228600" indent="-228600">
              <a:buFont typeface="+mj-lt"/>
              <a:buAutoNum type="arabicPeriod"/>
            </a:pPr>
            <a:r>
              <a:rPr lang="en-US" sz="1000" b="0" i="0" kern="1200" dirty="0">
                <a:solidFill>
                  <a:schemeClr val="tx1"/>
                </a:solidFill>
                <a:effectLst/>
                <a:latin typeface="Arial" panose="020B0604020202020204" pitchFamily="34" charset="0"/>
                <a:ea typeface="+mn-ea"/>
                <a:cs typeface="Arial" panose="020B0604020202020204" pitchFamily="34" charset="0"/>
              </a:rPr>
              <a:t>One of the balloons has some water in it and represents “joy”.  </a:t>
            </a:r>
          </a:p>
          <a:p>
            <a:pPr marL="228600" indent="-228600">
              <a:buFont typeface="+mj-lt"/>
              <a:buAutoNum type="arabicPeriod"/>
            </a:pPr>
            <a:r>
              <a:rPr lang="en-US" sz="1000" b="0" i="0" kern="1200" dirty="0">
                <a:solidFill>
                  <a:schemeClr val="tx1"/>
                </a:solidFill>
                <a:effectLst/>
                <a:latin typeface="Arial" panose="020B0604020202020204" pitchFamily="34" charset="0"/>
                <a:ea typeface="+mn-ea"/>
                <a:cs typeface="Arial" panose="020B0604020202020204" pitchFamily="34" charset="0"/>
              </a:rPr>
              <a:t>The other balloon with no water represents “happiness”.</a:t>
            </a:r>
          </a:p>
          <a:p>
            <a:pPr marL="228600" indent="-228600">
              <a:buFont typeface="+mj-lt"/>
              <a:buAutoNum type="arabicPeriod"/>
            </a:pPr>
            <a:r>
              <a:rPr lang="en-US" sz="1000" b="0" i="0" kern="1200" dirty="0">
                <a:solidFill>
                  <a:schemeClr val="tx1"/>
                </a:solidFill>
                <a:effectLst/>
                <a:latin typeface="Arial" panose="020B0604020202020204" pitchFamily="34" charset="0"/>
                <a:ea typeface="+mn-ea"/>
                <a:cs typeface="Arial" panose="020B0604020202020204" pitchFamily="34" charset="0"/>
              </a:rPr>
              <a:t>One video uses a lit candle and the other video uses a lighter to represent when things go wrong or do not go our way.</a:t>
            </a:r>
          </a:p>
          <a:p>
            <a:pPr marL="228600" indent="-228600">
              <a:buFont typeface="+mj-lt"/>
              <a:buAutoNum type="arabicPeriod"/>
            </a:pPr>
            <a:r>
              <a:rPr lang="en-US" sz="1000" b="0" i="0" kern="1200" dirty="0">
                <a:solidFill>
                  <a:schemeClr val="tx1"/>
                </a:solidFill>
                <a:effectLst/>
                <a:latin typeface="Arial" panose="020B0604020202020204" pitchFamily="34" charset="0"/>
                <a:ea typeface="+mn-ea"/>
                <a:cs typeface="Arial" panose="020B0604020202020204" pitchFamily="34" charset="0"/>
              </a:rPr>
              <a:t>When you put the “happiness” balloon with no water in it over the candle or lighter flame, the balloon pops.</a:t>
            </a:r>
          </a:p>
          <a:p>
            <a:pPr marL="228600" indent="-228600">
              <a:buFont typeface="+mj-lt"/>
              <a:buAutoNum type="arabicPeriod"/>
            </a:pPr>
            <a:r>
              <a:rPr lang="en-US" sz="1000" b="0" i="0" kern="1200" dirty="0">
                <a:solidFill>
                  <a:schemeClr val="tx1"/>
                </a:solidFill>
                <a:effectLst/>
                <a:latin typeface="Arial" panose="020B0604020202020204" pitchFamily="34" charset="0"/>
                <a:ea typeface="+mn-ea"/>
                <a:cs typeface="Arial" panose="020B0604020202020204" pitchFamily="34" charset="0"/>
              </a:rPr>
              <a:t>When bad things happen, it can destroy our happiness.</a:t>
            </a:r>
          </a:p>
          <a:p>
            <a:pPr marL="228600" indent="-228600">
              <a:buFont typeface="+mj-lt"/>
              <a:buAutoNum type="arabicPeriod"/>
            </a:pPr>
            <a:r>
              <a:rPr lang="en-US" sz="1000" b="0" i="0" kern="1200" dirty="0">
                <a:solidFill>
                  <a:schemeClr val="tx1"/>
                </a:solidFill>
                <a:effectLst/>
                <a:latin typeface="Arial" panose="020B0604020202020204" pitchFamily="34" charset="0"/>
                <a:ea typeface="+mn-ea"/>
                <a:cs typeface="Arial" panose="020B0604020202020204" pitchFamily="34" charset="0"/>
              </a:rPr>
              <a:t>But when you put the “joy” balloon with some water – and the water represents being filled with the Holy Spirit – over the candle or lighter flame, the balloon does not pop.</a:t>
            </a:r>
          </a:p>
          <a:p>
            <a:pPr marL="228600" indent="-228600">
              <a:buFont typeface="+mj-lt"/>
              <a:buAutoNum type="arabicPeriod"/>
            </a:pPr>
            <a:r>
              <a:rPr lang="en-US" sz="1000" b="0" i="0" kern="1200" dirty="0">
                <a:solidFill>
                  <a:schemeClr val="tx1"/>
                </a:solidFill>
                <a:effectLst/>
                <a:latin typeface="Arial" panose="020B0604020202020204" pitchFamily="34" charset="0"/>
                <a:ea typeface="+mn-ea"/>
                <a:cs typeface="Arial" panose="020B0604020202020204" pitchFamily="34" charset="0"/>
              </a:rPr>
              <a:t>Our joy comes from knowing God and knowing that he is always with us – even when difficult things happen, even when we're feeling sad. </a:t>
            </a:r>
            <a:br>
              <a:rPr lang="en-US" sz="1000" b="0" i="0" kern="1200" dirty="0">
                <a:solidFill>
                  <a:schemeClr val="tx1"/>
                </a:solidFill>
                <a:effectLst/>
                <a:latin typeface="Arial" panose="020B0604020202020204" pitchFamily="34" charset="0"/>
                <a:ea typeface="+mn-ea"/>
                <a:cs typeface="Arial" panose="020B0604020202020204" pitchFamily="34" charset="0"/>
              </a:rPr>
            </a:br>
            <a:endParaRPr lang="en-US" sz="400" dirty="0"/>
          </a:p>
        </p:txBody>
      </p:sp>
      <p:sp>
        <p:nvSpPr>
          <p:cNvPr id="4" name="Slide Number Placeholder 3">
            <a:extLst>
              <a:ext uri="{FF2B5EF4-FFF2-40B4-BE49-F238E27FC236}">
                <a16:creationId xmlns:a16="http://schemas.microsoft.com/office/drawing/2014/main" id="{C2ED5413-F1AE-52BA-F4E7-56C7DFA96817}"/>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20</a:t>
            </a:fld>
            <a:endParaRPr lang="en-US" dirty="0"/>
          </a:p>
        </p:txBody>
      </p:sp>
    </p:spTree>
    <p:extLst>
      <p:ext uri="{BB962C8B-B14F-4D97-AF65-F5344CB8AC3E}">
        <p14:creationId xmlns:p14="http://schemas.microsoft.com/office/powerpoint/2010/main" val="2541180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E2047-22EE-59D3-A4C5-3ACBE6D0C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7F638-EB8A-C099-6D39-50DAD46B3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433AD0-1924-8EA2-367A-4E99C166E4DA}"/>
              </a:ext>
            </a:extLst>
          </p:cNvPr>
          <p:cNvSpPr>
            <a:spLocks noGrp="1"/>
          </p:cNvSpPr>
          <p:nvPr>
            <p:ph type="body" idx="1"/>
          </p:nvPr>
        </p:nvSpPr>
        <p:spPr/>
        <p:txBody>
          <a:bodyPr/>
          <a:lstStyle/>
          <a:p>
            <a:pPr>
              <a:spcBef>
                <a:spcPts val="0"/>
              </a:spcBef>
              <a:spcAft>
                <a:spcPts val="0"/>
              </a:spcAft>
            </a:pPr>
            <a:r>
              <a:rPr lang="en-US" b="1" dirty="0"/>
              <a:t>Main Idea </a:t>
            </a:r>
            <a:r>
              <a:rPr lang="en-US" dirty="0"/>
              <a:t>– We’re beloved children of God.  But I added to the slide 3 additional ideas I got from this story:</a:t>
            </a:r>
          </a:p>
          <a:p>
            <a:pPr marL="228600" indent="-228600">
              <a:spcBef>
                <a:spcPts val="0"/>
              </a:spcBef>
              <a:spcAft>
                <a:spcPts val="0"/>
              </a:spcAft>
              <a:buFont typeface="+mj-lt"/>
              <a:buAutoNum type="arabicPeriod"/>
            </a:pPr>
            <a:r>
              <a:rPr lang="en-US" dirty="0">
                <a:solidFill>
                  <a:schemeClr val="tx1"/>
                </a:solidFill>
              </a:rPr>
              <a:t>God has unconditional love and forgiveness for us.</a:t>
            </a:r>
          </a:p>
          <a:p>
            <a:pPr marL="228600" indent="-228600">
              <a:spcBef>
                <a:spcPts val="0"/>
              </a:spcBef>
              <a:spcAft>
                <a:spcPts val="0"/>
              </a:spcAft>
              <a:buFont typeface="+mj-lt"/>
              <a:buAutoNum type="arabicPeriod"/>
            </a:pPr>
            <a:r>
              <a:rPr lang="en-US" dirty="0">
                <a:solidFill>
                  <a:schemeClr val="tx1"/>
                </a:solidFill>
              </a:rPr>
              <a:t>We cannot understate the importance of repentance and returning to the Father.</a:t>
            </a:r>
          </a:p>
          <a:p>
            <a:pPr marL="228600" indent="-228600">
              <a:spcBef>
                <a:spcPts val="0"/>
              </a:spcBef>
              <a:spcAft>
                <a:spcPts val="0"/>
              </a:spcAft>
              <a:buFont typeface="+mj-lt"/>
              <a:buAutoNum type="arabicPeriod"/>
            </a:pPr>
            <a:r>
              <a:rPr lang="en-US" dirty="0">
                <a:solidFill>
                  <a:schemeClr val="tx1"/>
                </a:solidFill>
              </a:rPr>
              <a:t>There is a need for those who stay to then embrace when others return.</a:t>
            </a:r>
          </a:p>
          <a:p>
            <a:endParaRPr lang="en-US" dirty="0"/>
          </a:p>
          <a:p>
            <a:r>
              <a:rPr lang="en-US" b="1" dirty="0"/>
              <a:t>Here’s a good introduction illustration.  </a:t>
            </a:r>
            <a:r>
              <a:rPr lang="en-US" dirty="0"/>
              <a:t>Save your food scraps in a well-covered container for a few days before you meet.  When the group meets, tell how the container holds something someone in one of Jesus’ parables wanted to eat.  After giving time for guesses, open container and let them smell and see the disgusting scraps.</a:t>
            </a:r>
          </a:p>
          <a:p>
            <a:endParaRPr lang="en-US" dirty="0"/>
          </a:p>
          <a:p>
            <a:r>
              <a:rPr lang="en-US" dirty="0"/>
              <a:t>Today, we don’t use the word “prodigal” in our every-day language, except for this parable in the Bible.  Prodigal means "wasteful“ – particularly with regard to money.  It indicates a person who wastes money by spending with reckless abandon.</a:t>
            </a:r>
          </a:p>
          <a:p>
            <a:endParaRPr lang="en-US" dirty="0"/>
          </a:p>
          <a:p>
            <a:r>
              <a:rPr lang="en-US" dirty="0"/>
              <a:t>I thought the ideas in the “Consider” section of the “Suggestions for Leaders” on pp. 48-49 were good ideas.</a:t>
            </a:r>
          </a:p>
          <a:p>
            <a:pPr marL="171450" indent="-171450">
              <a:buFont typeface="Arial" panose="020B0604020202020204" pitchFamily="34" charset="0"/>
              <a:buChar char="•"/>
            </a:pPr>
            <a:r>
              <a:rPr lang="en-US" dirty="0"/>
              <a:t>Starting out by dividing your total group into 3 smaller groups, giving each group one of the 3 characters to think about the questions included at the top, right of the page as they follow the reading of the Luke 15:11-32.</a:t>
            </a:r>
          </a:p>
          <a:p>
            <a:pPr marL="171450" indent="-171450">
              <a:buFont typeface="Arial" panose="020B0604020202020204" pitchFamily="34" charset="0"/>
              <a:buChar char="•"/>
            </a:pPr>
            <a:r>
              <a:rPr lang="en-US" dirty="0"/>
              <a:t>By the way, something you may not know, in verse 19 the returning son told his father to treat him like one of his hired hands.  In verse 22 of the passage the father tells the servants to bring sandals for his returning son.  Slaves went without shoes.  So, giving him shoes meant the Father was inviting the son back into his household.</a:t>
            </a:r>
          </a:p>
          <a:p>
            <a:pPr marL="171450" indent="-171450">
              <a:buFont typeface="Arial" panose="020B0604020202020204" pitchFamily="34" charset="0"/>
              <a:buChar char="•"/>
            </a:pPr>
            <a:r>
              <a:rPr lang="en-US" dirty="0"/>
              <a:t>This is similar to God’s grace to us.  Grace is the unearned, undeserved and unmerited favor of God.  The story of the prodigal son shows grace at its richest.  Grace is not logical.  It doesn’t give us what we deserve.  The heart of the Father in Luke 15 reveals God’s nature: He is slow to anger, abounding in love, and quick to forgive.</a:t>
            </a:r>
          </a:p>
          <a:p>
            <a:pPr marL="171450" indent="-171450">
              <a:buFont typeface="Arial" panose="020B0604020202020204" pitchFamily="34" charset="0"/>
              <a:buChar char="•"/>
            </a:pPr>
            <a:r>
              <a:rPr lang="en-US" dirty="0"/>
              <a:t>Then, reading the story on pp. 42-43 that is a more modern-day version with 3 women instead of 3 men.  It helps to give a different point of view.  </a:t>
            </a:r>
          </a:p>
          <a:p>
            <a:pPr marL="0" indent="0">
              <a:buFont typeface="+mj-lt"/>
              <a:buNone/>
            </a:pPr>
            <a:endParaRPr lang="en-US" dirty="0">
              <a:solidFill>
                <a:schemeClr val="tx1"/>
              </a:solidFill>
            </a:endParaRPr>
          </a:p>
          <a:p>
            <a:pPr marL="0" indent="0">
              <a:buFont typeface="+mj-l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4FCB9D4A-7A17-C8E7-28AD-904EE6726AB2}"/>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21</a:t>
            </a:fld>
            <a:endParaRPr lang="en-US" dirty="0"/>
          </a:p>
        </p:txBody>
      </p:sp>
    </p:spTree>
    <p:extLst>
      <p:ext uri="{BB962C8B-B14F-4D97-AF65-F5344CB8AC3E}">
        <p14:creationId xmlns:p14="http://schemas.microsoft.com/office/powerpoint/2010/main" val="3284944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77CD2-AD48-AC32-F830-FA12EE1A4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86AEA-C7BB-8A86-9243-06B94B3CD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7B606-A841-78FD-7722-6F125C4B6D70}"/>
              </a:ext>
            </a:extLst>
          </p:cNvPr>
          <p:cNvSpPr>
            <a:spLocks noGrp="1"/>
          </p:cNvSpPr>
          <p:nvPr>
            <p:ph type="body" idx="1"/>
          </p:nvPr>
        </p:nvSpPr>
        <p:spPr/>
        <p:txBody>
          <a:bodyPr/>
          <a:lstStyle/>
          <a:p>
            <a:pPr>
              <a:spcBef>
                <a:spcPts val="0"/>
              </a:spcBef>
              <a:spcAft>
                <a:spcPts val="0"/>
              </a:spcAft>
            </a:pPr>
            <a:r>
              <a:rPr lang="en-US" b="0" dirty="0"/>
              <a:t>I’ve included “Additional Reflection Questions” you might ask your group.</a:t>
            </a:r>
          </a:p>
          <a:p>
            <a:pPr marL="228600" indent="-228600">
              <a:spcBef>
                <a:spcPts val="0"/>
              </a:spcBef>
              <a:spcAft>
                <a:spcPts val="0"/>
              </a:spcAft>
              <a:buFont typeface="+mj-lt"/>
              <a:buAutoNum type="arabicPeriod"/>
            </a:pPr>
            <a:r>
              <a:rPr lang="en-US" dirty="0"/>
              <a:t>What things do you buy that aren’t essential in your life?</a:t>
            </a:r>
          </a:p>
          <a:p>
            <a:pPr marL="228600" indent="-228600">
              <a:spcBef>
                <a:spcPts val="0"/>
              </a:spcBef>
              <a:spcAft>
                <a:spcPts val="0"/>
              </a:spcAft>
              <a:buFont typeface="+mj-lt"/>
              <a:buAutoNum type="arabicPeriod"/>
            </a:pPr>
            <a:r>
              <a:rPr lang="en-US" dirty="0"/>
              <a:t>What physical gifts has God given you that you have wasted?</a:t>
            </a:r>
          </a:p>
          <a:p>
            <a:pPr marL="228600" indent="-228600">
              <a:spcBef>
                <a:spcPts val="0"/>
              </a:spcBef>
              <a:spcAft>
                <a:spcPts val="0"/>
              </a:spcAft>
              <a:buFont typeface="+mj-lt"/>
              <a:buAutoNum type="arabicPeriod"/>
            </a:pPr>
            <a:r>
              <a:rPr lang="en-US" dirty="0"/>
              <a:t>Have you ever been like the older son in the story?</a:t>
            </a:r>
          </a:p>
          <a:p>
            <a:pPr marL="228600" indent="-228600">
              <a:spcBef>
                <a:spcPts val="0"/>
              </a:spcBef>
              <a:spcAft>
                <a:spcPts val="0"/>
              </a:spcAft>
              <a:buFont typeface="+mj-lt"/>
              <a:buAutoNum type="arabicPeriod"/>
            </a:pPr>
            <a:r>
              <a:rPr lang="en-US" dirty="0"/>
              <a:t>What surprises you most about the younger son?  The older son?  The father?</a:t>
            </a:r>
          </a:p>
          <a:p>
            <a:pPr marL="0" indent="0">
              <a:buFont typeface="+mj-lt"/>
              <a:buNone/>
            </a:pPr>
            <a:endParaRPr lang="en-US" dirty="0">
              <a:solidFill>
                <a:schemeClr val="tx1"/>
              </a:solidFill>
            </a:endParaRPr>
          </a:p>
          <a:p>
            <a:pPr marL="0" indent="0">
              <a:buFont typeface="+mj-lt"/>
              <a:buNone/>
            </a:pPr>
            <a:r>
              <a:rPr lang="en-US" dirty="0">
                <a:solidFill>
                  <a:schemeClr val="tx1"/>
                </a:solidFill>
              </a:rPr>
              <a:t>Another topic that would be good for discussion for this lesson is the difference between Joy and Pleasure or Happiness.  </a:t>
            </a:r>
          </a:p>
          <a:p>
            <a:pPr marL="171450" indent="-171450">
              <a:buFont typeface="Arial" panose="020B0604020202020204" pitchFamily="34" charset="0"/>
              <a:buChar char="•"/>
            </a:pPr>
            <a:r>
              <a:rPr lang="en-US" dirty="0">
                <a:solidFill>
                  <a:schemeClr val="tx1"/>
                </a:solidFill>
              </a:rPr>
              <a:t>Our book uses the story of the woman that lost a coin, which is included in the verses just before the story of the Prodigal Son.  But you could have the ladies break into small groups and to share with each other things that give them pleasure or happiness.  Then, have them share what brings them joy.</a:t>
            </a:r>
          </a:p>
          <a:p>
            <a:pPr marL="171450" indent="-171450">
              <a:buFont typeface="Arial" panose="020B0604020202020204" pitchFamily="34" charset="0"/>
              <a:buChar char="•"/>
            </a:pPr>
            <a:r>
              <a:rPr lang="en-US" dirty="0"/>
              <a:t>We assume the only way to have joy is by the acquisition of pleasure.  But as King Solomon tells us in Ecclesiastes 2, the more pleasure we acquire, the less joy we possess.  In Solomon’s pursuit of pleasure, he found all of wealth and power and wisdom was meaningless and futile in the grand scheme of life.   So often seeking pleasure in things is being self-centered.  Pleasure alone fails to offer lasting satisfaction or purpose.  Solomon ultimately concluded that without God, there is no joy.</a:t>
            </a:r>
            <a:endParaRPr lang="en-US" dirty="0">
              <a:solidFill>
                <a:schemeClr val="tx1"/>
              </a:solidFill>
            </a:endParaRPr>
          </a:p>
          <a:p>
            <a:pPr marL="0" indent="0">
              <a:buFont typeface="+mj-lt"/>
              <a:buNone/>
            </a:pPr>
            <a:endParaRPr lang="en-US" dirty="0">
              <a:solidFill>
                <a:schemeClr val="tx1"/>
              </a:solidFill>
            </a:endParaRPr>
          </a:p>
          <a:p>
            <a:pPr marL="0" indent="0">
              <a:buFont typeface="+mj-lt"/>
              <a:buNone/>
            </a:pPr>
            <a:r>
              <a:rPr lang="en-US" dirty="0">
                <a:solidFill>
                  <a:schemeClr val="tx1"/>
                </a:solidFill>
              </a:rPr>
              <a:t>Another good question for discussion is the 4</a:t>
            </a:r>
            <a:r>
              <a:rPr lang="en-US" baseline="30000" dirty="0">
                <a:solidFill>
                  <a:schemeClr val="tx1"/>
                </a:solidFill>
              </a:rPr>
              <a:t>th</a:t>
            </a:r>
            <a:r>
              <a:rPr lang="en-US" dirty="0">
                <a:solidFill>
                  <a:schemeClr val="tx1"/>
                </a:solidFill>
              </a:rPr>
              <a:t> Reflection Question on p. 46 – What does this parable teach us about repentance and forgiveness?  Forgiveness is a powerful tool that can help us move on from our past and towards living a happier life.  And, this story helps us to see that God never gets tired of finding those that are lost and giving His love and forgiveness away.</a:t>
            </a:r>
          </a:p>
          <a:p>
            <a:pPr marL="0" indent="0">
              <a:buFont typeface="+mj-lt"/>
              <a:buNone/>
            </a:pPr>
            <a:endParaRPr lang="en-US" dirty="0">
              <a:solidFill>
                <a:schemeClr val="tx1"/>
              </a:solidFill>
            </a:endParaRPr>
          </a:p>
          <a:p>
            <a:pPr marL="0" indent="0">
              <a:buFont typeface="+mj-lt"/>
              <a:buNone/>
            </a:pPr>
            <a:r>
              <a:rPr lang="en-US" dirty="0">
                <a:solidFill>
                  <a:schemeClr val="tx1"/>
                </a:solidFill>
              </a:rPr>
              <a:t>Looking at the “Activity” listed on p. 45, you may want to serve lunch at the end of the lesson to imitate a banquet to celebrate the joy of someone who returns after being lost.</a:t>
            </a:r>
          </a:p>
          <a:p>
            <a:pPr marL="0" indent="0">
              <a:buFont typeface="+mj-lt"/>
              <a:buNone/>
            </a:pPr>
            <a:endParaRPr lang="en-US" dirty="0">
              <a:solidFill>
                <a:schemeClr val="tx1"/>
              </a:solidFill>
            </a:endParaRPr>
          </a:p>
          <a:p>
            <a:pPr marL="0" indent="0">
              <a:buFont typeface="+mj-lt"/>
              <a:buNone/>
            </a:pPr>
            <a:r>
              <a:rPr lang="en-US" dirty="0">
                <a:solidFill>
                  <a:schemeClr val="tx1"/>
                </a:solidFill>
              </a:rPr>
              <a:t>Finally, before doing the Closing Prayer or afterwards, you may want to share Philippians 4:4-8, which is on p. 49, the very last item for the “Suggestions for Leaders”.   However, even though it says the verses included in our book are Philippians 4:4-8, they have actually included only Philippians 4:4-7.  You need to go back and get the 8</a:t>
            </a:r>
            <a:r>
              <a:rPr lang="en-US" baseline="30000" dirty="0">
                <a:solidFill>
                  <a:schemeClr val="tx1"/>
                </a:solidFill>
              </a:rPr>
              <a:t>th</a:t>
            </a:r>
            <a:r>
              <a:rPr lang="en-US" dirty="0">
                <a:solidFill>
                  <a:schemeClr val="tx1"/>
                </a:solidFill>
              </a:rPr>
              <a:t> verse because it is a good one.  </a:t>
            </a:r>
          </a:p>
        </p:txBody>
      </p:sp>
      <p:sp>
        <p:nvSpPr>
          <p:cNvPr id="4" name="Slide Number Placeholder 3">
            <a:extLst>
              <a:ext uri="{FF2B5EF4-FFF2-40B4-BE49-F238E27FC236}">
                <a16:creationId xmlns:a16="http://schemas.microsoft.com/office/drawing/2014/main" id="{F6E5A66C-D5D4-72D8-32E8-E41F34661005}"/>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22</a:t>
            </a:fld>
            <a:endParaRPr lang="en-US" dirty="0"/>
          </a:p>
        </p:txBody>
      </p:sp>
    </p:spTree>
    <p:extLst>
      <p:ext uri="{BB962C8B-B14F-4D97-AF65-F5344CB8AC3E}">
        <p14:creationId xmlns:p14="http://schemas.microsoft.com/office/powerpoint/2010/main" val="3230603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F2422-E7D2-8F50-4216-A4B090973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44098-AF0D-D884-59AE-E867EB998B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4F24E-B718-8F30-A648-CB9749F8817B}"/>
              </a:ext>
            </a:extLst>
          </p:cNvPr>
          <p:cNvSpPr>
            <a:spLocks noGrp="1"/>
          </p:cNvSpPr>
          <p:nvPr>
            <p:ph type="body" idx="1"/>
          </p:nvPr>
        </p:nvSpPr>
        <p:spPr/>
        <p:txBody>
          <a:bodyPr/>
          <a:lstStyle/>
          <a:p>
            <a:pPr marL="0" indent="0">
              <a:buFont typeface="+mj-lt"/>
              <a:buNone/>
            </a:pPr>
            <a:r>
              <a:rPr lang="en-US" sz="1000" dirty="0">
                <a:solidFill>
                  <a:schemeClr val="tx1"/>
                </a:solidFill>
                <a:latin typeface="Arial" panose="020B0604020202020204" pitchFamily="34" charset="0"/>
                <a:cs typeface="Arial" panose="020B0604020202020204" pitchFamily="34" charset="0"/>
              </a:rPr>
              <a:t>Now, Lesson 5, “The Gift of the Woman Who Was Poor”.  </a:t>
            </a:r>
          </a:p>
          <a:p>
            <a:pPr marL="0" indent="0">
              <a:buFont typeface="+mj-lt"/>
              <a:buNone/>
            </a:pPr>
            <a:r>
              <a:rPr lang="en-US" sz="1000" dirty="0">
                <a:solidFill>
                  <a:schemeClr val="tx1"/>
                </a:solidFill>
                <a:latin typeface="Arial" panose="020B0604020202020204" pitchFamily="34" charset="0"/>
                <a:cs typeface="Arial" panose="020B0604020202020204" pitchFamily="34" charset="0"/>
              </a:rPr>
              <a:t>I’m going to call out some “which comes first” statements – like, “Which comes first, the chicken or the egg.”  Everyone must choose an answer, then tell your partner why you chose that answer.  There is no right or wrong answer to any of these questions.  It’s just to get you to think about the questions.</a:t>
            </a:r>
          </a:p>
          <a:p>
            <a:pPr marL="228600" indent="-228600">
              <a:buFont typeface="+mj-lt"/>
              <a:buAutoNum type="arabicPeriod"/>
            </a:pPr>
            <a:r>
              <a:rPr lang="en-US" sz="1000" dirty="0">
                <a:solidFill>
                  <a:schemeClr val="tx1"/>
                </a:solidFill>
                <a:latin typeface="Arial" panose="020B0604020202020204" pitchFamily="34" charset="0"/>
                <a:cs typeface="Arial" panose="020B0604020202020204" pitchFamily="34" charset="0"/>
              </a:rPr>
              <a:t>Which comes first, giving time to a cause you support or giving financial support?</a:t>
            </a:r>
          </a:p>
          <a:p>
            <a:pPr marL="228600" indent="-228600">
              <a:buFont typeface="+mj-lt"/>
              <a:buAutoNum type="arabicPeriod"/>
            </a:pPr>
            <a:r>
              <a:rPr lang="en-US" sz="1000" dirty="0">
                <a:solidFill>
                  <a:schemeClr val="tx1"/>
                </a:solidFill>
                <a:latin typeface="Arial" panose="020B0604020202020204" pitchFamily="34" charset="0"/>
                <a:cs typeface="Arial" panose="020B0604020202020204" pitchFamily="34" charset="0"/>
              </a:rPr>
              <a:t>Which comes first, generosity or gratitude?</a:t>
            </a:r>
          </a:p>
          <a:p>
            <a:pPr marL="228600" indent="-228600">
              <a:buFont typeface="+mj-lt"/>
              <a:buAutoNum type="arabicPeriod"/>
            </a:pPr>
            <a:r>
              <a:rPr lang="en-US" sz="1000" dirty="0">
                <a:solidFill>
                  <a:schemeClr val="tx1"/>
                </a:solidFill>
                <a:latin typeface="Arial" panose="020B0604020202020204" pitchFamily="34" charset="0"/>
                <a:cs typeface="Arial" panose="020B0604020202020204" pitchFamily="34" charset="0"/>
              </a:rPr>
              <a:t>Which comes first, faith or action?</a:t>
            </a:r>
          </a:p>
          <a:p>
            <a:pPr marL="228600" indent="-228600">
              <a:buFont typeface="+mj-lt"/>
              <a:buAutoNum type="arabicPeriod"/>
            </a:pPr>
            <a:r>
              <a:rPr lang="en-US" sz="1000" dirty="0">
                <a:solidFill>
                  <a:schemeClr val="tx1"/>
                </a:solidFill>
                <a:latin typeface="Arial" panose="020B0604020202020204" pitchFamily="34" charset="0"/>
                <a:cs typeface="Arial" panose="020B0604020202020204" pitchFamily="34" charset="0"/>
              </a:rPr>
              <a:t>Which comes first, joy or generosity?</a:t>
            </a:r>
          </a:p>
          <a:p>
            <a:pPr marL="228600" indent="-228600">
              <a:buFont typeface="+mj-lt"/>
              <a:buAutoNum type="arabicPeriod"/>
            </a:pPr>
            <a:r>
              <a:rPr lang="en-US" sz="1000" dirty="0">
                <a:solidFill>
                  <a:schemeClr val="tx1"/>
                </a:solidFill>
                <a:latin typeface="Arial" panose="020B0604020202020204" pitchFamily="34" charset="0"/>
                <a:cs typeface="Arial" panose="020B0604020202020204" pitchFamily="34" charset="0"/>
              </a:rPr>
              <a:t>Which comes first, gratitude or joy?</a:t>
            </a:r>
          </a:p>
          <a:p>
            <a:pPr marL="0" indent="0">
              <a:buFont typeface="+mj-lt"/>
              <a:buNone/>
            </a:pPr>
            <a:endParaRPr lang="en-US" sz="1000" dirty="0">
              <a:solidFill>
                <a:schemeClr val="tx1"/>
              </a:solidFill>
              <a:latin typeface="Arial" panose="020B0604020202020204" pitchFamily="34" charset="0"/>
              <a:cs typeface="Arial" panose="020B0604020202020204" pitchFamily="34" charset="0"/>
            </a:endParaRPr>
          </a:p>
          <a:p>
            <a:pPr marL="0" indent="0">
              <a:buFont typeface="+mj-lt"/>
              <a:buNone/>
            </a:pPr>
            <a:r>
              <a:rPr lang="en-US" sz="1000" dirty="0">
                <a:solidFill>
                  <a:schemeClr val="tx1"/>
                </a:solidFill>
                <a:latin typeface="Arial" panose="020B0604020202020204" pitchFamily="34" charset="0"/>
                <a:cs typeface="Arial" panose="020B0604020202020204" pitchFamily="34" charset="0"/>
              </a:rPr>
              <a:t>This is 1 of 2 introductions to this lesson that is included in your “Suggestions for Leaders”; both of the suggestions are great ideas.  In fact, I found the “Suggestions for Leaders” for this lesson were well thought out and flowed nicely.  But, of course, I have a few additional suggestions.</a:t>
            </a:r>
          </a:p>
          <a:p>
            <a:pPr marL="0" indent="0">
              <a:buFont typeface="+mj-lt"/>
              <a:buNone/>
            </a:pPr>
            <a:endParaRPr lang="en-US" sz="1000" dirty="0">
              <a:solidFill>
                <a:schemeClr val="tx1"/>
              </a:solidFill>
              <a:latin typeface="Arial" panose="020B0604020202020204" pitchFamily="34" charset="0"/>
              <a:cs typeface="Arial" panose="020B0604020202020204" pitchFamily="34" charset="0"/>
            </a:endParaRPr>
          </a:p>
          <a:p>
            <a:pPr marL="0" indent="0">
              <a:buFont typeface="+mj-lt"/>
              <a:buNone/>
            </a:pPr>
            <a:r>
              <a:rPr lang="en-US" sz="1000" dirty="0">
                <a:solidFill>
                  <a:schemeClr val="tx1"/>
                </a:solidFill>
                <a:latin typeface="Arial" panose="020B0604020202020204" pitchFamily="34" charset="0"/>
                <a:cs typeface="Arial" panose="020B0604020202020204" pitchFamily="34" charset="0"/>
              </a:rPr>
              <a:t>The main idea for this lesson is around generosity, gratitude and joy abound.  The author begins Lesson 5 by describing these things as part of Christian joy.  So, ask the ladies, “What is Christian joy?”</a:t>
            </a:r>
          </a:p>
          <a:p>
            <a:pPr marL="0" indent="0">
              <a:buFont typeface="+mj-lt"/>
              <a:buNone/>
            </a:pPr>
            <a:endParaRPr lang="en-US" sz="1000" dirty="0">
              <a:solidFill>
                <a:schemeClr val="tx1"/>
              </a:solidFill>
              <a:latin typeface="Arial" panose="020B0604020202020204" pitchFamily="34" charset="0"/>
              <a:cs typeface="Arial" panose="020B0604020202020204" pitchFamily="34" charset="0"/>
            </a:endParaRPr>
          </a:p>
          <a:p>
            <a:pPr marL="0" indent="0">
              <a:buFont typeface="+mj-lt"/>
              <a:buNone/>
            </a:pPr>
            <a:r>
              <a:rPr lang="en-US" sz="1000" dirty="0">
                <a:solidFill>
                  <a:schemeClr val="tx1"/>
                </a:solidFill>
                <a:latin typeface="Arial" panose="020B0604020202020204" pitchFamily="34" charset="0"/>
                <a:cs typeface="Arial" panose="020B0604020202020204" pitchFamily="34" charset="0"/>
              </a:rPr>
              <a:t>We can define Christian joy as:</a:t>
            </a:r>
          </a:p>
          <a:p>
            <a:pPr marL="228600" indent="-228600">
              <a:buFont typeface="+mj-lt"/>
              <a:buAutoNum type="arabicPeriod"/>
            </a:pPr>
            <a:r>
              <a:rPr lang="en-US" sz="1000" dirty="0">
                <a:solidFill>
                  <a:schemeClr val="tx1"/>
                </a:solidFill>
                <a:latin typeface="Arial" panose="020B0604020202020204" pitchFamily="34" charset="0"/>
                <a:cs typeface="Arial" panose="020B0604020202020204" pitchFamily="34" charset="0"/>
              </a:rPr>
              <a:t>A good feeling in the soul.  </a:t>
            </a:r>
          </a:p>
          <a:p>
            <a:pPr marL="228600" indent="-228600">
              <a:buFont typeface="+mj-lt"/>
              <a:buAutoNum type="arabicPeriod"/>
            </a:pPr>
            <a:r>
              <a:rPr lang="en-US" sz="1000" dirty="0">
                <a:solidFill>
                  <a:schemeClr val="tx1"/>
                </a:solidFill>
                <a:latin typeface="Arial" panose="020B0604020202020204" pitchFamily="34" charset="0"/>
                <a:cs typeface="Arial" panose="020B0604020202020204" pitchFamily="34" charset="0"/>
              </a:rPr>
              <a:t>It’s not an idea, nor a conviction, nor a persuasion or a decision.  It’s a feeling.</a:t>
            </a:r>
          </a:p>
          <a:p>
            <a:pPr marL="228600" indent="-228600">
              <a:buFont typeface="+mj-lt"/>
              <a:buAutoNum type="arabicPeriod"/>
            </a:pPr>
            <a:r>
              <a:rPr lang="en-US" sz="1000" dirty="0">
                <a:solidFill>
                  <a:schemeClr val="tx1"/>
                </a:solidFill>
                <a:latin typeface="Arial" panose="020B0604020202020204" pitchFamily="34" charset="0"/>
                <a:cs typeface="Arial" panose="020B0604020202020204" pitchFamily="34" charset="0"/>
              </a:rPr>
              <a:t>That feeling is produced by the Holy Spirit, since Joy is one of the 7 Fruits of the Spirit as Paul tells us in Galatians 5:22-23.</a:t>
            </a:r>
          </a:p>
          <a:p>
            <a:pPr marL="228600" indent="-228600">
              <a:buFont typeface="+mj-lt"/>
              <a:buAutoNum type="arabicPeriod"/>
            </a:pPr>
            <a:r>
              <a:rPr lang="en-US" sz="1000" dirty="0">
                <a:solidFill>
                  <a:schemeClr val="tx1"/>
                </a:solidFill>
                <a:latin typeface="Arial" panose="020B0604020202020204" pitchFamily="34" charset="0"/>
                <a:cs typeface="Arial" panose="020B0604020202020204" pitchFamily="34" charset="0"/>
              </a:rPr>
              <a:t>It’s the Holy Spirit that causes us to see the beauty of Christ in the Word and in the World, </a:t>
            </a:r>
            <a:r>
              <a:rPr lang="en-US" sz="1000" dirty="0">
                <a:latin typeface="Arial" panose="020B0604020202020204" pitchFamily="34" charset="0"/>
                <a:cs typeface="Arial" panose="020B0604020202020204" pitchFamily="34" charset="0"/>
              </a:rPr>
              <a:t>even when things are not going well.  Our inner joy is never taken away.  We can still rejoice in the fact that we are forgiven children of God who enjoy an intimate relationship with Him.  Our joy is strengthened when we remember that God is with us always and He is above all else.</a:t>
            </a:r>
            <a:endParaRPr lang="en-US" sz="100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kern="1200" dirty="0">
                <a:solidFill>
                  <a:schemeClr val="tx1"/>
                </a:solidFill>
                <a:effectLst/>
                <a:latin typeface="Arial" panose="020B0604020202020204" pitchFamily="34" charset="0"/>
                <a:ea typeface="+mn-ea"/>
                <a:cs typeface="Arial" panose="020B0604020202020204" pitchFamily="34" charset="0"/>
              </a:rPr>
              <a:t>The only thing that can steal our joy is sin.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b="0" kern="1200" dirty="0">
              <a:solidFill>
                <a:schemeClr val="tx1"/>
              </a:solidFill>
              <a:effectLst/>
              <a:latin typeface="Arial" panose="020B0604020202020204" pitchFamily="34" charset="0"/>
              <a:ea typeface="+mn-ea"/>
              <a:cs typeface="Arial" panose="020B0604020202020204" pitchFamily="34" charset="0"/>
            </a:endParaRPr>
          </a:p>
          <a:p>
            <a:r>
              <a:rPr lang="en-US" sz="1000" b="0" kern="1200" dirty="0">
                <a:solidFill>
                  <a:schemeClr val="tx1"/>
                </a:solidFill>
                <a:effectLst/>
                <a:latin typeface="Arial" panose="020B0604020202020204" pitchFamily="34" charset="0"/>
                <a:ea typeface="+mn-ea"/>
                <a:cs typeface="Arial" panose="020B0604020202020204" pitchFamily="34" charset="0"/>
              </a:rPr>
              <a:t>At the top of p. 55, our author talks about “Finding Our Joy”.  And one of the best ways to find joy is to have an attitude of gratitude.  That attitude of gratitude</a:t>
            </a:r>
            <a:r>
              <a:rPr lang="en-US" sz="1000" dirty="0">
                <a:latin typeface="Arial" panose="020B0604020202020204" pitchFamily="34" charset="0"/>
                <a:cs typeface="Arial" panose="020B0604020202020204" pitchFamily="34" charset="0"/>
              </a:rPr>
              <a:t> reflects God's love and grace with every act of generosity we share with others.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At the bottom of the left column of page 59 it says, </a:t>
            </a:r>
          </a:p>
          <a:p>
            <a:pPr marL="457200"/>
            <a:r>
              <a:rPr lang="en-US" sz="1000" i="1" dirty="0">
                <a:effectLst/>
                <a:latin typeface="Arial" panose="020B0604020202020204" pitchFamily="34" charset="0"/>
                <a:cs typeface="Arial" panose="020B0604020202020204" pitchFamily="34" charset="0"/>
              </a:rPr>
              <a:t>“It’s not about us and this moment.  It’s about God and God’s faithfulness.  It’s about Jesus and his life and teaching.  It’s about the Holy Spirit working in the world, even now, to bring about God’s kingdom.  It’s about trusting that no matter what is going on in our lives, how we feel, what we are dealing with, underneath are ‘the everlasting arms.’  Those ‘arms’ are very often the community of faith called the church that gives us a home, feeds us at the table of grace and joy, and surrounds us with love and support.  And always remember: We are not alone.  We live in God’s world.  In life and in death we belong to God.”</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61E594B4-4693-185D-2EB4-DD9900A499DD}"/>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23</a:t>
            </a:fld>
            <a:endParaRPr lang="en-US" dirty="0"/>
          </a:p>
        </p:txBody>
      </p:sp>
    </p:spTree>
    <p:extLst>
      <p:ext uri="{BB962C8B-B14F-4D97-AF65-F5344CB8AC3E}">
        <p14:creationId xmlns:p14="http://schemas.microsoft.com/office/powerpoint/2010/main" val="2741976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E997C-0D91-CE78-4F71-8C08F9EBF0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5F2E8-A370-FCEB-AAAF-843AD9322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01C839-DDB2-4F6F-9F2F-96793CF3BF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i="0" dirty="0">
                <a:effectLst/>
              </a:rPr>
              <a:t>Our scripture for Lesson 5 is Mark 12:42-44.  It is also in Luke 21:1-4.  I want to share a few things not covered in scripture or by our author that may help you understand the story a little better.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Court of Gentiles was the outer court where everyone was allowed to come in.  Through the Beautiful Gate you could go into the Court of the Women which mainly functioned as the place for Jewish women to worship and participate in temple rituals because women could not enter the inner courts.  It was not exclusively for women; men could also enter this area.  The Court of Women was a rectangle about the size of a hockey court, which was surrounded by a colonnade.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People deposited their offerings into 13 wooden boxes with trumpet-shaped bronze funnels to guide the coins into the box.  These boxes were known as “shofar chests”, probably similar to the picture on this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chest was designated for specific types of contributions. </a:t>
            </a:r>
            <a:r>
              <a:rPr lang="en-US" b="0" i="0" dirty="0">
                <a:effectLst/>
              </a:rPr>
              <a:t> </a:t>
            </a:r>
            <a:r>
              <a:rPr lang="en-US" dirty="0"/>
              <a:t>Five of the 13 shofar chests were for voluntary offerings while the others were for </a:t>
            </a:r>
            <a:r>
              <a:rPr lang="en-US" b="0" dirty="0">
                <a:effectLst/>
              </a:rPr>
              <a:t>collecting specific offerings to support the needs of the Temple, like temple tax and funds for the purchase of sacrificial animals.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boxes were placed under the colonnades that encircled the Court of the Women of Herod’s Temple Mount.</a:t>
            </a:r>
            <a:endParaRPr lang="en-US" b="0" i="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treasury supported various aspects of temple worship, including the daily sacrifices, maintenance of the temple complex, and provision for the priests and Levites.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act of giving to the treasury was an expression of faith, obedience, and devotion, reflecting the heart of the giver more than the amount given.  The offering also served as a reminder of God's provision and the importance of stewardship.</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i="0" dirty="0">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As a widow, the woman would have been dependent on the generosity of those landowners who were following the Mosaic Law of Deuteronomy 24:19-21, which tells how they are to leave some of their crops for foreigners, orphans and widows.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i="0" dirty="0">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Somehow, she came in possession of 2 mites, which is an insignificant sum of money.  (Reminds me of how I found over 50 cents of coins on the sidewalks in New York City in less than an hour.  Maybe that’s similar to how she came in possession of 2 mites.)  The mite was the smallest coin used in New Testament time.  At the time of Mark’s writing, a mite was worth 1/64 of a denarius, which was a day’s wage for a common worker.  Today, the estimated value of a mite is about 1/8 of a penny.</a:t>
            </a:r>
            <a:endParaRPr lang="en-US" b="0" i="0" dirty="0">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i="0" dirty="0">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i="0" dirty="0">
                <a:effectLst/>
              </a:rPr>
              <a:t>The woman’s generosity in this story is more than a lesson on tithing.  </a:t>
            </a:r>
            <a:r>
              <a:rPr lang="en-US" dirty="0"/>
              <a:t>The poor widow understood sacrifice.  She loved God enough to give Him all she had.  Her heart was in the right place.  The widow gave, not because she could, but because she wanted to.  It was a sacrifice of love.</a:t>
            </a:r>
            <a:endParaRPr lang="en-US" b="0" i="0" dirty="0">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i="0" dirty="0">
              <a:solidFill>
                <a:schemeClr val="tx1"/>
              </a:solidFill>
              <a:effectLst/>
            </a:endParaRPr>
          </a:p>
          <a:p>
            <a:r>
              <a:rPr lang="en-US" b="0" dirty="0">
                <a:effectLst/>
              </a:rPr>
              <a:t>She gave a willing sacrifice because she trusted in God as the source of all she had.  The courage and generosity of the widow who gave everything inspires us to look at our priorities.  When we look at the world, do we see scarcity and worry about not having enough?  Or, do we see the One whose presence transforms enough into abundance?</a:t>
            </a: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solidFill>
                <a:schemeClr val="tx1"/>
              </a:solidFill>
            </a:endParaRPr>
          </a:p>
        </p:txBody>
      </p:sp>
      <p:sp>
        <p:nvSpPr>
          <p:cNvPr id="4" name="Slide Number Placeholder 3">
            <a:extLst>
              <a:ext uri="{FF2B5EF4-FFF2-40B4-BE49-F238E27FC236}">
                <a16:creationId xmlns:a16="http://schemas.microsoft.com/office/drawing/2014/main" id="{DB178AA8-16AB-5639-C821-8D37930B54B7}"/>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24</a:t>
            </a:fld>
            <a:endParaRPr lang="en-US" dirty="0"/>
          </a:p>
        </p:txBody>
      </p:sp>
    </p:spTree>
    <p:extLst>
      <p:ext uri="{BB962C8B-B14F-4D97-AF65-F5344CB8AC3E}">
        <p14:creationId xmlns:p14="http://schemas.microsoft.com/office/powerpoint/2010/main" val="30701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5BF66-157A-04A7-C663-8D8EA29FE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CB062-7601-3030-9A9A-2A3B2E82B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BAE9B-893A-E583-101A-64AEE7B6B2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When we give out of obligation or with a begrudging heart, we miss the joy that God wants us to experience.  Instead, we should focus on giving from a place of joy and understanding that our gifts, no matter how small, can make a significant impact.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indent="0">
              <a:buFont typeface="+mj-lt"/>
              <a:buNone/>
            </a:pPr>
            <a:r>
              <a:rPr lang="en-US" dirty="0"/>
              <a:t>Paul emphasizes that idea in 2 Corinthians 9:7-8 which he ends with the statement, “God loves a cheerful giver.”  Just as is the message of this lesson, this passage highlights the importance of the attitude behind our giving.  It's not the size of the gift that matters, but the heart and intention with which it is given.  It is a shift in perspective.</a:t>
            </a:r>
          </a:p>
          <a:p>
            <a:pPr marL="0" indent="0">
              <a:buFont typeface="+mj-lt"/>
              <a:buNone/>
            </a:pPr>
            <a:endParaRPr lang="en-US" dirty="0">
              <a:solidFill>
                <a:schemeClr val="tx1"/>
              </a:solidFill>
            </a:endParaRPr>
          </a:p>
          <a:p>
            <a:r>
              <a:rPr lang="en-US" b="0" dirty="0">
                <a:effectLst/>
              </a:rPr>
              <a:t>Another idea that you may want to do with the ladies in your Bible Study group is to list </a:t>
            </a:r>
            <a:r>
              <a:rPr lang="en-US" b="1" dirty="0">
                <a:effectLst/>
              </a:rPr>
              <a:t>Ways to be a Cheerful Giver</a:t>
            </a:r>
            <a:r>
              <a:rPr lang="en-US" b="0" dirty="0">
                <a:effectLst/>
              </a:rPr>
              <a:t>.  </a:t>
            </a:r>
            <a:r>
              <a:rPr lang="en-US" dirty="0"/>
              <a:t>On the back of one of your pages create 3 columns.  Title the first column “Time”, the second “Talent”, and the third “Treasure”.  Now, let’s list things you do or can do.</a:t>
            </a:r>
          </a:p>
          <a:p>
            <a:pPr marL="228600" indent="-228600">
              <a:buFont typeface="+mj-lt"/>
              <a:buAutoNum type="arabicPeriod"/>
            </a:pPr>
            <a:r>
              <a:rPr lang="en-US" b="1" dirty="0">
                <a:effectLst/>
              </a:rPr>
              <a:t>Time Column</a:t>
            </a:r>
            <a:r>
              <a:rPr lang="en-US" dirty="0">
                <a:effectLst/>
              </a:rPr>
              <a:t>: T</a:t>
            </a:r>
            <a:r>
              <a:rPr lang="en-US" dirty="0"/>
              <a:t>he gift of time means just that: volunteering your own time to help others.  List some things you currently do or might be able to do to help others.  Do you visit people in nursing homes?  Help make or serve meals?  Organize food drives?  Teach a Sunday School or Bible class?  Help with VBS?  Serve as a deacon or elder?  Help someone in need?</a:t>
            </a:r>
            <a:endParaRPr lang="en-US" dirty="0">
              <a:effectLst/>
            </a:endParaRPr>
          </a:p>
          <a:p>
            <a:pPr marL="228600" indent="-228600">
              <a:buFont typeface="+mj-lt"/>
              <a:buAutoNum type="arabicPeriod"/>
            </a:pPr>
            <a:r>
              <a:rPr lang="en-US" b="1" dirty="0">
                <a:effectLst/>
              </a:rPr>
              <a:t>Talent Column</a:t>
            </a:r>
            <a:r>
              <a:rPr lang="en-US" dirty="0">
                <a:effectLst/>
              </a:rPr>
              <a:t>: Are you able to offer your professional expertise to a charity or your church?  Can you knit or crochet a sweater or hat or blanket to give to others?  Can you sing in the church choir or play an instrument?  Do you have another skill or hobby that others might need?</a:t>
            </a:r>
          </a:p>
          <a:p>
            <a:pPr marL="228600" indent="-228600">
              <a:buFont typeface="+mj-lt"/>
              <a:buAutoNum type="arabicPeriod"/>
            </a:pPr>
            <a:r>
              <a:rPr lang="en-US" b="1" dirty="0">
                <a:effectLst/>
              </a:rPr>
              <a:t>Treasure Column</a:t>
            </a:r>
            <a:r>
              <a:rPr lang="en-US" dirty="0">
                <a:effectLst/>
              </a:rPr>
              <a:t>: Do you tithe?  Do you donate to a charity with money or food or school supplies or clothes or blankets or any other items?  Do you donate items you no longer need to charity groups?</a:t>
            </a:r>
          </a:p>
          <a:p>
            <a:pPr marL="228600" indent="-228600">
              <a:buFont typeface="+mj-lt"/>
              <a:buAutoNum type="arabicPeriod"/>
            </a:pPr>
            <a:endParaRPr lang="en-US" b="1" dirty="0">
              <a:effectLst/>
            </a:endParaRPr>
          </a:p>
          <a:p>
            <a:pPr marL="0" indent="0">
              <a:buFont typeface="+mj-lt"/>
              <a:buNone/>
            </a:pPr>
            <a:r>
              <a:rPr lang="en-US" dirty="0">
                <a:effectLst/>
              </a:rPr>
              <a:t>This is just a good way for the ladies to focus on what they are doing and what else they could be doing.</a:t>
            </a:r>
          </a:p>
          <a:p>
            <a:pPr marL="0" indent="0">
              <a:buFont typeface="+mj-lt"/>
              <a:buNone/>
            </a:pPr>
            <a:endParaRPr lang="en-US" dirty="0">
              <a:effectLst/>
            </a:endParaRPr>
          </a:p>
          <a:p>
            <a:pPr marL="0" indent="0">
              <a:buFont typeface="+mj-lt"/>
              <a:buNone/>
            </a:pPr>
            <a:r>
              <a:rPr lang="en-US" dirty="0">
                <a:effectLst/>
              </a:rPr>
              <a:t>Philippians 2:14 encourages us to do everything without complaining or arguing.  This also applies to your giving.  And the story of the widow woman who was poor is a great example of this.</a:t>
            </a:r>
          </a:p>
          <a:p>
            <a:endParaRPr lang="en-US" dirty="0">
              <a:effectLst/>
            </a:endParaRPr>
          </a:p>
          <a:p>
            <a:r>
              <a:rPr lang="en-US" b="1" dirty="0">
                <a:effectLst/>
              </a:rPr>
              <a:t>The Happiness Trifecta</a:t>
            </a:r>
            <a:r>
              <a:rPr lang="en-US" dirty="0">
                <a:effectLst/>
              </a:rPr>
              <a:t>: Did you know that giving triggers the release of 3 key neurochemicals?</a:t>
            </a:r>
          </a:p>
          <a:p>
            <a:r>
              <a:rPr lang="en-US" b="1" dirty="0">
                <a:effectLst/>
              </a:rPr>
              <a:t>1.  Dopamine</a:t>
            </a:r>
            <a:r>
              <a:rPr lang="en-US" dirty="0">
                <a:effectLst/>
              </a:rPr>
              <a:t>: Associated with motivation and arousal.</a:t>
            </a:r>
          </a:p>
          <a:p>
            <a:r>
              <a:rPr lang="en-US" b="1" dirty="0">
                <a:effectLst/>
              </a:rPr>
              <a:t>2.  Serotonin</a:t>
            </a:r>
            <a:r>
              <a:rPr lang="en-US" dirty="0">
                <a:effectLst/>
              </a:rPr>
              <a:t>: Linked to sleep, digestion, memory, learning, and appetite.</a:t>
            </a:r>
          </a:p>
          <a:p>
            <a:r>
              <a:rPr lang="en-US" b="1" dirty="0">
                <a:effectLst/>
              </a:rPr>
              <a:t>3.  Oxytocin</a:t>
            </a:r>
            <a:r>
              <a:rPr lang="en-US" dirty="0">
                <a:effectLst/>
              </a:rPr>
              <a:t>: Known as the “cuddle hormone,” it enhances bonding, reduces social fears, and promotes trust and empathy.</a:t>
            </a:r>
          </a:p>
          <a:p>
            <a:r>
              <a:rPr lang="en-US" dirty="0"/>
              <a:t>And guess what?  These chemicals collectively contribute to an improved mood and overall well-being, which means giving makes you happier.</a:t>
            </a:r>
          </a:p>
          <a:p>
            <a:endParaRPr lang="en-US" dirty="0">
              <a:effectLst/>
            </a:endParaRPr>
          </a:p>
          <a:p>
            <a:r>
              <a:rPr lang="en-US" dirty="0"/>
              <a:t>A possible idea to help embrace the Christian joy of giving is to brainstorm with your group how you, as a group, might be able to share your time, talent and/or treasure with others.  </a:t>
            </a:r>
            <a:endParaRPr lang="en-US" dirty="0">
              <a:solidFill>
                <a:schemeClr val="tx1"/>
              </a:solidFill>
            </a:endParaRPr>
          </a:p>
        </p:txBody>
      </p:sp>
      <p:sp>
        <p:nvSpPr>
          <p:cNvPr id="4" name="Slide Number Placeholder 3">
            <a:extLst>
              <a:ext uri="{FF2B5EF4-FFF2-40B4-BE49-F238E27FC236}">
                <a16:creationId xmlns:a16="http://schemas.microsoft.com/office/drawing/2014/main" id="{148E3C89-7501-64B5-F395-B7A9988C165A}"/>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25</a:t>
            </a:fld>
            <a:endParaRPr lang="en-US" dirty="0"/>
          </a:p>
        </p:txBody>
      </p:sp>
    </p:spTree>
    <p:extLst>
      <p:ext uri="{BB962C8B-B14F-4D97-AF65-F5344CB8AC3E}">
        <p14:creationId xmlns:p14="http://schemas.microsoft.com/office/powerpoint/2010/main" val="2890176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solidFill>
                  <a:schemeClr val="tx1"/>
                </a:solidFill>
              </a:rPr>
              <a:t>Hold up a white piece of paper with a black dot on it.  Ask: “What do you see?” </a:t>
            </a:r>
            <a:r>
              <a:rPr lang="en-US" dirty="0"/>
              <a:t>(Most, if not all, will say they see a black dot.)</a:t>
            </a:r>
          </a:p>
          <a:p>
            <a:pPr marL="0" indent="0">
              <a:buFont typeface="+mj-lt"/>
              <a:buNone/>
            </a:pPr>
            <a:r>
              <a:rPr lang="en-US" dirty="0"/>
              <a:t>Ask, "Do you see anything other than the dot?“  If the answer comes back still nothing is seen but the black dot, the speaker says, "I'm really surprised.  You have completely overlooked the most important thing of all - the dot you see is on PAPER, right?  Do you think it is interesting that you looked so hard and never even noticed that the dot was ON paper?" </a:t>
            </a:r>
          </a:p>
          <a:p>
            <a:pPr marL="0" indent="0">
              <a:buFont typeface="+mj-lt"/>
              <a:buNone/>
            </a:pPr>
            <a:endParaRPr lang="en-US" dirty="0">
              <a:solidFill>
                <a:schemeClr val="tx1"/>
              </a:solidFill>
            </a:endParaRPr>
          </a:p>
          <a:p>
            <a:pPr marL="0" indent="0">
              <a:buFont typeface="+mj-lt"/>
              <a:buNone/>
            </a:pPr>
            <a:r>
              <a:rPr lang="en-US" dirty="0"/>
              <a:t>That tends to be the way we are in life as well.  We all have problems that come up every day.  Some are big and some small.  And those problems are what we tend to focus on.  Those problems are like the </a:t>
            </a:r>
            <a:r>
              <a:rPr lang="en-US" i="1" dirty="0"/>
              <a:t>black dot</a:t>
            </a:r>
            <a:r>
              <a:rPr lang="en-US" dirty="0"/>
              <a:t> in our everyday life; we tend to focus on the negative things in our lives.  We spend so much time concentrating on the trials, twists and turns of life, handling our burdens, as well as our family and friend's burdens, that we fail to notice </a:t>
            </a:r>
            <a:r>
              <a:rPr lang="en-US" i="1" dirty="0"/>
              <a:t>the white paper!  </a:t>
            </a:r>
            <a:r>
              <a:rPr lang="en-US" i="0" dirty="0"/>
              <a:t>The white paper represents all that God does that we don’t even think about – or thank Him for doing.</a:t>
            </a:r>
            <a:endParaRPr lang="en-US" i="1" dirty="0"/>
          </a:p>
          <a:p>
            <a:pPr marL="0" indent="0">
              <a:buFont typeface="+mj-lt"/>
              <a:buNone/>
            </a:pPr>
            <a:endParaRPr lang="en-US" i="1" dirty="0"/>
          </a:p>
          <a:p>
            <a:pPr marL="0" indent="0">
              <a:buFont typeface="+mj-lt"/>
              <a:buNone/>
            </a:pPr>
            <a:r>
              <a:rPr lang="en-US" dirty="0"/>
              <a:t>Instead of focusing on the negative things that pull you down, keep you worrying, angry or depressed, what IF we began to look at all the other space – all the other moments in life that have gone well – that have brought JOY in the midst of our challenges?  What if we took time to realize ALL GOD has given and done for us – such as breathing; eyesight; hearing; the ability to feel with our hands and our hearts; the warmth of the sun; the beauty of a rainbow; the safety of our home? </a:t>
            </a:r>
          </a:p>
          <a:p>
            <a:pPr marL="0" indent="0">
              <a:buFont typeface="+mj-lt"/>
              <a:buNone/>
            </a:pPr>
            <a:endParaRPr lang="en-US" dirty="0"/>
          </a:p>
          <a:p>
            <a:pPr marL="0" indent="0">
              <a:buFont typeface="+mj-lt"/>
              <a:buNone/>
            </a:pPr>
            <a:r>
              <a:rPr lang="en-US" dirty="0"/>
              <a:t>You could do another exercise that switches this idea around.  You could have the ladies stand up and stand on one foot while holding the other foot up.  Then, kick your foot forward while still balancing on one leg.  Can you do it?  If you can’t, try focusing on the black spot on this paper or one spot in front of you and try it again.  You will probably be able to do it then.  It’s similar to the Matthew 14 text on Peter walking on the water, taking his eyes off Jesus, and sinking, only to have Jesus rescue him.  So, the dot could also remind us to keep our focus on Jesus whenever we get overwhelmed.  It can remind us that focusing on Jesus can bring a manageable balance back to our life.</a:t>
            </a:r>
          </a:p>
          <a:p>
            <a:endParaRPr lang="en-US" dirty="0"/>
          </a:p>
        </p:txBody>
      </p:sp>
      <p:sp>
        <p:nvSpPr>
          <p:cNvPr id="4" name="Slide Number Placeholder 3"/>
          <p:cNvSpPr>
            <a:spLocks noGrp="1"/>
          </p:cNvSpPr>
          <p:nvPr>
            <p:ph type="sldNum" sz="quarter" idx="5"/>
          </p:nvPr>
        </p:nvSpPr>
        <p:spPr/>
        <p:txBody>
          <a:bodyPr/>
          <a:lstStyle/>
          <a:p>
            <a:fld id="{53C29582-13CC-41A3-96F5-2A87311BAEE4}" type="slidenum">
              <a:rPr lang="en-US" smtClean="0"/>
              <a:t>26</a:t>
            </a:fld>
            <a:endParaRPr lang="en-US" dirty="0"/>
          </a:p>
        </p:txBody>
      </p:sp>
    </p:spTree>
    <p:extLst>
      <p:ext uri="{BB962C8B-B14F-4D97-AF65-F5344CB8AC3E}">
        <p14:creationId xmlns:p14="http://schemas.microsoft.com/office/powerpoint/2010/main" val="2256087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ABED9-348F-6C94-E425-E1B125A24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EC57D-5A05-A722-3811-CDB28435B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791DFE-5A71-C552-9323-693B2FF0D62A}"/>
              </a:ext>
            </a:extLst>
          </p:cNvPr>
          <p:cNvSpPr>
            <a:spLocks noGrp="1"/>
          </p:cNvSpPr>
          <p:nvPr>
            <p:ph type="body" idx="1"/>
          </p:nvPr>
        </p:nvSpPr>
        <p:spPr/>
        <p:txBody>
          <a:bodyPr/>
          <a:lstStyle/>
          <a:p>
            <a:pPr marL="0" indent="0">
              <a:buFont typeface="+mj-lt"/>
              <a:buNone/>
            </a:pPr>
            <a:r>
              <a:rPr lang="en-US" dirty="0">
                <a:solidFill>
                  <a:schemeClr val="tx1"/>
                </a:solidFill>
              </a:rPr>
              <a:t>These are the things Paul is basically telling us in Philippians 4, which is Lesson 6.  </a:t>
            </a:r>
          </a:p>
          <a:p>
            <a:pPr marL="0" indent="0">
              <a:buFont typeface="+mj-lt"/>
              <a:buNone/>
            </a:pPr>
            <a:endParaRPr lang="en-US" dirty="0">
              <a:solidFill>
                <a:schemeClr val="tx1"/>
              </a:solidFill>
            </a:endParaRPr>
          </a:p>
          <a:p>
            <a:pPr marL="0" indent="0">
              <a:buFont typeface="+mj-lt"/>
              <a:buNone/>
            </a:pPr>
            <a:r>
              <a:rPr lang="en-US" dirty="0">
                <a:solidFill>
                  <a:schemeClr val="tx1"/>
                </a:solidFill>
              </a:rPr>
              <a:t>A suggestion you might do before reading Philippians 4:1-23 is to ask the ladies in your group, “</a:t>
            </a:r>
            <a:r>
              <a:rPr lang="en-US" dirty="0"/>
              <a:t>What are your worries?”  It could be finances or children or a family member who is sick or numerous other things they list.  Then, ask the ladies to look for ways Paul says in this passage can help them when they worry.  There are probably many other things the ladies can point to, but I listed 4 things that jumped out at me.  Verse 13 is the main theme of chapter 4 and one of the most quoted verses in Philippians – that Christ is there to strengthen us.</a:t>
            </a:r>
          </a:p>
          <a:p>
            <a:pPr marL="0" indent="0">
              <a:buFont typeface="+mj-lt"/>
              <a:buNone/>
            </a:pPr>
            <a:endParaRPr lang="en-US" dirty="0">
              <a:solidFill>
                <a:schemeClr val="tx1"/>
              </a:solidFill>
            </a:endParaRPr>
          </a:p>
          <a:p>
            <a:pPr marL="0" indent="0">
              <a:buFont typeface="+mj-lt"/>
              <a:buNone/>
            </a:pPr>
            <a:r>
              <a:rPr lang="en-US" dirty="0">
                <a:solidFill>
                  <a:schemeClr val="tx1"/>
                </a:solidFill>
              </a:rPr>
              <a:t>On page 64 our book tells how the word “rejoice” is used 9 times in this small, 4-chapter letter, but our author doesn’t really tell you why that is important, so let me give you a little more information about the “Epistle of Joy”.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Philippians is a book Paul wrote while he was a prisoner in Rome.  Instead of correcting doctrinal matters as he did with other letters he wrote to churches, Paul wrote to say “thank you” to the church at Philippi for being so generous in supporting him over the years.  </a:t>
            </a:r>
          </a:p>
          <a:p>
            <a:pPr marL="171450" indent="-171450">
              <a:buFont typeface="Arial" panose="020B0604020202020204" pitchFamily="34" charset="0"/>
              <a:buChar char="•"/>
            </a:pPr>
            <a:r>
              <a:rPr lang="en-US" dirty="0">
                <a:solidFill>
                  <a:schemeClr val="tx1"/>
                </a:solidFill>
              </a:rPr>
              <a:t>Our book tells us “rejoice” is used 9 times, but I count 11 times the word “rejoice” is used in the NRSVUE, which is the version of the Bible we are told our author used throughout the book.  But the word “joy” is also used another 5 times in Philippians, which brings the total of joy / rejoice being used 16 times.  That’s why it is often known as the “Epistle of Joy” because of Paul’s attitude in prison.</a:t>
            </a:r>
          </a:p>
          <a:p>
            <a:pPr marL="171450" indent="-171450">
              <a:buFont typeface="Arial" panose="020B0604020202020204" pitchFamily="34" charset="0"/>
              <a:buChar char="•"/>
            </a:pPr>
            <a:r>
              <a:rPr lang="en-US" dirty="0">
                <a:solidFill>
                  <a:schemeClr val="tx1"/>
                </a:solidFill>
              </a:rPr>
              <a:t>The authors of the Bible didn’t have adverbs like we do today to show an intensity of words.  For instance, instead of saying someone was to be very joyful, you might say rejoice, rejoice.  The same thing goes for an idea or theme in a chapter or a book.  The more the word is repeated, the more important the idea is for that writing.</a:t>
            </a:r>
          </a:p>
          <a:p>
            <a:pPr marL="171450" indent="-171450">
              <a:buFont typeface="Arial" panose="020B0604020202020204" pitchFamily="34" charset="0"/>
              <a:buChar char="•"/>
            </a:pPr>
            <a:r>
              <a:rPr lang="en-US" dirty="0">
                <a:solidFill>
                  <a:schemeClr val="tx1"/>
                </a:solidFill>
              </a:rPr>
              <a:t>The theme of joy in the face of hardship </a:t>
            </a:r>
            <a:r>
              <a:rPr lang="en-US" dirty="0"/>
              <a:t>teaches us a powerful lesson: true joy does not depend on our circumstances.  Paul shows us we can find joy in our faith, no matter what we are going through.  His words encourage us to look beyond our difficulties and focus on the bigger picture – our relationship with God and the hope we have in Him.</a:t>
            </a:r>
            <a:endParaRPr lang="en-US" dirty="0">
              <a:solidFill>
                <a:schemeClr val="tx1"/>
              </a:solidFill>
            </a:endParaRPr>
          </a:p>
          <a:p>
            <a:pPr marL="0" indent="0">
              <a:buFont typeface="+mj-lt"/>
              <a:buNone/>
            </a:pPr>
            <a:endParaRPr lang="en-US" dirty="0">
              <a:solidFill>
                <a:schemeClr val="tx1"/>
              </a:solidFill>
            </a:endParaRPr>
          </a:p>
          <a:p>
            <a:pPr marL="0" indent="0">
              <a:buFont typeface="+mj-lt"/>
              <a:buNone/>
            </a:pPr>
            <a:r>
              <a:rPr lang="en-US" b="1" dirty="0">
                <a:solidFill>
                  <a:schemeClr val="tx1"/>
                </a:solidFill>
              </a:rPr>
              <a:t>Alternative Closing Prayer:  </a:t>
            </a:r>
            <a:r>
              <a:rPr lang="en-US" dirty="0">
                <a:solidFill>
                  <a:schemeClr val="tx1"/>
                </a:solidFill>
              </a:rPr>
              <a:t>Have ladies close their eyes and imagine themselves under a cool, refreshing waterfall in a tropical paradise.  Say: “The water is the peace of God flowing down into every area of your life, washing all worry and tension away.”  Then, read Philippians 4:7 3 times, ending with, “God’s peace be with you.  Amen.”</a:t>
            </a:r>
          </a:p>
        </p:txBody>
      </p:sp>
      <p:sp>
        <p:nvSpPr>
          <p:cNvPr id="4" name="Slide Number Placeholder 3">
            <a:extLst>
              <a:ext uri="{FF2B5EF4-FFF2-40B4-BE49-F238E27FC236}">
                <a16:creationId xmlns:a16="http://schemas.microsoft.com/office/drawing/2014/main" id="{D743794C-0DEB-ABDF-DEED-801A9B21BCFF}"/>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27</a:t>
            </a:fld>
            <a:endParaRPr lang="en-US" dirty="0"/>
          </a:p>
        </p:txBody>
      </p:sp>
    </p:spTree>
    <p:extLst>
      <p:ext uri="{BB962C8B-B14F-4D97-AF65-F5344CB8AC3E}">
        <p14:creationId xmlns:p14="http://schemas.microsoft.com/office/powerpoint/2010/main" val="3746325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5DE4-EA61-FB6B-C864-E999591FD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C25C6-65A1-74F1-6ABD-263184EC61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BB39E-51D0-7F35-EAE1-11F6EB7BBED7}"/>
              </a:ext>
            </a:extLst>
          </p:cNvPr>
          <p:cNvSpPr>
            <a:spLocks noGrp="1"/>
          </p:cNvSpPr>
          <p:nvPr>
            <p:ph type="body" idx="1"/>
          </p:nvPr>
        </p:nvSpPr>
        <p:spPr/>
        <p:txBody>
          <a:bodyPr/>
          <a:lstStyle/>
          <a:p>
            <a:r>
              <a:rPr lang="en-US" dirty="0"/>
              <a:t>One of the greatest challenges we have is maintaining our identity as Christians.  The last 3 lessons of our study encourage us to root our identity in Christ rather than what the world says about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are lots of videos to choose from, but I’ve listed on this slide </a:t>
            </a:r>
            <a:r>
              <a:rPr lang="en-US" sz="1000" b="0" dirty="0"/>
              <a:t>3 videos that you may want to use as an opening to the topic of “Finding Our Identity in Christ”.  Also, you may want to use a different video for the opening for each of the last 3 lessons.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p>
            <a:r>
              <a:rPr lang="en-US" b="1" dirty="0"/>
              <a:t>Openings about Finding Our Identity In Christ</a:t>
            </a:r>
          </a:p>
          <a:p>
            <a:pPr marL="171450" indent="-171450">
              <a:buFont typeface="Arial" panose="020B0604020202020204" pitchFamily="34" charset="0"/>
              <a:buChar char="•"/>
            </a:pPr>
            <a:r>
              <a:rPr lang="en-US" sz="1000" b="0" dirty="0"/>
              <a:t>The first one is from Andrew Marjoram that is an animated drawing of passages from the Bible that tell who you are as a Christian. - </a:t>
            </a:r>
            <a:r>
              <a:rPr lang="en-US" sz="1000" dirty="0">
                <a:hlinkClick r:id="rId3"/>
              </a:rPr>
              <a:t>https://youtu.be/SlfK482mFU4?feature=shared</a:t>
            </a:r>
            <a:r>
              <a:rPr lang="en-US" sz="10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t>The second one is from the </a:t>
            </a:r>
            <a:r>
              <a:rPr lang="en-US" sz="1000" dirty="0"/>
              <a:t>Cornerstone Church in Johannesburg, South Africa where a teenager takes you through an experiment that shows w</a:t>
            </a:r>
            <a:r>
              <a:rPr lang="en-US" sz="1000" kern="1200" dirty="0">
                <a:solidFill>
                  <a:schemeClr val="tx1"/>
                </a:solidFill>
                <a:effectLst/>
                <a:latin typeface="Arial" panose="020B0604020202020204" pitchFamily="34" charset="0"/>
                <a:ea typeface="+mn-ea"/>
                <a:cs typeface="Arial" panose="020B0604020202020204" pitchFamily="34" charset="0"/>
              </a:rPr>
              <a:t>hen we know the Identity that we have in Christ and that we are children of God then we will be secure and no matter what happens our identity will not change or be shaken.  The teenager uses clear Orbeez water beads and water.   </a:t>
            </a:r>
            <a:r>
              <a:rPr lang="en-US" sz="1000" b="0" dirty="0">
                <a:hlinkClick r:id="rId4"/>
              </a:rPr>
              <a:t>https://youtu.be/tCA-LM8_UeM?feature=shared</a:t>
            </a:r>
            <a:r>
              <a:rPr lang="en-US" sz="1000" b="0" dirty="0"/>
              <a:t> (2:36) </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dirty="0">
                <a:solidFill>
                  <a:schemeClr val="tx1"/>
                </a:solidFill>
                <a:effectLst/>
                <a:latin typeface="Arial" panose="020B0604020202020204" pitchFamily="34" charset="0"/>
                <a:ea typeface="+mn-ea"/>
                <a:cs typeface="Arial" panose="020B0604020202020204" pitchFamily="34" charset="0"/>
              </a:rPr>
              <a:t>The third video is from author and speaker Priscilla Shirer from Dallas, Texas. </a:t>
            </a:r>
            <a:r>
              <a:rPr lang="en-US" sz="1000" b="0" dirty="0">
                <a:hlinkClick r:id="rId5"/>
              </a:rPr>
              <a:t>https://youtu.be/dVFEM8W57tI?feature=shared</a:t>
            </a:r>
            <a:r>
              <a:rPr lang="en-US" sz="1000" b="0" dirty="0"/>
              <a:t> (1:50)</a:t>
            </a:r>
            <a:br>
              <a:rPr lang="en-US" sz="1000" b="0" kern="1200" dirty="0">
                <a:solidFill>
                  <a:schemeClr val="tx1"/>
                </a:solidFill>
                <a:effectLst/>
                <a:latin typeface="Arial" panose="020B0604020202020204" pitchFamily="34" charset="0"/>
                <a:ea typeface="+mn-ea"/>
                <a:cs typeface="Arial" panose="020B0604020202020204" pitchFamily="34" charset="0"/>
              </a:rPr>
            </a:br>
            <a:r>
              <a:rPr lang="en-US" sz="1000" b="0" kern="1200" dirty="0">
                <a:solidFill>
                  <a:schemeClr val="tx1"/>
                </a:solidFill>
                <a:effectLst/>
                <a:latin typeface="Arial" panose="020B0604020202020204" pitchFamily="34" charset="0"/>
                <a:ea typeface="+mn-ea"/>
                <a:cs typeface="Arial" panose="020B0604020202020204" pitchFamily="34" charset="0"/>
              </a:rPr>
              <a:t>I highlighted one statement she made in her video because I liked it – “God doesn’t have grandkids. </a:t>
            </a:r>
            <a:r>
              <a:rPr lang="en-US" sz="1000" dirty="0"/>
              <a:t>You're either his child on your own, not riding the coattails of anybody else, or not.” </a:t>
            </a:r>
            <a:endParaRPr lang="en-US" sz="1000" b="0" dirty="0"/>
          </a:p>
          <a:p>
            <a:endParaRPr lang="en-US" b="1" dirty="0"/>
          </a:p>
        </p:txBody>
      </p:sp>
      <p:sp>
        <p:nvSpPr>
          <p:cNvPr id="4" name="Slide Number Placeholder 3">
            <a:extLst>
              <a:ext uri="{FF2B5EF4-FFF2-40B4-BE49-F238E27FC236}">
                <a16:creationId xmlns:a16="http://schemas.microsoft.com/office/drawing/2014/main" id="{6EDFC979-0E28-89FE-0E04-1E06DA90DD00}"/>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28</a:t>
            </a:fld>
            <a:endParaRPr lang="en-US" dirty="0"/>
          </a:p>
        </p:txBody>
      </p:sp>
    </p:spTree>
    <p:extLst>
      <p:ext uri="{BB962C8B-B14F-4D97-AF65-F5344CB8AC3E}">
        <p14:creationId xmlns:p14="http://schemas.microsoft.com/office/powerpoint/2010/main" val="2179596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884B2-7894-51D7-1E60-9C1EEEA40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62D66-5901-7928-247C-5A267C06E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D1D20-1419-48A6-BAD3-A9EA4265A7D0}"/>
              </a:ext>
            </a:extLst>
          </p:cNvPr>
          <p:cNvSpPr>
            <a:spLocks noGrp="1"/>
          </p:cNvSpPr>
          <p:nvPr>
            <p:ph type="body" idx="1"/>
          </p:nvPr>
        </p:nvSpPr>
        <p:spPr/>
        <p:txBody>
          <a:bodyPr/>
          <a:lstStyle/>
          <a:p>
            <a:r>
              <a:rPr lang="en-US" b="0" dirty="0"/>
              <a:t>Let’s look at Lesson 7.  Even by the title of the lesson and what our author tells us on p. 72, we see that this woman is identified by the World by what she does NOT have – the ability to stand up straight, but to be bent over.</a:t>
            </a:r>
          </a:p>
          <a:p>
            <a:endParaRPr lang="en-US" b="1" dirty="0"/>
          </a:p>
          <a:p>
            <a:r>
              <a:rPr lang="en-US" b="0" dirty="0"/>
              <a:t>When you read the scripture, you might ask, “</a:t>
            </a:r>
            <a:r>
              <a:rPr lang="en-US" b="1" dirty="0"/>
              <a:t>What else do we know about her?”</a:t>
            </a:r>
          </a:p>
          <a:p>
            <a:pPr marL="228600" indent="-228600">
              <a:buFont typeface="+mj-lt"/>
              <a:buAutoNum type="arabicPeriod"/>
            </a:pPr>
            <a:r>
              <a:rPr lang="en-US" dirty="0"/>
              <a:t>We do not know her name.  But Jesus called her 'woman' in verse 12 when He called her to Him.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We do not know if she was married or had children.  But we know that her sickness had kept her bound for 18 years.  Luke, the physician, tells us that she was bent forward completely and unable to strengthen herself up or even look forward.  All she could see were the feet of others moving as she stood or walked.  It makes you wonder how she knew Jesus was calling her since she were only able to see others feet. </a:t>
            </a:r>
          </a:p>
          <a:p>
            <a:pPr marL="228600" indent="-228600">
              <a:buFont typeface="+mj-lt"/>
              <a:buAutoNum type="arabicPeriod"/>
            </a:pPr>
            <a:r>
              <a:rPr lang="en-US" dirty="0"/>
              <a:t>Later in verse 16, He said that she was a daughter of Abraham, which means she is a daughter of the covenant.</a:t>
            </a:r>
          </a:p>
          <a:p>
            <a:pPr marL="228600" indent="-228600">
              <a:buFont typeface="+mj-lt"/>
              <a:buAutoNum type="arabicPeriod"/>
            </a:pPr>
            <a:r>
              <a:rPr lang="en-US" dirty="0"/>
              <a:t>Though she was bent over, she was in the synagogue on the Sabbath, and when she was healed, she glorified God.  That tells us she is a believer in God.</a:t>
            </a:r>
          </a:p>
          <a:p>
            <a:pPr marL="228600" indent="-228600">
              <a:buFont typeface="+mj-lt"/>
              <a:buAutoNum type="arabicPeriod"/>
            </a:pPr>
            <a:r>
              <a:rPr lang="en-US" dirty="0"/>
              <a:t>From these verses, I believe that her heart for God wasn't hindered by her affliction.  Her physical body might be afflicted, but her heart was right where it should be.  She was one who continued to seek after God.  Therefore, she was right with God.</a:t>
            </a:r>
          </a:p>
          <a:p>
            <a:pPr marL="0" indent="0">
              <a:buFont typeface="+mj-lt"/>
              <a:buNone/>
            </a:pPr>
            <a:endParaRPr lang="en-US" dirty="0"/>
          </a:p>
          <a:p>
            <a:pPr marL="0" indent="0">
              <a:buFont typeface="+mj-lt"/>
              <a:buNone/>
            </a:pPr>
            <a:r>
              <a:rPr lang="en-US" dirty="0"/>
              <a:t>The “Suggestions for Leaders” includes some good questions that can be done in pairs, small groups or the entire group.  The 3 items on pages 78-79 I would probably lean towards asking were numbers 3 through 5.</a:t>
            </a:r>
          </a:p>
          <a:p>
            <a:pPr marL="0" indent="0">
              <a:buFont typeface="+mj-lt"/>
              <a:buNone/>
            </a:pPr>
            <a:endParaRPr lang="en-US" dirty="0"/>
          </a:p>
          <a:p>
            <a:pPr marL="0" indent="0">
              <a:buFont typeface="+mj-lt"/>
              <a:buNone/>
            </a:pPr>
            <a:r>
              <a:rPr lang="en-US" dirty="0"/>
              <a:t>If you would like to listen to a video instead of having people read the passage, I’ve included a link to a video version of the story.  They use the English Standard Version (ESV) of the story.</a:t>
            </a:r>
          </a:p>
          <a:p>
            <a:pPr marL="0" indent="0">
              <a:buFont typeface="+mj-lt"/>
              <a:buNone/>
            </a:pPr>
            <a:endParaRPr lang="en-US" dirty="0"/>
          </a:p>
          <a:p>
            <a:pPr marL="0" indent="0">
              <a:buFont typeface="+mj-lt"/>
              <a:buNone/>
            </a:pPr>
            <a:endParaRPr lang="en-US" dirty="0"/>
          </a:p>
          <a:p>
            <a:pPr marL="0" indent="0">
              <a:buFont typeface="+mj-lt"/>
              <a:buNone/>
            </a:pPr>
            <a:endParaRPr lang="en-US" dirty="0">
              <a:solidFill>
                <a:schemeClr val="tx1"/>
              </a:solidFill>
            </a:endParaRPr>
          </a:p>
          <a:p>
            <a:pPr marL="0" indent="0">
              <a:buFont typeface="+mj-lt"/>
              <a:buNone/>
            </a:pPr>
            <a:endParaRPr lang="en-US" dirty="0"/>
          </a:p>
        </p:txBody>
      </p:sp>
      <p:sp>
        <p:nvSpPr>
          <p:cNvPr id="4" name="Slide Number Placeholder 3">
            <a:extLst>
              <a:ext uri="{FF2B5EF4-FFF2-40B4-BE49-F238E27FC236}">
                <a16:creationId xmlns:a16="http://schemas.microsoft.com/office/drawing/2014/main" id="{49D77CDA-4E47-65DD-44FC-F47D32EF8F65}"/>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29</a:t>
            </a:fld>
            <a:endParaRPr lang="en-US" dirty="0"/>
          </a:p>
        </p:txBody>
      </p:sp>
    </p:spTree>
    <p:extLst>
      <p:ext uri="{BB962C8B-B14F-4D97-AF65-F5344CB8AC3E}">
        <p14:creationId xmlns:p14="http://schemas.microsoft.com/office/powerpoint/2010/main" val="247200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Hopefully, everyone has their study book with them.  It’s not absolutely necessary, but it will be helpful to have it as we go through each section.</a:t>
            </a:r>
          </a:p>
          <a:p>
            <a:pPr marL="0" indent="0">
              <a:buNone/>
            </a:pPr>
            <a:endParaRPr lang="en-US" dirty="0"/>
          </a:p>
          <a:p>
            <a:pPr marL="0" indent="0">
              <a:buFont typeface="Arial" panose="020B0604020202020204" pitchFamily="34" charset="0"/>
              <a:buNone/>
            </a:pPr>
            <a:r>
              <a:rPr lang="en-US" dirty="0"/>
              <a:t>The price of the regular study book is $</a:t>
            </a:r>
            <a:r>
              <a:rPr lang="en-US" b="1" dirty="0"/>
              <a:t>14.00; </a:t>
            </a:r>
            <a:r>
              <a:rPr lang="en-US" b="0" dirty="0"/>
              <a:t>but</a:t>
            </a:r>
            <a:r>
              <a:rPr lang="en-US" b="0" i="0" dirty="0"/>
              <a:t>, if you subscribe to the </a:t>
            </a:r>
            <a:r>
              <a:rPr lang="en-US" b="0" i="1" dirty="0"/>
              <a:t>Horizons Magazine, </a:t>
            </a:r>
            <a:r>
              <a:rPr lang="en-US" b="0" i="0" dirty="0"/>
              <a:t>the study book comes to you free.</a:t>
            </a:r>
            <a:r>
              <a:rPr lang="en-US" b="0" dirty="0"/>
              <a:t>  I’ve listed the prices for the other types of editions available.</a:t>
            </a:r>
            <a:endParaRPr lang="en-US" b="1" dirty="0"/>
          </a:p>
          <a:p>
            <a:endParaRPr lang="en-US" dirty="0"/>
          </a:p>
          <a:p>
            <a:r>
              <a:rPr lang="en-US" dirty="0"/>
              <a:t>The companion DVD for this study is $</a:t>
            </a:r>
            <a:r>
              <a:rPr lang="en-US" b="1" dirty="0"/>
              <a:t>20.00</a:t>
            </a:r>
            <a:r>
              <a:rPr lang="en-US" dirty="0"/>
              <a:t>.  </a:t>
            </a:r>
          </a:p>
          <a:p>
            <a:endParaRPr lang="en-US" dirty="0"/>
          </a:p>
          <a:p>
            <a:pPr marL="171450" indent="-171450">
              <a:buFont typeface="Arial" panose="020B0604020202020204" pitchFamily="34" charset="0"/>
              <a:buChar char="•"/>
            </a:pPr>
            <a:r>
              <a:rPr lang="en-US" dirty="0"/>
              <a:t>There are 2 DVDs with Lessons 1 through 5 on the first one and Lessons 6 through 9 on the second one.</a:t>
            </a:r>
          </a:p>
          <a:p>
            <a:pPr marL="171450" indent="-171450">
              <a:buFont typeface="Arial" panose="020B0604020202020204" pitchFamily="34" charset="0"/>
              <a:buChar char="•"/>
            </a:pPr>
            <a:r>
              <a:rPr lang="en-US" dirty="0"/>
              <a:t>Each of the videos are about 8 to 13 minutes long and give additional information and thoughts.  </a:t>
            </a:r>
          </a:p>
          <a:p>
            <a:pPr marL="171450" indent="-171450">
              <a:buFont typeface="Arial" panose="020B0604020202020204" pitchFamily="34" charset="0"/>
              <a:buChar char="•"/>
            </a:pPr>
            <a:r>
              <a:rPr lang="en-US" dirty="0"/>
              <a:t>The DVD is also available in a digital downloadable version from </a:t>
            </a:r>
            <a:r>
              <a:rPr lang="en-US" i="1" dirty="0"/>
              <a:t>Horizons</a:t>
            </a:r>
            <a:r>
              <a:rPr lang="en-US" dirty="0"/>
              <a:t>.</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86E8DEC-F51C-0A03-4CB9-A4B4EF262B65}"/>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3</a:t>
            </a:fld>
            <a:endParaRPr lang="en-US" dirty="0"/>
          </a:p>
        </p:txBody>
      </p:sp>
    </p:spTree>
    <p:extLst>
      <p:ext uri="{BB962C8B-B14F-4D97-AF65-F5344CB8AC3E}">
        <p14:creationId xmlns:p14="http://schemas.microsoft.com/office/powerpoint/2010/main" val="3475783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0D4D2-1A9A-AD07-FCE3-A40E232D9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2538D-4211-C794-E520-F07835CE93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72B1CB-87A9-F2D1-3323-AA384A97086A}"/>
              </a:ext>
            </a:extLst>
          </p:cNvPr>
          <p:cNvSpPr>
            <a:spLocks noGrp="1"/>
          </p:cNvSpPr>
          <p:nvPr>
            <p:ph type="body" idx="1"/>
          </p:nvPr>
        </p:nvSpPr>
        <p:spPr/>
        <p:txBody>
          <a:bodyPr/>
          <a:lstStyle/>
          <a:p>
            <a:pPr marL="0" indent="0">
              <a:buFont typeface="+mj-lt"/>
              <a:buNone/>
            </a:pPr>
            <a:r>
              <a:rPr lang="en-US" dirty="0"/>
              <a:t>Something I have used with the kids in Sunday School to show them how Jesus heals people is an Energy Stick.  </a:t>
            </a:r>
            <a:r>
              <a:rPr lang="en-US" sz="1000" kern="1200" dirty="0">
                <a:solidFill>
                  <a:schemeClr val="tx1"/>
                </a:solidFill>
                <a:effectLst/>
                <a:latin typeface="Arial" panose="020B0604020202020204" pitchFamily="34" charset="0"/>
                <a:ea typeface="+mn-ea"/>
                <a:cs typeface="Arial" panose="020B0604020202020204" pitchFamily="34" charset="0"/>
              </a:rPr>
              <a:t>Let’s see if we can demonstrate how this power of Jesus might have flowed to the woman using an energy stick.  You can make a circle with the entire group or with 1 or 2 people.  As the leader, you take hold of the energy stick by the silver end, and the last woman in the circle does the same.  What happens?  The sound goes off and the lights come on.</a:t>
            </a:r>
          </a:p>
          <a:p>
            <a:pPr marL="0" indent="0">
              <a:buFont typeface="+mj-lt"/>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0"/>
            <a:r>
              <a:rPr lang="en-US" sz="1000" kern="1200" dirty="0">
                <a:solidFill>
                  <a:schemeClr val="tx1"/>
                </a:solidFill>
                <a:effectLst/>
                <a:latin typeface="Arial" panose="020B0604020202020204" pitchFamily="34" charset="0"/>
                <a:ea typeface="+mn-ea"/>
                <a:cs typeface="Arial" panose="020B0604020202020204" pitchFamily="34" charset="0"/>
              </a:rPr>
              <a:t>The power conductor sends a small current that goes through each person, completing the circuit and turning on the lights and the sound.  The funny thing about this is that you feel nothing and see nothing.  In the same way the energy stick only works when we are connected, Jesus’ healing energy only works when we are connected to Him.</a:t>
            </a:r>
          </a:p>
          <a:p>
            <a:pPr lvl="0"/>
            <a:endParaRPr lang="en-US" sz="1000" kern="1200" dirty="0">
              <a:solidFill>
                <a:schemeClr val="tx1"/>
              </a:solidFill>
              <a:effectLst/>
              <a:latin typeface="Arial" panose="020B0604020202020204" pitchFamily="34" charset="0"/>
              <a:ea typeface="+mn-ea"/>
              <a:cs typeface="Arial" panose="020B0604020202020204" pitchFamily="34" charset="0"/>
            </a:endParaRPr>
          </a:p>
          <a:p>
            <a:pPr lvl="0"/>
            <a:r>
              <a:rPr lang="en-US" sz="1000" kern="1200" dirty="0">
                <a:solidFill>
                  <a:schemeClr val="tx1"/>
                </a:solidFill>
                <a:effectLst/>
                <a:latin typeface="Arial" panose="020B0604020202020204" pitchFamily="34" charset="0"/>
                <a:ea typeface="+mn-ea"/>
                <a:cs typeface="Arial" panose="020B0604020202020204" pitchFamily="34" charset="0"/>
              </a:rPr>
              <a:t>If you click on this link labeled “Steve Spangler Science Energy Stick”, it will take you to the Amazon site where I bought my energy stick for $11.53.  </a:t>
            </a:r>
          </a:p>
          <a:p>
            <a:pPr lvl="0"/>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indent="0">
              <a:buFont typeface="+mj-lt"/>
              <a:buNone/>
            </a:pPr>
            <a:r>
              <a:rPr lang="en-US" b="1" dirty="0">
                <a:solidFill>
                  <a:srgbClr val="FF0000"/>
                </a:solidFill>
              </a:rPr>
              <a:t>CLICK  </a:t>
            </a:r>
            <a:r>
              <a:rPr lang="en-US" dirty="0"/>
              <a:t>Every healing story of Jesus in the bible is unique and comes with its own peculiar lessons.  So, ask the ladies, </a:t>
            </a:r>
            <a:r>
              <a:rPr lang="en-US" b="0" dirty="0"/>
              <a:t>“</a:t>
            </a:r>
            <a:r>
              <a:rPr lang="en-US" sz="1000" b="0" i="0" kern="1200" dirty="0">
                <a:solidFill>
                  <a:schemeClr val="tx1"/>
                </a:solidFill>
                <a:effectLst/>
                <a:latin typeface="Arial" panose="020B0604020202020204" pitchFamily="34" charset="0"/>
                <a:ea typeface="+mn-ea"/>
                <a:cs typeface="Arial" panose="020B0604020202020204" pitchFamily="34" charset="0"/>
              </a:rPr>
              <a:t>What can we learn from the woman who was bent over in the Bible?”  I’ve listed 5 things as an example.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i="0" kern="1200" dirty="0">
                <a:solidFill>
                  <a:schemeClr val="tx1"/>
                </a:solidFill>
                <a:effectLst/>
                <a:latin typeface="Arial" panose="020B0604020202020204" pitchFamily="34" charset="0"/>
                <a:ea typeface="+mn-ea"/>
                <a:cs typeface="Arial" panose="020B0604020202020204" pitchFamily="34" charset="0"/>
              </a:rPr>
              <a:t>Physically bent in the body but not bent in the Spirit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i="0" kern="1200" dirty="0">
                <a:solidFill>
                  <a:schemeClr val="tx1"/>
                </a:solidFill>
                <a:effectLst/>
                <a:latin typeface="Arial" panose="020B0604020202020204" pitchFamily="34" charset="0"/>
                <a:ea typeface="+mn-ea"/>
                <a:cs typeface="Arial" panose="020B0604020202020204" pitchFamily="34" charset="0"/>
              </a:rPr>
              <a:t>Patiently had faith and believed in the power of God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i="0" kern="1200" dirty="0">
                <a:solidFill>
                  <a:schemeClr val="tx1"/>
                </a:solidFill>
                <a:effectLst/>
                <a:latin typeface="Arial" panose="020B0604020202020204" pitchFamily="34" charset="0"/>
                <a:ea typeface="+mn-ea"/>
                <a:cs typeface="Arial" panose="020B0604020202020204" pitchFamily="34" charset="0"/>
              </a:rPr>
              <a:t>Responded positively to Jesus’ calling in her life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i="0" kern="1200" dirty="0">
                <a:solidFill>
                  <a:schemeClr val="tx1"/>
                </a:solidFill>
                <a:effectLst/>
                <a:latin typeface="Arial" panose="020B0604020202020204" pitchFamily="34" charset="0"/>
                <a:ea typeface="+mn-ea"/>
                <a:cs typeface="Arial" panose="020B0604020202020204" pitchFamily="34" charset="0"/>
              </a:rPr>
              <a:t>Never questioned the miracle of Jesus Christ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i="0" kern="1200" dirty="0">
                <a:solidFill>
                  <a:schemeClr val="tx1"/>
                </a:solidFill>
                <a:effectLst/>
                <a:latin typeface="Arial" panose="020B0604020202020204" pitchFamily="34" charset="0"/>
                <a:ea typeface="+mn-ea"/>
                <a:cs typeface="Arial" panose="020B0604020202020204" pitchFamily="34" charset="0"/>
              </a:rPr>
              <a:t>Had a thankful and rejoicing heart</a:t>
            </a:r>
            <a:endParaRPr lang="en-US" b="0" i="0" dirty="0">
              <a:effectLst/>
            </a:endParaRPr>
          </a:p>
          <a:p>
            <a:pPr marL="228600" indent="-228600">
              <a:buFont typeface="+mj-lt"/>
              <a:buAutoNum type="arabicPeriod"/>
            </a:pPr>
            <a:endParaRPr lang="en-US" b="0" i="0" u="sng" dirty="0">
              <a:solidFill>
                <a:srgbClr val="0563C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i="0" dirty="0"/>
              <a:t>The suggestion on page 79 for gathering together with cellphone flashlights shining or candles or light sticks are all good suggestions as you read the closing prayer and/or sing the song “This Little Light of Mine”.  Another closing could be to play the video of a song by MercyMe entitled “Beautiful”, which I have a link to on the slide.  </a:t>
            </a:r>
            <a:r>
              <a:rPr lang="en-US" dirty="0">
                <a:hlinkClick r:id="rId3"/>
              </a:rPr>
              <a:t>https://youtu.be/bmUfJtsaqps</a:t>
            </a:r>
            <a:r>
              <a:rPr lang="en-US" dirty="0"/>
              <a:t> </a:t>
            </a:r>
          </a:p>
          <a:p>
            <a:pPr marL="0" indent="0">
              <a:buFont typeface="+mj-l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FC986187-823C-5A12-BFC8-9E43B05AD9C0}"/>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30</a:t>
            </a:fld>
            <a:endParaRPr lang="en-US" dirty="0"/>
          </a:p>
        </p:txBody>
      </p:sp>
    </p:spTree>
    <p:extLst>
      <p:ext uri="{BB962C8B-B14F-4D97-AF65-F5344CB8AC3E}">
        <p14:creationId xmlns:p14="http://schemas.microsoft.com/office/powerpoint/2010/main" val="3648824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AE9D4-7B71-34B4-19E6-43B08838B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EF8F8-2AB9-295B-C757-90D9A4F28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42FFA-A2D5-D968-D056-9103B01F1D03}"/>
              </a:ext>
            </a:extLst>
          </p:cNvPr>
          <p:cNvSpPr>
            <a:spLocks noGrp="1"/>
          </p:cNvSpPr>
          <p:nvPr>
            <p:ph type="body" idx="1"/>
          </p:nvPr>
        </p:nvSpPr>
        <p:spPr/>
        <p:txBody>
          <a:bodyPr/>
          <a:lstStyle/>
          <a:p>
            <a:pPr marL="0" indent="0">
              <a:buFont typeface="+mj-lt"/>
              <a:buNone/>
            </a:pPr>
            <a:r>
              <a:rPr lang="en-US" dirty="0">
                <a:solidFill>
                  <a:schemeClr val="tx1"/>
                </a:solidFill>
              </a:rPr>
              <a:t>Every year I tell you my favorite lesson, and I think Lesson 8 is my favorite lesson for this year’s Bible study.  It is “Remembering Jesus’ Baptism”.  The author has included so many great points in this lesson that I thought I would go through and tell you some things I would highlight.  Also, the “Suggestions for Leaders” has some different, inclusive ideas that will get everyone thinking about their own baptism.  Of course, I have a few additional items that I will mention, too.</a:t>
            </a:r>
          </a:p>
          <a:p>
            <a:pPr marL="0" indent="0">
              <a:buFont typeface="+mj-lt"/>
              <a:buNone/>
            </a:pPr>
            <a:endParaRPr lang="en-US" dirty="0">
              <a:solidFill>
                <a:schemeClr val="tx1"/>
              </a:solidFill>
            </a:endParaRPr>
          </a:p>
          <a:p>
            <a:pPr marL="0" indent="0">
              <a:buFont typeface="+mj-lt"/>
              <a:buNone/>
            </a:pPr>
            <a:r>
              <a:rPr lang="en-US" dirty="0">
                <a:solidFill>
                  <a:schemeClr val="tx1"/>
                </a:solidFill>
              </a:rPr>
              <a:t>The main idea is more than what is listed at the beginning of Lesson 8.  To me, the main idea is listed in the bottom left paragraph of page 82.  “In baptism… (W)e promise to live the Christian faith, to teach that faith to our children, and to turn from the ways of sin and its power in the world.  And we vow to be Christ’s faithful disciples, obeying Christ’s word, and showing his love.”</a:t>
            </a:r>
          </a:p>
          <a:p>
            <a:pPr marL="0" indent="0">
              <a:buFont typeface="+mj-lt"/>
              <a:buNone/>
            </a:pPr>
            <a:endParaRPr lang="en-US" dirty="0">
              <a:solidFill>
                <a:schemeClr val="tx1"/>
              </a:solidFill>
            </a:endParaRPr>
          </a:p>
          <a:p>
            <a:pPr marL="0" indent="0">
              <a:buFont typeface="+mj-lt"/>
              <a:buNone/>
            </a:pPr>
            <a:r>
              <a:rPr lang="en-US" dirty="0">
                <a:solidFill>
                  <a:schemeClr val="tx1"/>
                </a:solidFill>
              </a:rPr>
              <a:t>I like the suggestion on page 88 to divide your group into 4 small groups and assign each group a baptism story from one of the 4 gospels.  Each group is to discuss the story among themselves then write one sentence expressing the meaning of baptism, which is to be read to the entire group.</a:t>
            </a:r>
          </a:p>
          <a:p>
            <a:pPr marL="0" indent="0">
              <a:buFont typeface="+mj-lt"/>
              <a:buNone/>
            </a:pPr>
            <a:endParaRPr lang="en-US" dirty="0">
              <a:solidFill>
                <a:schemeClr val="tx1"/>
              </a:solidFill>
            </a:endParaRPr>
          </a:p>
          <a:p>
            <a:pPr marL="0" indent="0">
              <a:buFont typeface="+mj-lt"/>
              <a:buNone/>
            </a:pPr>
            <a:r>
              <a:rPr lang="en-US" dirty="0">
                <a:solidFill>
                  <a:schemeClr val="tx1"/>
                </a:solidFill>
              </a:rPr>
              <a:t>I have also included links to 2 videos about the story of Jesus’ baptism.</a:t>
            </a:r>
          </a:p>
          <a:p>
            <a:pPr marL="0" indent="0">
              <a:buFont typeface="+mj-lt"/>
              <a:buNone/>
            </a:pPr>
            <a:endParaRPr lang="en-US" dirty="0">
              <a:solidFill>
                <a:schemeClr val="tx1"/>
              </a:solidFill>
            </a:endParaRPr>
          </a:p>
          <a:p>
            <a:pPr marL="0" indent="0">
              <a:buFont typeface="+mj-lt"/>
              <a:buNone/>
            </a:pPr>
            <a:r>
              <a:rPr lang="en-US" dirty="0">
                <a:solidFill>
                  <a:schemeClr val="tx1"/>
                </a:solidFill>
              </a:rPr>
              <a:t>I wanted to highlight a few things about Jesus’ baptism and baptism in general at this time.</a:t>
            </a:r>
          </a:p>
          <a:p>
            <a:pPr marL="228600" indent="-228600">
              <a:buFont typeface="+mj-lt"/>
              <a:buAutoNum type="arabicPeriod"/>
            </a:pPr>
            <a:r>
              <a:rPr lang="en-US" dirty="0"/>
              <a:t>The baptism of Jesus occurred when He was 30 years old and marked the beginning of His public ministry. According to ancient Jewish law and custom, 30 years was considered the age of full maturity, physically and mentally, and suitable for high degrees of responsibility.</a:t>
            </a:r>
          </a:p>
          <a:p>
            <a:pPr marL="228600" indent="-228600">
              <a:buFont typeface="+mj-lt"/>
              <a:buAutoNum type="arabicPeriod"/>
            </a:pPr>
            <a:r>
              <a:rPr lang="en-US" dirty="0"/>
              <a:t>Jesus was living in Nazareth (Mark 1:9) at the time, but he wanted to be baptized by his cousin John.</a:t>
            </a:r>
          </a:p>
          <a:p>
            <a:pPr marL="228600" indent="-228600">
              <a:buFont typeface="+mj-lt"/>
              <a:buAutoNum type="arabicPeriod"/>
            </a:pPr>
            <a:r>
              <a:rPr lang="en-US" dirty="0"/>
              <a:t>John was baptizing people at Bethany beyond the Jordan (John 1:28), which is the traditional place of the passage of the Ark and the nation under Joshua.  That means Jesus would have walked about 75 miles to be baptized.</a:t>
            </a:r>
          </a:p>
        </p:txBody>
      </p:sp>
      <p:sp>
        <p:nvSpPr>
          <p:cNvPr id="4" name="Slide Number Placeholder 3">
            <a:extLst>
              <a:ext uri="{FF2B5EF4-FFF2-40B4-BE49-F238E27FC236}">
                <a16:creationId xmlns:a16="http://schemas.microsoft.com/office/drawing/2014/main" id="{173B1D5E-E9DC-E149-6F68-9AEBD70C5324}"/>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31</a:t>
            </a:fld>
            <a:endParaRPr lang="en-US" dirty="0"/>
          </a:p>
        </p:txBody>
      </p:sp>
    </p:spTree>
    <p:extLst>
      <p:ext uri="{BB962C8B-B14F-4D97-AF65-F5344CB8AC3E}">
        <p14:creationId xmlns:p14="http://schemas.microsoft.com/office/powerpoint/2010/main" val="3947604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773F3-EE32-2F2B-5B9E-995CC60B2B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6CB034-3080-CD0B-0B88-E4AE79FF60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BF132-C169-569A-1A15-B897F98B1A56}"/>
              </a:ext>
            </a:extLst>
          </p:cNvPr>
          <p:cNvSpPr>
            <a:spLocks noGrp="1"/>
          </p:cNvSpPr>
          <p:nvPr>
            <p:ph type="body" idx="1"/>
          </p:nvPr>
        </p:nvSpPr>
        <p:spPr/>
        <p:txBody>
          <a:bodyPr/>
          <a:lstStyle/>
          <a:p>
            <a:pPr marL="0" indent="0">
              <a:buFont typeface="+mj-lt"/>
              <a:buNone/>
            </a:pPr>
            <a:r>
              <a:rPr lang="en-US" dirty="0">
                <a:solidFill>
                  <a:schemeClr val="tx1"/>
                </a:solidFill>
              </a:rPr>
              <a:t>Since there’s so many good things to highlight, I thought I would quickly list some of the main items that I liked that our author covered in this lesson.  So, get your pens and pencils ready to underline or put a star or whatever you do to take note of a passage.</a:t>
            </a:r>
          </a:p>
          <a:p>
            <a:pPr marL="228600" indent="-228600">
              <a:buFont typeface="+mj-lt"/>
              <a:buAutoNum type="arabicPeriod"/>
            </a:pPr>
            <a:r>
              <a:rPr lang="en-US" dirty="0">
                <a:solidFill>
                  <a:schemeClr val="tx1"/>
                </a:solidFill>
              </a:rPr>
              <a:t>Top right paragraph on p. 82 – “Through baptism we enter the covenant God has established.  Within this covenant God gives us new life, guards us from evil, and nurtures us in love.”</a:t>
            </a:r>
          </a:p>
          <a:p>
            <a:pPr marL="228600" indent="-228600">
              <a:buFont typeface="+mj-lt"/>
              <a:buAutoNum type="arabicPeriod"/>
            </a:pPr>
            <a:r>
              <a:rPr lang="en-US" dirty="0">
                <a:solidFill>
                  <a:schemeClr val="tx1"/>
                </a:solidFill>
              </a:rPr>
              <a:t>Bottom right paragraph on p. 82 – “… the baptism of Jesus was a sign to all… that he was the beloved child of God.”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2</a:t>
            </a:r>
            <a:r>
              <a:rPr lang="en-US" baseline="30000" dirty="0"/>
              <a:t>nd</a:t>
            </a:r>
            <a:r>
              <a:rPr lang="en-US" dirty="0"/>
              <a:t> to last right paragraph on p. 83 – “A Christian’s answer to a crisis of identity is to remember who we are… and to reclaim whose we are... When we are lost, we can find and claim our identity in Christ.”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Last left paragraph on p. 84 – “So, another part of our identity is participating in Christian service.  Ministry, volunteering, being a witness, and serving others are part of who we are as Christ’s children.”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3</a:t>
            </a:r>
            <a:r>
              <a:rPr lang="en-US" baseline="30000" dirty="0"/>
              <a:t>rd</a:t>
            </a:r>
            <a:r>
              <a:rPr lang="en-US" dirty="0"/>
              <a:t> right paragraph on p. 84 – “The baptism of Jesus is found in all 4 gospels.”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4</a:t>
            </a:r>
            <a:r>
              <a:rPr lang="en-US" baseline="30000" dirty="0"/>
              <a:t>th</a:t>
            </a:r>
            <a:r>
              <a:rPr lang="en-US" dirty="0"/>
              <a:t> right paragraph on p. 84 – “Prior to this, circumcision was the sign of the covenant.  But with the coming of Christ, baptism and Holy Communion became sacraments…”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Middle right paragraph on p. 85 – “Jesus’ mission had to do not only with water but also with Spirit.</a:t>
            </a:r>
          </a:p>
          <a:p>
            <a:pPr marL="228600" indent="-228600">
              <a:buFont typeface="+mj-lt"/>
              <a:buAutoNum type="arabicPeriod"/>
            </a:pPr>
            <a:endParaRPr lang="en-US" dirty="0">
              <a:solidFill>
                <a:schemeClr val="tx1"/>
              </a:solidFill>
            </a:endParaRPr>
          </a:p>
          <a:p>
            <a:pPr marL="0" indent="0">
              <a:buFont typeface="+mj-lt"/>
              <a:buNone/>
            </a:pPr>
            <a:r>
              <a:rPr lang="en-US" dirty="0">
                <a:solidFill>
                  <a:schemeClr val="tx1"/>
                </a:solidFill>
              </a:rPr>
              <a:t>I want to go back to the 5</a:t>
            </a:r>
            <a:r>
              <a:rPr lang="en-US" baseline="30000" dirty="0">
                <a:solidFill>
                  <a:schemeClr val="tx1"/>
                </a:solidFill>
              </a:rPr>
              <a:t>th</a:t>
            </a:r>
            <a:r>
              <a:rPr lang="en-US" dirty="0">
                <a:solidFill>
                  <a:schemeClr val="tx1"/>
                </a:solidFill>
              </a:rPr>
              <a:t> item I listed above – that Jesus’ baptism is found in all 4 gospels.  Can you think of another event that is told in all 4 Gospels?  I have listed the 11 events in all 4 Gospels on the Notes Page for this slide.</a:t>
            </a:r>
          </a:p>
          <a:p>
            <a:pPr marL="228600" indent="-228600">
              <a:buFont typeface="+mj-lt"/>
              <a:buAutoNum type="arabicPeriod"/>
            </a:pPr>
            <a:r>
              <a:rPr lang="en-US" dirty="0"/>
              <a:t>Baptism of Jesus:  	Mt. 3:1-17; Mk. 1:1-11; Lk. 3:1-22; Jn. 1:15-34</a:t>
            </a:r>
          </a:p>
          <a:p>
            <a:pPr marL="228600" indent="-228600">
              <a:buFont typeface="+mj-lt"/>
              <a:buAutoNum type="arabicPeriod"/>
            </a:pPr>
            <a:r>
              <a:rPr lang="en-US" dirty="0"/>
              <a:t>Feeding of 5000:  	Mt. 14:13-21; Mk. 6:30-44; Lk. 9:10-17; Jn. 6:1-15</a:t>
            </a:r>
          </a:p>
          <a:p>
            <a:pPr marL="228600" indent="-228600">
              <a:buFont typeface="+mj-lt"/>
              <a:buAutoNum type="arabicPeriod"/>
            </a:pPr>
            <a:r>
              <a:rPr lang="en-US" dirty="0"/>
              <a:t>Peter's Profession:  	Mt. 16:13-19; Mk. 8:27-29; Lk. 9:18-20; Jn. 6:66-71</a:t>
            </a:r>
          </a:p>
          <a:p>
            <a:pPr marL="228600" indent="-228600">
              <a:buFont typeface="+mj-lt"/>
              <a:buAutoNum type="arabicPeriod"/>
            </a:pPr>
            <a:r>
              <a:rPr lang="en-US" dirty="0"/>
              <a:t>Anointing by Mary: 	Mt. 26:6-13; Mk. 14:3-9; Lk. 7:36-50; Jn. 12:1-11</a:t>
            </a:r>
          </a:p>
          <a:p>
            <a:pPr marL="228600" indent="-228600">
              <a:buFont typeface="+mj-lt"/>
              <a:buAutoNum type="arabicPeriod"/>
            </a:pPr>
            <a:r>
              <a:rPr lang="en-US" dirty="0"/>
              <a:t>Triumphal Entry:  	Mt. 21:1-11; Mk. 11:1-10; Lk. 19:29-44; Jn. 12:12-19</a:t>
            </a:r>
          </a:p>
          <a:p>
            <a:pPr marL="228600" indent="-228600">
              <a:buFont typeface="+mj-lt"/>
              <a:buAutoNum type="arabicPeriod"/>
            </a:pPr>
            <a:r>
              <a:rPr lang="en-US" dirty="0"/>
              <a:t>Last Supper:  	Mt. 26:17-30; Mk. 14:12-26; Lk. 22:7-23; Jn. 13:1-35</a:t>
            </a:r>
          </a:p>
          <a:p>
            <a:pPr marL="228600" indent="-228600">
              <a:buFont typeface="+mj-lt"/>
              <a:buAutoNum type="arabicPeriod"/>
            </a:pPr>
            <a:r>
              <a:rPr lang="en-US" dirty="0"/>
              <a:t>Gethsemane:  	Mt. 26:36-56; Mk. 14:32-52 Lk. 22:40-53; Jn. 18:1</a:t>
            </a:r>
          </a:p>
          <a:p>
            <a:pPr marL="228600" indent="-228600">
              <a:buFont typeface="+mj-lt"/>
              <a:buAutoNum type="arabicPeriod"/>
            </a:pPr>
            <a:r>
              <a:rPr lang="en-US" dirty="0"/>
              <a:t>The Trials:   	Mt. 26:57-27:31; Mk. 14:43-15:20; Lk. 22:47-23:37; Jn. 18:2-19:3</a:t>
            </a:r>
          </a:p>
          <a:p>
            <a:pPr marL="228600" indent="-228600">
              <a:buFont typeface="+mj-lt"/>
              <a:buAutoNum type="arabicPeriod"/>
            </a:pPr>
            <a:r>
              <a:rPr lang="en-US" dirty="0"/>
              <a:t>The Crucifixion:  	Mt. 27:32-56; Mk. 15:21-41; Lk. 23:26-56; Jn. 19:1-37</a:t>
            </a:r>
          </a:p>
          <a:p>
            <a:pPr marL="228600" indent="-228600">
              <a:buFont typeface="+mj-lt"/>
              <a:buAutoNum type="arabicPeriod"/>
            </a:pPr>
            <a:r>
              <a:rPr lang="en-US" dirty="0"/>
              <a:t>His Burial:  		Mt. 27:57-28:15; Mk. 15:42-47; Lk. 23:50-56; Jn. 19:38-42</a:t>
            </a:r>
          </a:p>
          <a:p>
            <a:pPr marL="228600" indent="-228600">
              <a:buFont typeface="+mj-lt"/>
              <a:buAutoNum type="arabicPeriod"/>
            </a:pPr>
            <a:r>
              <a:rPr lang="en-US" dirty="0"/>
              <a:t>The Resurrection:  	Mt. 28:1-10; Mk. 16:1-11; Lk. 24:1-12; Jn. 20:1-18</a:t>
            </a:r>
            <a:endParaRPr lang="en-US" dirty="0">
              <a:solidFill>
                <a:schemeClr val="tx1"/>
              </a:solidFill>
            </a:endParaRPr>
          </a:p>
          <a:p>
            <a:pPr marL="0" indent="0">
              <a:buFont typeface="+mj-lt"/>
              <a:buNone/>
            </a:pPr>
            <a:endParaRPr lang="en-US" dirty="0"/>
          </a:p>
          <a:p>
            <a:pPr marL="0" indent="0">
              <a:buFont typeface="+mj-lt"/>
              <a:buNone/>
            </a:pPr>
            <a:r>
              <a:rPr lang="en-US" dirty="0"/>
              <a:t>Of these 11 events, only 3 of the events are outside of Passion Week – Jesus’ baptism, the Feeding of the 5000, and the Resurrection.  </a:t>
            </a:r>
          </a:p>
          <a:p>
            <a:pPr marL="0" indent="0">
              <a:buFont typeface="+mj-lt"/>
              <a:buNone/>
            </a:pPr>
            <a:endParaRPr lang="en-US" dirty="0"/>
          </a:p>
          <a:p>
            <a:pPr marL="0" indent="0">
              <a:buFont typeface="+mj-lt"/>
              <a:buNone/>
            </a:pPr>
            <a:r>
              <a:rPr lang="en-US" dirty="0"/>
              <a:t>The baptism of Jesus marked the official beginning of His ministry.  This is the time Jesus publicly showed His choice to follow God’s will.  </a:t>
            </a:r>
          </a:p>
          <a:p>
            <a:pPr marL="0" indent="0">
              <a:buFont typeface="+mj-lt"/>
              <a:buNone/>
            </a:pPr>
            <a:endParaRPr lang="en-US" dirty="0"/>
          </a:p>
          <a:p>
            <a:pPr marL="0" indent="0">
              <a:buFont typeface="+mj-lt"/>
              <a:buNone/>
            </a:pPr>
            <a:r>
              <a:rPr lang="en-US" dirty="0"/>
              <a:t>Each of the Gospel writers had a different purpose in writing their Gospel.  </a:t>
            </a:r>
          </a:p>
          <a:p>
            <a:pPr marL="171450" indent="-171450">
              <a:buFont typeface="Arial" panose="020B0604020202020204" pitchFamily="34" charset="0"/>
              <a:buChar char="•"/>
            </a:pPr>
            <a:r>
              <a:rPr lang="en-US" dirty="0">
                <a:effectLst/>
              </a:rPr>
              <a:t>Matthew was written to prove that Jesus was the Messiah, King of the Jews.  Matthew focused on what Jesus </a:t>
            </a:r>
            <a:r>
              <a:rPr lang="en-US" b="1" i="1" dirty="0">
                <a:effectLst/>
              </a:rPr>
              <a:t>said.</a:t>
            </a:r>
            <a:endParaRPr lang="en-US" dirty="0">
              <a:effectLst/>
            </a:endParaRPr>
          </a:p>
          <a:p>
            <a:pPr marL="171450" indent="-171450">
              <a:buFont typeface="Arial" panose="020B0604020202020204" pitchFamily="34" charset="0"/>
              <a:buChar char="•"/>
            </a:pPr>
            <a:r>
              <a:rPr lang="en-US" dirty="0">
                <a:effectLst/>
              </a:rPr>
              <a:t>Mark was written to show Jesus as the Servant-Messiah.  Mark focused on what Jesus </a:t>
            </a:r>
            <a:r>
              <a:rPr lang="en-US" b="1" i="1" dirty="0">
                <a:effectLst/>
              </a:rPr>
              <a:t>did</a:t>
            </a:r>
            <a:r>
              <a:rPr lang="en-US" dirty="0">
                <a:effectLst/>
              </a:rPr>
              <a:t>.</a:t>
            </a:r>
          </a:p>
          <a:p>
            <a:pPr marL="171450" indent="-171450">
              <a:buFont typeface="Arial" panose="020B0604020202020204" pitchFamily="34" charset="0"/>
              <a:buChar char="•"/>
            </a:pPr>
            <a:r>
              <a:rPr lang="en-US" dirty="0">
                <a:effectLst/>
              </a:rPr>
              <a:t>Luke focuses on an orderly account of events that show Jesus as the Son of Man.  Therefore, Luke has much to say about what Jesus </a:t>
            </a:r>
            <a:r>
              <a:rPr lang="en-US" b="1" i="1" dirty="0">
                <a:effectLst/>
              </a:rPr>
              <a:t>felt</a:t>
            </a:r>
            <a:r>
              <a:rPr lang="en-US" dirty="0">
                <a:effectLst/>
              </a:rPr>
              <a:t>.</a:t>
            </a:r>
          </a:p>
          <a:p>
            <a:pPr marL="171450" indent="-171450">
              <a:buFont typeface="Arial" panose="020B0604020202020204" pitchFamily="34" charset="0"/>
              <a:buChar char="•"/>
            </a:pPr>
            <a:r>
              <a:rPr lang="en-US" dirty="0">
                <a:effectLst/>
              </a:rPr>
              <a:t>Finally, John presents Jesus as the Son of God who became a man.  John emphasizes to who Jesus </a:t>
            </a:r>
            <a:r>
              <a:rPr lang="en-US" b="1" i="1" dirty="0">
                <a:effectLst/>
              </a:rPr>
              <a:t>was. </a:t>
            </a:r>
            <a:endParaRPr lang="en-US" dirty="0">
              <a:effectLst/>
            </a:endParaRPr>
          </a:p>
          <a:p>
            <a:pPr marL="0" indent="0">
              <a:buFont typeface="+mj-lt"/>
              <a:buNone/>
            </a:pPr>
            <a:endParaRPr lang="en-US" dirty="0"/>
          </a:p>
          <a:p>
            <a:pPr marL="0" indent="0">
              <a:buFont typeface="+mj-lt"/>
              <a:buNone/>
            </a:pPr>
            <a:r>
              <a:rPr lang="en-US" dirty="0"/>
              <a:t>Because each Gospel had a different purpose, that is why there are so few events that are repeated in all 4 of the Gospels.</a:t>
            </a:r>
          </a:p>
          <a:p>
            <a:pPr marL="0" indent="0">
              <a:buFont typeface="+mj-lt"/>
              <a:buNone/>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To be told in all 4 Gospels shows how important this event of Jesus’ baptism was in Jesus’ life.  Our baptism stands as a tangible sign to us of what God has done in Jesus.  He has defined us as beloved children of God, filled with the Spirit in order to live new lives in Christ.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solidFill>
                  <a:schemeClr val="tx1"/>
                </a:solidFill>
              </a:rPr>
              <a:t>Turn to pp. 88 and 89 in your books.  The idea included in the “Suggestions for Leaders” on pages 88 and 89 about the life of a Christian in 4 “phases” I thought was a great way to get everyone involved and thinking about specific experiences in their own lives.  Joyce gives it 30 minutes for this exercise, which I think is about right.  However, instead of just having the ladies “listen” for which group they would like to join, I would suggest posting it, typing up the information listed for the 4 groups, or pointing them to p. 88 so they can read along as you list each of the groups.</a:t>
            </a:r>
          </a:p>
        </p:txBody>
      </p:sp>
      <p:sp>
        <p:nvSpPr>
          <p:cNvPr id="4" name="Slide Number Placeholder 3">
            <a:extLst>
              <a:ext uri="{FF2B5EF4-FFF2-40B4-BE49-F238E27FC236}">
                <a16:creationId xmlns:a16="http://schemas.microsoft.com/office/drawing/2014/main" id="{46CFD40B-2875-2903-37B0-543C39DFC610}"/>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32</a:t>
            </a:fld>
            <a:endParaRPr lang="en-US" dirty="0"/>
          </a:p>
        </p:txBody>
      </p:sp>
    </p:spTree>
    <p:extLst>
      <p:ext uri="{BB962C8B-B14F-4D97-AF65-F5344CB8AC3E}">
        <p14:creationId xmlns:p14="http://schemas.microsoft.com/office/powerpoint/2010/main" val="4120745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86305-68BA-A29D-0014-2173C78A7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856DA-8983-7E9F-F810-E99E22F0A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68CA78-3074-636E-C6CA-E26A2F08B354}"/>
              </a:ext>
            </a:extLst>
          </p:cNvPr>
          <p:cNvSpPr>
            <a:spLocks noGrp="1"/>
          </p:cNvSpPr>
          <p:nvPr>
            <p:ph type="body" idx="1"/>
          </p:nvPr>
        </p:nvSpPr>
        <p:spPr/>
        <p: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And finally, our last lesson on our identity section includes the story of 2 travelers encountering Jesus on the road to Emmaus.  In case you do not want to read the passage from the Bible, I have included links to 2 videos that read the scripture while showing what is happening. </a:t>
            </a:r>
          </a:p>
          <a:p>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r>
              <a:rPr lang="en-US" sz="1000" b="1" dirty="0">
                <a:effectLst/>
                <a:latin typeface="Arial" panose="020B0604020202020204" pitchFamily="34" charset="0"/>
                <a:ea typeface="Calibri" panose="020F0502020204030204" pitchFamily="34" charset="0"/>
                <a:cs typeface="Times New Roman" panose="02020603050405020304" pitchFamily="18" charset="0"/>
              </a:rPr>
              <a:t>Do we know who the 2 travelers were that were on the road to Emmaus?  </a:t>
            </a:r>
            <a:r>
              <a:rPr lang="en-US" sz="1000" dirty="0">
                <a:effectLst/>
                <a:latin typeface="Arial" panose="020B0604020202020204" pitchFamily="34" charset="0"/>
                <a:ea typeface="Calibri" panose="020F0502020204030204" pitchFamily="34" charset="0"/>
                <a:cs typeface="Times New Roman" panose="02020603050405020304" pitchFamily="18" charset="0"/>
              </a:rPr>
              <a:t>Well, maybe.</a:t>
            </a:r>
          </a:p>
          <a:p>
            <a:br>
              <a:rPr lang="en-US" sz="1000" dirty="0">
                <a:effectLst/>
                <a:latin typeface="Arial" panose="020B0604020202020204" pitchFamily="34" charset="0"/>
                <a:ea typeface="Calibri" panose="020F0502020204030204" pitchFamily="34" charset="0"/>
                <a:cs typeface="Times New Roman" panose="02020603050405020304" pitchFamily="18" charset="0"/>
              </a:rPr>
            </a:br>
            <a:r>
              <a:rPr lang="en-US" sz="1000" dirty="0">
                <a:effectLst/>
                <a:latin typeface="Arial" panose="020B0604020202020204" pitchFamily="34" charset="0"/>
                <a:ea typeface="Calibri" panose="020F0502020204030204" pitchFamily="34" charset="0"/>
                <a:cs typeface="Times New Roman" panose="02020603050405020304" pitchFamily="18" charset="0"/>
              </a:rPr>
              <a:t>From Luke 24:18 we know that one of the travelers was Cleopas, but the other traveler is a mystery.  We have always been taught that it was another man, just as shown in the 2 videos which I included at the top of this slide.  But there is speculation that it could have been a man and his wife, which is what the author of our study also mentions in the study book on p. 92.</a:t>
            </a:r>
          </a:p>
          <a:p>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r>
              <a:rPr lang="en-US" sz="1000" dirty="0">
                <a:effectLst/>
                <a:latin typeface="Arial" panose="020B0604020202020204" pitchFamily="34" charset="0"/>
                <a:ea typeface="Calibri" panose="020F0502020204030204" pitchFamily="34" charset="0"/>
                <a:cs typeface="Times New Roman" panose="02020603050405020304" pitchFamily="18" charset="0"/>
              </a:rPr>
              <a:t>If you check just about any concordance, you will find that there is a reference to John 19:25 for Luke 24:18.  John 19:25 says, “</a:t>
            </a:r>
            <a:r>
              <a:rPr lang="en-US" dirty="0"/>
              <a:t>Meanwhile, standing near the cross of Jesus were his mother, and his mother’s sister, Mary the wife of Clopas, and Mary Magdalene.” John spells the name a bit differently, but the spelling of names often varied in biblical times, especially when one author is writing in Greek and one author is writing in Aramaic, or old Hebrew.  (Too bad they did not have Google to look up the spelling of every person’s name.)  It is believed these 2 names refer to the same person.  So, the wife of Clopas was also present in Jerusalem at the time of the Crucifixion, in fact at the foot of the cross.  Therefore, it may have been Cleopas’ wife that was the one returning to Emmaus with him on the morning of the Resurrection.</a:t>
            </a:r>
          </a:p>
          <a:p>
            <a:endParaRPr lang="en-US" dirty="0"/>
          </a:p>
          <a:p>
            <a:r>
              <a:rPr lang="en-US" sz="1000" dirty="0">
                <a:effectLst/>
                <a:latin typeface="Arial" panose="020B0604020202020204" pitchFamily="34" charset="0"/>
                <a:cs typeface="Times New Roman" panose="02020603050405020304" pitchFamily="18" charset="0"/>
              </a:rPr>
              <a:t>However, the reason we have always been taught it was 2 men is because of 2 other verses.  The first is at the end of this story, Luke 24:34 that says, “</a:t>
            </a:r>
            <a:r>
              <a:rPr lang="en-US" dirty="0"/>
              <a:t>They were saying, ‘The Lord has risen indeed, and he has appeared to Simon!’”  The second is 1 Corinthians 15:4-6 that says, </a:t>
            </a:r>
            <a:r>
              <a:rPr lang="en-US" sz="1000" dirty="0"/>
              <a:t>“... and </a:t>
            </a:r>
            <a:r>
              <a:rPr lang="en-US" dirty="0"/>
              <a:t>that he was buried and that he was raised on the third day in accordance with the scriptures</a:t>
            </a:r>
            <a:r>
              <a:rPr lang="en-US" baseline="30000" dirty="0"/>
              <a:t> </a:t>
            </a:r>
            <a:r>
              <a:rPr lang="en-US" dirty="0"/>
              <a:t>and that he appeared to Cephas, then to the twelve. </a:t>
            </a:r>
            <a:r>
              <a:rPr lang="en-US" baseline="30000" dirty="0"/>
              <a:t> </a:t>
            </a:r>
            <a:r>
              <a:rPr lang="en-US" dirty="0"/>
              <a:t>Then he appeared to more than five hundred brothers and sisters at one time, most of whom are still alive, though some have died.”</a:t>
            </a:r>
          </a:p>
          <a:p>
            <a:endParaRPr lang="en-US" dirty="0"/>
          </a:p>
          <a:p>
            <a:r>
              <a:rPr lang="en-US" b="1" dirty="0"/>
              <a:t>What do we know about Emmaus, and where is it located?</a:t>
            </a:r>
          </a:p>
          <a:p>
            <a:r>
              <a:rPr lang="en-US" dirty="0"/>
              <a:t>There is debate to the exact location, but it is believed it was located 7 miles west northwest of Jerusalem.</a:t>
            </a:r>
          </a:p>
          <a:p>
            <a:endParaRPr lang="en-US" dirty="0"/>
          </a:p>
          <a:p>
            <a:r>
              <a:rPr lang="en-US" dirty="0"/>
              <a:t>Emmaus was a common name for towns in the ancient world.  The name means "hot spring," implying it may be that the village was known for its thermal springs.</a:t>
            </a:r>
          </a:p>
          <a:p>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US"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When did this meeting with Jesus occur?  </a:t>
            </a: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day of the Resurrection.  </a:t>
            </a:r>
          </a:p>
          <a:p>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2 travelers seem to be part of the early group of followers of Jesus who were witnesses to all of the things that occurred that past week.  They seem to be headed home to clear their heads after all of the events, including Jesus’ arrest, His crucifixion, and the report that He rose from the dead.  Jesus appeared to these 2 people before He appeared to the 11 Apostles.  </a:t>
            </a:r>
          </a:p>
          <a:p>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US"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What happened?</a:t>
            </a:r>
          </a:p>
          <a:p>
            <a:r>
              <a:rPr lang="en-US" sz="1000" dirty="0">
                <a:effectLst/>
                <a:latin typeface="Arial" panose="020B0604020202020204" pitchFamily="34" charset="0"/>
                <a:ea typeface="Calibri" panose="020F0502020204030204" pitchFamily="34" charset="0"/>
                <a:cs typeface="Times New Roman" panose="02020603050405020304" pitchFamily="18" charset="0"/>
              </a:rPr>
              <a:t>Beginning with Moses and all the prophets, Jesus shows them how all of these prophecies have come true through Him. What they were thinking was a failure was really a success. Jesus transitions them from despair to faith. </a:t>
            </a:r>
          </a:p>
          <a:p>
            <a:pPr marL="0" indent="0">
              <a:buFont typeface="+mj-l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13260E20-0749-97A7-CEB3-BF9D016CE33D}"/>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33</a:t>
            </a:fld>
            <a:endParaRPr lang="en-US" dirty="0"/>
          </a:p>
        </p:txBody>
      </p:sp>
    </p:spTree>
    <p:extLst>
      <p:ext uri="{BB962C8B-B14F-4D97-AF65-F5344CB8AC3E}">
        <p14:creationId xmlns:p14="http://schemas.microsoft.com/office/powerpoint/2010/main" val="3474051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16122-BBBD-8F18-78C0-E351239C3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76B57-2833-BC68-AA50-0C2FE0CD4B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7A7BE-C2F3-05C1-6BAA-916FC714FF61}"/>
              </a:ext>
            </a:extLst>
          </p:cNvPr>
          <p:cNvSpPr>
            <a:spLocks noGrp="1"/>
          </p:cNvSpPr>
          <p:nvPr>
            <p:ph type="body" idx="1"/>
          </p:nvPr>
        </p:nvSpPr>
        <p:spPr/>
        <p: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The most asked question of this story is always, “Why didn’t they recognize Jesus until Him breaking the bread?”  Luke tells how their eyes were kept from recognizing Jesus.  By going through all of the Old Testament prophecies, p</a:t>
            </a:r>
            <a:r>
              <a:rPr lang="en-US" dirty="0"/>
              <a:t>erhaps Jesus is teaching the discouraged disciples a lesson on the miracle of His resurrection before revealing Himself to them and giving away all the answers.  Perhaps this is a faith walk.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way, while Jesus was walking with the two disciples, it looked as if He was going to continue on.  Jesus waited until they invited Him in, and then He became a crucial part of their lives.  The same is true for us today.  Jesus is never going to force Himself on us.  He wants an invitation into our homes and into our hearts.  And when that invitation happens, He opens our eyes to everything possible through Him.</a:t>
            </a:r>
          </a:p>
          <a:p>
            <a:endParaRPr lang="en-US" dirty="0"/>
          </a:p>
          <a:p>
            <a:r>
              <a:rPr lang="en-US" dirty="0"/>
              <a:t>The breaking of bread in Emmaus has significant implications for the practice of the Eucharist, which is Holy Communion, within Christianity.  It was in Jesus’ action of breaking the bread that they recognized Him.  It represents communion with Christ and the community of believers.  This act of sharing a meal is central to many Christian traditions, symbolizing unity and remembrance of Christ’s sacrifice.</a:t>
            </a:r>
          </a:p>
          <a:p>
            <a:endParaRPr lang="en-US" dirty="0"/>
          </a:p>
          <a:p>
            <a:r>
              <a:rPr lang="en-US" dirty="0"/>
              <a:t>Immediately after Jesus vanished, the 2 disciples were so excited to share this wonderful news that they went back to Jerusalem to tell the other disciples they had seen Jesus.  It was not an exorbitant amount of time.  We are talking about probably a 2-hour, maybe 3-hour walk.  But, would you have gone immediately back to tell the other disciples?  Have you ever taken 2 hours to do something good for someone else or to share the gospel?  Then, you can understand what these 2 disciples did.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“Suggestions for Leaders” for this lesson under the “Consider” section, Joyce lists several activities to explore.  I would suggest splitting your group to do the first two 10-minute activities.  Let them choose which activity they would like to do and discuss within their group.  Let each small group share their thoughts with the entire group after the 10 minutes.</a:t>
            </a:r>
          </a:p>
          <a:p>
            <a:endParaRPr lang="en-US" dirty="0"/>
          </a:p>
          <a:p>
            <a:r>
              <a:rPr lang="en-US" dirty="0"/>
              <a:t>In the book at the top, right column on p. 94 and on the DVD, the author discusses finding our identity in Jesus Christ.  She asks several questions on the DVD that might be good to ask of your group of ladies.  The questions include:</a:t>
            </a:r>
          </a:p>
          <a:p>
            <a:r>
              <a:rPr lang="en-US" dirty="0"/>
              <a:t>What is your “go to” behavior in a stressful situation?  Some begin to doubt the very existence of God.  And our faith is not the only thing that is shattered.  Our identity is lost.</a:t>
            </a:r>
          </a:p>
          <a:p>
            <a:r>
              <a:rPr lang="en-US" dirty="0"/>
              <a:t>When we lose our identity as a follower of Christ, how do we find it again?</a:t>
            </a:r>
          </a:p>
          <a:p>
            <a:r>
              <a:rPr lang="en-US" dirty="0"/>
              <a:t>Do we ignore this period of weak spirituality and hope our strong faith and sense of purpose will soon return?</a:t>
            </a:r>
          </a:p>
          <a:p>
            <a:r>
              <a:rPr lang="en-US" dirty="0"/>
              <a:t>Who are we if not Children of God?</a:t>
            </a:r>
          </a:p>
          <a:p>
            <a:r>
              <a:rPr lang="en-US" dirty="0"/>
              <a:t>Just like with the rubber band, how do we find our anchor?  We might find that anchor and recognize Jesus when we offer hospitality to others and/or break bread together.</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Font typeface="+mj-l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0C6F9FB4-4309-BB7F-8BFB-4BD5311E84B9}"/>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34</a:t>
            </a:fld>
            <a:endParaRPr lang="en-US" dirty="0"/>
          </a:p>
        </p:txBody>
      </p:sp>
    </p:spTree>
    <p:extLst>
      <p:ext uri="{BB962C8B-B14F-4D97-AF65-F5344CB8AC3E}">
        <p14:creationId xmlns:p14="http://schemas.microsoft.com/office/powerpoint/2010/main" val="951767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8A974-0A4E-2A42-530C-E4049FE28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51524-CD81-FF70-2E0D-C4CBB6EB7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4188EC-B9BF-33B0-1CFA-B63425ADE887}"/>
              </a:ext>
            </a:extLst>
          </p:cNvPr>
          <p:cNvSpPr>
            <a:spLocks noGrp="1"/>
          </p:cNvSpPr>
          <p:nvPr>
            <p:ph type="body" idx="1"/>
          </p:nvPr>
        </p:nvSpPr>
        <p:spPr/>
        <p:txBody>
          <a:bodyPr/>
          <a:lstStyle/>
          <a:p>
            <a:r>
              <a:rPr lang="en-US" dirty="0"/>
              <a:t>I would probably end this lesson by playing one of the “identity” videos that I included at the beginning of this third part of the study to remind people about how they need to focus on their identity in Christ, not how others or “the world” identify us.</a:t>
            </a:r>
          </a:p>
          <a:p>
            <a:endParaRPr lang="en-US" dirty="0"/>
          </a:p>
          <a:p>
            <a:r>
              <a:rPr lang="en-US" dirty="0"/>
              <a:t>Through the lens of Emmaus, there are so many things we can learn.  I’ve listed some of them here, but you and your group of ladies may come up with additional items.  Some are: we are reminded of the importance of recognizing Christ in our lives and the role of community.  Seek understanding through Scripture in nurturing our spiritual growth.  Jesus will meet you right where you are, wherever you are.  He waits for your invitation, because He loves you.  Be encouraged and hold on to hope.  And finally, share the good news with others.</a:t>
            </a:r>
          </a:p>
          <a:p>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Font typeface="+mj-l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BB6EDF7D-46A1-177B-DA47-4D8416C5DA8A}"/>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35</a:t>
            </a:fld>
            <a:endParaRPr lang="en-US" dirty="0"/>
          </a:p>
        </p:txBody>
      </p:sp>
    </p:spTree>
    <p:extLst>
      <p:ext uri="{BB962C8B-B14F-4D97-AF65-F5344CB8AC3E}">
        <p14:creationId xmlns:p14="http://schemas.microsoft.com/office/powerpoint/2010/main" val="3363879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D876F-8844-EB00-054F-0685EC2A1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1013D-CA42-2D2A-4E0D-C88F6B257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92E44-9C6E-23CE-15AD-F46BF3B0613E}"/>
              </a:ext>
            </a:extLst>
          </p:cNvPr>
          <p:cNvSpPr>
            <a:spLocks noGrp="1"/>
          </p:cNvSpPr>
          <p:nvPr>
            <p:ph type="body" idx="1"/>
          </p:nvPr>
        </p:nvSpPr>
        <p:spPr/>
        <p:txBody>
          <a:bodyPr/>
          <a:lstStyle/>
          <a:p>
            <a:pPr marL="0" indent="0">
              <a:buFont typeface="+mj-lt"/>
              <a:buNone/>
            </a:pPr>
            <a:r>
              <a:rPr lang="en-US" dirty="0"/>
              <a:t>Finally, I would like to end with 2 things:</a:t>
            </a:r>
          </a:p>
          <a:p>
            <a:pPr marL="0" indent="0">
              <a:buFont typeface="+mj-lt"/>
              <a:buNone/>
            </a:pPr>
            <a:endParaRPr lang="en-US" dirty="0"/>
          </a:p>
          <a:p>
            <a:pPr marL="0" indent="0">
              <a:buFont typeface="+mj-lt"/>
              <a:buNone/>
            </a:pPr>
            <a:r>
              <a:rPr lang="en-US" dirty="0"/>
              <a:t>First, I have included a rock on the table for you that has “Psalm 18:2-3” written on the stone</a:t>
            </a:r>
            <a:r>
              <a:rPr lang="en-US"/>
              <a:t>.  I </a:t>
            </a:r>
            <a:r>
              <a:rPr lang="en-US" dirty="0"/>
              <a:t>urge you to keep your stone handy to remind you how to handle your fears by being persistent and resilient, to remind you to choose to find joy and trust in God, and to remind you that you are a child of God who is loved and valued.</a:t>
            </a:r>
          </a:p>
          <a:p>
            <a:pPr marL="0" indent="0">
              <a:buFont typeface="+mj-lt"/>
              <a:buNone/>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As we talked about before, when a word is repeated several times in a passage, then we know that idea is very important.  So as I read this passage, I want you to notice how many times the words “save” and “safety” are used.</a:t>
            </a:r>
          </a:p>
          <a:p>
            <a:pPr marL="0" indent="0">
              <a:buFont typeface="+mj-lt"/>
              <a:buNone/>
            </a:pPr>
            <a:endParaRPr lang="en-US" dirty="0"/>
          </a:p>
          <a:p>
            <a:pPr lvl="1">
              <a:buNone/>
            </a:pPr>
            <a:r>
              <a:rPr lang="en-US" b="1" i="1" dirty="0"/>
              <a:t>Psalm 18:2-3 (</a:t>
            </a:r>
            <a:r>
              <a:rPr lang="en-US" b="1" i="1" dirty="0">
                <a:effectLst/>
              </a:rPr>
              <a:t>New International Reader's Version)</a:t>
            </a:r>
          </a:p>
          <a:p>
            <a:pPr lvl="1"/>
            <a:r>
              <a:rPr lang="en-US" i="1" baseline="30000" dirty="0"/>
              <a:t>2 </a:t>
            </a:r>
            <a:r>
              <a:rPr lang="en-US" i="1" dirty="0"/>
              <a:t>The </a:t>
            </a:r>
            <a:r>
              <a:rPr lang="en-US" i="1" cap="small" dirty="0">
                <a:effectLst/>
              </a:rPr>
              <a:t>Lord</a:t>
            </a:r>
            <a:r>
              <a:rPr lang="en-US" i="1" dirty="0"/>
              <a:t> is my rock and my place of safety. He is the God who saves me.</a:t>
            </a:r>
            <a:br>
              <a:rPr lang="en-US" i="1" dirty="0"/>
            </a:br>
            <a:r>
              <a:rPr lang="en-US" i="1" dirty="0"/>
              <a:t>    My God is my rock. I go to him for safety.</a:t>
            </a:r>
            <a:br>
              <a:rPr lang="en-US" i="1" dirty="0"/>
            </a:br>
            <a:r>
              <a:rPr lang="en-US" i="1" dirty="0"/>
              <a:t>    He is like a shield to me. He’s the power that saves me. He’s my place of safety.</a:t>
            </a:r>
            <a:br>
              <a:rPr lang="en-US" i="1" dirty="0"/>
            </a:br>
            <a:r>
              <a:rPr lang="en-US" i="1" baseline="30000" dirty="0"/>
              <a:t>3 </a:t>
            </a:r>
            <a:r>
              <a:rPr lang="en-US" i="1" dirty="0"/>
              <a:t>I called out to the </a:t>
            </a:r>
            <a:r>
              <a:rPr lang="en-US" i="1" cap="small" dirty="0">
                <a:effectLst/>
              </a:rPr>
              <a:t>Lord</a:t>
            </a:r>
            <a:r>
              <a:rPr lang="en-US" i="1" dirty="0"/>
              <a:t>. He is worthy of praise.</a:t>
            </a:r>
            <a:br>
              <a:rPr lang="en-US" i="1" dirty="0"/>
            </a:br>
            <a:r>
              <a:rPr lang="en-US" i="1" dirty="0"/>
              <a:t>    He saved me from my enemies.</a:t>
            </a:r>
          </a:p>
        </p:txBody>
      </p:sp>
      <p:sp>
        <p:nvSpPr>
          <p:cNvPr id="4" name="Slide Number Placeholder 3">
            <a:extLst>
              <a:ext uri="{FF2B5EF4-FFF2-40B4-BE49-F238E27FC236}">
                <a16:creationId xmlns:a16="http://schemas.microsoft.com/office/drawing/2014/main" id="{DEDA9ED9-4CB2-31AB-FE58-D6A3E8E658CF}"/>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36</a:t>
            </a:fld>
            <a:endParaRPr lang="en-US" dirty="0"/>
          </a:p>
        </p:txBody>
      </p:sp>
    </p:spTree>
    <p:extLst>
      <p:ext uri="{BB962C8B-B14F-4D97-AF65-F5344CB8AC3E}">
        <p14:creationId xmlns:p14="http://schemas.microsoft.com/office/powerpoint/2010/main" val="1174576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F0455-006A-73F5-C051-61F1A7E797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E45B1-55B5-BA08-0DEB-8DBD8A2582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105AA-DD70-9774-6EDB-9A27490AF957}"/>
              </a:ext>
            </a:extLst>
          </p:cNvPr>
          <p:cNvSpPr>
            <a:spLocks noGrp="1"/>
          </p:cNvSpPr>
          <p:nvPr>
            <p:ph type="body" idx="1"/>
          </p:nvPr>
        </p:nvSpPr>
        <p:spPr/>
        <p:txBody>
          <a:bodyPr/>
          <a:lstStyle/>
          <a:p>
            <a:pPr marL="0" indent="0">
              <a:buFont typeface="+mj-lt"/>
              <a:buNone/>
            </a:pPr>
            <a:r>
              <a:rPr lang="en-US" dirty="0"/>
              <a:t>Second, let’s all of us read the Closing Prayer for Lesson 9 on p. 95, which is also shown on this slide.</a:t>
            </a:r>
          </a:p>
          <a:p>
            <a:pPr marL="0" indent="0">
              <a:buFont typeface="+mj-lt"/>
              <a:buNone/>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i="1" dirty="0"/>
              <a:t>Redeeming Christ, thank you for calling us by name and making us your own.  When we forget that we are part of your family, help us to reclaim our identity, found in you.  Open our eyes that we may recognize you.  Open our hearts that we may serve you with joy.  Guide us to participate in your reign in the world, for you pave the way for us to follow you.  Amen.</a:t>
            </a:r>
            <a:endParaRPr kumimoji="0" lang="en-US" altLang="en-US" sz="1000" b="0" i="1" u="none" strike="noStrike" cap="none" normalizeH="0" baseline="0" dirty="0">
              <a:ln>
                <a:noFill/>
              </a:ln>
              <a:solidFill>
                <a:schemeClr val="tx1"/>
              </a:solidFill>
              <a:effectLst/>
              <a:latin typeface="Arial" panose="020B0604020202020204" pitchFamily="34" charset="0"/>
            </a:endParaRPr>
          </a:p>
          <a:p>
            <a:pPr marL="0" indent="0">
              <a:buFont typeface="+mj-lt"/>
              <a:buNone/>
            </a:pPr>
            <a:endParaRPr lang="en-US" dirty="0"/>
          </a:p>
          <a:p>
            <a:pPr marL="0" indent="0">
              <a:buFont typeface="+mj-lt"/>
              <a:buNone/>
            </a:pPr>
            <a:endParaRPr lang="en-US" dirty="0"/>
          </a:p>
          <a:p>
            <a:endParaRPr lang="en-US" dirty="0"/>
          </a:p>
        </p:txBody>
      </p:sp>
      <p:sp>
        <p:nvSpPr>
          <p:cNvPr id="4" name="Slide Number Placeholder 3">
            <a:extLst>
              <a:ext uri="{FF2B5EF4-FFF2-40B4-BE49-F238E27FC236}">
                <a16:creationId xmlns:a16="http://schemas.microsoft.com/office/drawing/2014/main" id="{152AF5EC-343F-9CD2-1C89-EA97757A202B}"/>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37</a:t>
            </a:fld>
            <a:endParaRPr lang="en-US" dirty="0"/>
          </a:p>
        </p:txBody>
      </p:sp>
    </p:spTree>
    <p:extLst>
      <p:ext uri="{BB962C8B-B14F-4D97-AF65-F5344CB8AC3E}">
        <p14:creationId xmlns:p14="http://schemas.microsoft.com/office/powerpoint/2010/main" val="5420561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FC3A4-31C5-A6B8-06DC-57BFD7719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31BB4-7D68-5596-36AA-E39932D3F1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9F5C3-284E-CE24-29F1-0EDF2D7C75D4}"/>
              </a:ext>
            </a:extLst>
          </p:cNvPr>
          <p:cNvSpPr>
            <a:spLocks noGrp="1"/>
          </p:cNvSpPr>
          <p:nvPr>
            <p:ph type="body" idx="1"/>
          </p:nvPr>
        </p:nvSpPr>
        <p:spPr/>
        <p:txBody>
          <a:bodyPr/>
          <a:lstStyle/>
          <a:p>
            <a:r>
              <a:rPr lang="en-US" dirty="0"/>
              <a:t>Does anyone have any questions they would like to ask or reflections they would like to make?</a:t>
            </a:r>
          </a:p>
        </p:txBody>
      </p:sp>
      <p:sp>
        <p:nvSpPr>
          <p:cNvPr id="4" name="Slide Number Placeholder 3">
            <a:extLst>
              <a:ext uri="{FF2B5EF4-FFF2-40B4-BE49-F238E27FC236}">
                <a16:creationId xmlns:a16="http://schemas.microsoft.com/office/drawing/2014/main" id="{DBABA4BA-5449-F143-875F-FA2903EB6D67}"/>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38</a:t>
            </a:fld>
            <a:endParaRPr lang="en-US" dirty="0"/>
          </a:p>
        </p:txBody>
      </p:sp>
    </p:spTree>
    <p:extLst>
      <p:ext uri="{BB962C8B-B14F-4D97-AF65-F5344CB8AC3E}">
        <p14:creationId xmlns:p14="http://schemas.microsoft.com/office/powerpoint/2010/main" val="391485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turn to p. 2 in your study book, you can read about our author, Rev. Dr. Rhashell D. Hunter.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Dr. Hunter has written the worship materials for “Celebrate the Gifts of Women” for multiple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She served as Director of Racial Equity &amp; Women’s Intercultural Ministries for 14 years, and she currently teaches the Presbyterian polity course at Louisville Seminary.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effectLst/>
            </a:endParaRPr>
          </a:p>
          <a:p>
            <a:endParaRPr lang="en-US" dirty="0"/>
          </a:p>
        </p:txBody>
      </p:sp>
      <p:sp>
        <p:nvSpPr>
          <p:cNvPr id="4" name="Slide Number Placeholder 3">
            <a:extLst>
              <a:ext uri="{FF2B5EF4-FFF2-40B4-BE49-F238E27FC236}">
                <a16:creationId xmlns:a16="http://schemas.microsoft.com/office/drawing/2014/main" id="{59C22656-886A-7B3C-10CB-A21298555786}"/>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4</a:t>
            </a:fld>
            <a:endParaRPr lang="en-US" dirty="0"/>
          </a:p>
        </p:txBody>
      </p:sp>
    </p:spTree>
    <p:extLst>
      <p:ext uri="{BB962C8B-B14F-4D97-AF65-F5344CB8AC3E}">
        <p14:creationId xmlns:p14="http://schemas.microsoft.com/office/powerpoint/2010/main" val="133549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Joyce MacKichan Walker is a retired Certified Christian Educator in the PCUSA and APCE’s 2008 Educator of the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She was ordained as a pastor in 2007 to a role in education and mission at Nassau Presbyterian Church in Princeton NJ, where she served for 30 years, retiring in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 has written numerous Christian education materials and trains Christian educators.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the fourth time to write the “Suggestions for Leaders” for PW/Horizons Bible study, and it shows in the “Suggestions for Leaders” for this Bible study.  I think you will find that Joyce has some very good ideas on how to present each of the lessons.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you would like to follow the lessons as written in the study book, both of these ladies have done a good job of giving you lesson plans and supplying many, many resources to assist you.  Just follow the “Suggestions for Leaders” at the end of each of the chapters. </a:t>
            </a:r>
          </a:p>
        </p:txBody>
      </p:sp>
      <p:sp>
        <p:nvSpPr>
          <p:cNvPr id="4" name="Slide Number Placeholder 3">
            <a:extLst>
              <a:ext uri="{FF2B5EF4-FFF2-40B4-BE49-F238E27FC236}">
                <a16:creationId xmlns:a16="http://schemas.microsoft.com/office/drawing/2014/main" id="{050F0AE0-619E-EF20-99C0-4BA254A2C70A}"/>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5</a:t>
            </a:fld>
            <a:endParaRPr lang="en-US" dirty="0"/>
          </a:p>
        </p:txBody>
      </p:sp>
    </p:spTree>
    <p:extLst>
      <p:ext uri="{BB962C8B-B14F-4D97-AF65-F5344CB8AC3E}">
        <p14:creationId xmlns:p14="http://schemas.microsoft.com/office/powerpoint/2010/main" val="362184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0" dirty="0"/>
              <a:t>Today, I will be highlighting a few things in the study but also providing some additional ideas, information and explanations that may be helpful to you.</a:t>
            </a:r>
          </a:p>
          <a:p>
            <a:pPr marL="0" indent="0">
              <a:buFont typeface="+mj-lt"/>
              <a:buNone/>
            </a:pPr>
            <a:endParaRPr lang="en-US" b="0" dirty="0"/>
          </a:p>
          <a:p>
            <a:pPr marL="0" indent="0">
              <a:buFont typeface="+mj-lt"/>
              <a:buNone/>
            </a:pPr>
            <a:r>
              <a:rPr lang="en-US" b="0" dirty="0"/>
              <a:t>In addition, I want to share links to a few more resources that </a:t>
            </a:r>
            <a:r>
              <a:rPr lang="en-US" b="0" i="1" dirty="0"/>
              <a:t>Horizons </a:t>
            </a:r>
            <a:r>
              <a:rPr lang="en-US" b="0" i="0" dirty="0"/>
              <a:t>has</a:t>
            </a:r>
            <a:r>
              <a:rPr lang="en-US" b="0" dirty="0"/>
              <a:t> given you.  </a:t>
            </a:r>
          </a:p>
          <a:p>
            <a:pPr marL="0" indent="0">
              <a:buFont typeface="+mj-lt"/>
              <a:buNone/>
            </a:pPr>
            <a:endParaRPr lang="en-US" b="0" dirty="0"/>
          </a:p>
          <a:p>
            <a:pPr marL="0" indent="0">
              <a:buFont typeface="+mj-lt"/>
              <a:buNone/>
            </a:pPr>
            <a:r>
              <a:rPr lang="en-US" b="1" dirty="0"/>
              <a:t>Horizons:  </a:t>
            </a:r>
          </a:p>
          <a:p>
            <a:pPr marL="171450" indent="-171450">
              <a:buFont typeface="Arial" panose="020B0604020202020204" pitchFamily="34" charset="0"/>
              <a:buChar char="•"/>
              <a:tabLst>
                <a:tab pos="274320" algn="l"/>
              </a:tabLst>
            </a:pPr>
            <a:r>
              <a:rPr lang="en-US" b="0" dirty="0"/>
              <a:t>This first link is to the </a:t>
            </a:r>
            <a:r>
              <a:rPr lang="en-US" b="0" i="1" dirty="0"/>
              <a:t>Horizons</a:t>
            </a:r>
            <a:r>
              <a:rPr lang="en-US" b="0" dirty="0"/>
              <a:t> website where you can find information for ordering the study books and the companion DVD.  </a:t>
            </a:r>
          </a:p>
          <a:p>
            <a:pPr marL="171450" indent="-171450">
              <a:buFont typeface="Arial" panose="020B0604020202020204" pitchFamily="34" charset="0"/>
              <a:buChar char="•"/>
              <a:tabLst>
                <a:tab pos="274320" algn="l"/>
              </a:tabLst>
            </a:pPr>
            <a:r>
              <a:rPr lang="en-US" b="0" dirty="0"/>
              <a:t>The PW Blog is another place to get additional information from the author about each of the lessons.  Currently, the blog has information for the Introduction and Lesson 1 as well as Lesson 2.  The information seems to be similar to what is included on the DVD.</a:t>
            </a:r>
          </a:p>
          <a:p>
            <a:pPr marL="171450" indent="-171450">
              <a:buFont typeface="Arial" panose="020B0604020202020204" pitchFamily="34" charset="0"/>
              <a:buChar char="•"/>
              <a:tabLst>
                <a:tab pos="274320" algn="l"/>
              </a:tabLst>
            </a:pPr>
            <a:r>
              <a:rPr lang="en-US" b="0" dirty="0"/>
              <a:t>Also, in the </a:t>
            </a:r>
            <a:r>
              <a:rPr lang="en-US" b="0" i="1" dirty="0"/>
              <a:t>Horizons </a:t>
            </a:r>
            <a:r>
              <a:rPr lang="en-US" b="0" i="0" dirty="0"/>
              <a:t>magazine, there are 2 pages of additional insights and questions to accompany each of the lessons.  By the way, an electronic version of the magazine is sent to you earlier than the “hard copy” magazine.</a:t>
            </a:r>
            <a:endParaRPr lang="en-US" b="0" dirty="0"/>
          </a:p>
          <a:p>
            <a:pPr marL="171450" indent="-171450">
              <a:buFont typeface="Arial" panose="020B0604020202020204" pitchFamily="34" charset="0"/>
              <a:buChar char="•"/>
              <a:tabLst>
                <a:tab pos="274320" algn="l"/>
              </a:tabLst>
            </a:pPr>
            <a:endParaRPr lang="en-US" dirty="0"/>
          </a:p>
          <a:p>
            <a:pPr marL="0" indent="0">
              <a:buFont typeface="+mj-lt"/>
              <a:buNone/>
            </a:pPr>
            <a:r>
              <a:rPr lang="en-US" b="1" dirty="0"/>
              <a:t>Today’s Information: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As I explained at the beginning, all of my notes are included on the PowerPoint slides.  Hopefully, the PowerPoint slides will be posted on the presbytery’s website a few days after the August 16</a:t>
            </a:r>
            <a:r>
              <a:rPr lang="en-US" baseline="30000" dirty="0"/>
              <a:t>th</a:t>
            </a:r>
            <a:r>
              <a:rPr lang="en-US" dirty="0"/>
              <a:t> Zoom overview.  To view the notes for the PowerPoint slides, you just need to view the slides in the “Notes Page” format.</a:t>
            </a:r>
          </a:p>
          <a:p>
            <a:pPr marL="0" indent="0">
              <a:buFont typeface="+mj-lt"/>
              <a:buNone/>
            </a:pPr>
            <a:endParaRPr lang="en-US" b="1" dirty="0"/>
          </a:p>
        </p:txBody>
      </p:sp>
      <p:sp>
        <p:nvSpPr>
          <p:cNvPr id="4" name="Slide Number Placeholder 3">
            <a:extLst>
              <a:ext uri="{FF2B5EF4-FFF2-40B4-BE49-F238E27FC236}">
                <a16:creationId xmlns:a16="http://schemas.microsoft.com/office/drawing/2014/main" id="{2A423332-46E0-62B9-5BFB-534398F8EE29}"/>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6</a:t>
            </a:fld>
            <a:endParaRPr lang="en-US" dirty="0"/>
          </a:p>
        </p:txBody>
      </p:sp>
    </p:spTree>
    <p:extLst>
      <p:ext uri="{BB962C8B-B14F-4D97-AF65-F5344CB8AC3E}">
        <p14:creationId xmlns:p14="http://schemas.microsoft.com/office/powerpoint/2010/main" val="2797231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tabLst>
                <a:tab pos="640080" algn="l"/>
              </a:tabLst>
            </a:pPr>
            <a:r>
              <a:rPr lang="en-US" sz="1000" b="0" dirty="0"/>
              <a:t>So, let’s quickly go through some of the basics of what is included in our study book.  If you have your study books, you may want to turn through the pages as we talk about each item.</a:t>
            </a:r>
          </a:p>
          <a:p>
            <a:pPr defTabSz="457200">
              <a:tabLst>
                <a:tab pos="640080" algn="l"/>
              </a:tabLst>
            </a:pPr>
            <a:endParaRPr lang="en-US" sz="1000" b="0" dirty="0"/>
          </a:p>
          <a:p>
            <a:pPr marL="0" marR="0" lvl="0" indent="0" algn="l" defTabSz="457200" rtl="0" eaLnBrk="1" fontAlgn="auto" latinLnBrk="0" hangingPunct="1">
              <a:lnSpc>
                <a:spcPct val="100000"/>
              </a:lnSpc>
              <a:spcBef>
                <a:spcPts val="0"/>
              </a:spcBef>
              <a:spcAft>
                <a:spcPts val="0"/>
              </a:spcAft>
              <a:buClrTx/>
              <a:buSzTx/>
              <a:buFontTx/>
              <a:buNone/>
              <a:tabLst>
                <a:tab pos="640080" algn="l"/>
              </a:tabLst>
              <a:defRPr/>
            </a:pPr>
            <a:r>
              <a:rPr lang="en-US" sz="1000" b="0" dirty="0"/>
              <a:t>We talked about the authors earlier, which is on p. 2 of the book. </a:t>
            </a:r>
          </a:p>
          <a:p>
            <a:pPr marL="0" marR="0" lvl="0" indent="0" algn="l" defTabSz="457200" rtl="0" eaLnBrk="1" fontAlgn="auto" latinLnBrk="0" hangingPunct="1">
              <a:lnSpc>
                <a:spcPct val="100000"/>
              </a:lnSpc>
              <a:spcBef>
                <a:spcPts val="0"/>
              </a:spcBef>
              <a:spcAft>
                <a:spcPts val="0"/>
              </a:spcAft>
              <a:buClrTx/>
              <a:buSzTx/>
              <a:buFontTx/>
              <a:buNone/>
              <a:tabLst>
                <a:tab pos="640080" algn="l"/>
              </a:tabLst>
              <a:defRPr/>
            </a:pPr>
            <a:endParaRPr lang="en-US" sz="1000" b="0" dirty="0"/>
          </a:p>
          <a:p>
            <a:pPr marL="0" marR="0" lvl="0" indent="0" algn="l" defTabSz="457200" rtl="0" eaLnBrk="1" fontAlgn="auto" latinLnBrk="0" hangingPunct="1">
              <a:lnSpc>
                <a:spcPct val="100000"/>
              </a:lnSpc>
              <a:spcBef>
                <a:spcPts val="0"/>
              </a:spcBef>
              <a:spcAft>
                <a:spcPts val="0"/>
              </a:spcAft>
              <a:buClrTx/>
              <a:buSzTx/>
              <a:buFontTx/>
              <a:buNone/>
              <a:tabLst>
                <a:tab pos="640080" algn="l"/>
              </a:tabLst>
              <a:defRPr/>
            </a:pPr>
            <a:r>
              <a:rPr lang="en-US" sz="1000" b="1" dirty="0"/>
              <a:t>The Table of Contents is on pp. 3-4.  </a:t>
            </a:r>
            <a:r>
              <a:rPr lang="en-US" sz="1000" b="0" dirty="0"/>
              <a:t>You will see that the lessons are broken into 3 parts.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tab pos="640080" algn="l"/>
              </a:tabLst>
              <a:defRPr/>
            </a:pPr>
            <a:r>
              <a:rPr lang="en-US" sz="1000" b="0" dirty="0"/>
              <a:t>The first part is “Finding Our Resilience” and shows the resilience of Mary Magdalene, Mary of a Certain Village, and Jesus.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tab pos="640080" algn="l"/>
              </a:tabLst>
              <a:defRPr/>
            </a:pPr>
            <a:r>
              <a:rPr lang="en-US" sz="1000" b="0" dirty="0"/>
              <a:t>The second part is “Finding Our Joy” and the stories showing joy are the prodigal child, the widow’s offering, and what Christians are to do.</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tab pos="640080" algn="l"/>
              </a:tabLst>
              <a:defRPr/>
            </a:pPr>
            <a:r>
              <a:rPr lang="en-US" sz="1000" b="0" dirty="0"/>
              <a:t>The third part is “Finding Our Identity” and the stories of  the woman who was bent over, Jesus’ baptism, and the travelers on the road to Emmaus.</a:t>
            </a:r>
            <a:endParaRPr lang="en-US" sz="1000" b="1" dirty="0"/>
          </a:p>
          <a:p>
            <a:pPr defTabSz="457200">
              <a:tabLst>
                <a:tab pos="640080" algn="l"/>
              </a:tabLst>
            </a:pPr>
            <a:r>
              <a:rPr lang="en-US" sz="1000" b="0" dirty="0"/>
              <a:t>	</a:t>
            </a:r>
          </a:p>
          <a:p>
            <a:pPr marL="0" indent="0" defTabSz="457200">
              <a:tabLst>
                <a:tab pos="640080" algn="l"/>
              </a:tabLst>
            </a:pPr>
            <a:r>
              <a:rPr lang="en-US" sz="1000" dirty="0"/>
              <a:t>The art and the artists in this study are described on pp. 5-7.</a:t>
            </a:r>
          </a:p>
          <a:p>
            <a:pPr marL="640080" indent="-640080" defTabSz="457200">
              <a:tabLst>
                <a:tab pos="640080" algn="l"/>
              </a:tabLst>
            </a:pPr>
            <a:endParaRPr lang="en-US" sz="1000" b="0" dirty="0"/>
          </a:p>
          <a:p>
            <a:pPr defTabSz="457200">
              <a:tabLst>
                <a:tab pos="640080" algn="l"/>
              </a:tabLst>
            </a:pPr>
            <a:r>
              <a:rPr lang="en-US" sz="1000" b="0" dirty="0"/>
              <a:t>On p. 8 there’s a section titled </a:t>
            </a:r>
            <a:r>
              <a:rPr lang="en-US" sz="1000" b="1" dirty="0"/>
              <a:t>“Things to Look for in the Study”</a:t>
            </a:r>
            <a:r>
              <a:rPr lang="en-US" sz="1000" b="0" dirty="0"/>
              <a:t>, which includes:</a:t>
            </a:r>
          </a:p>
          <a:p>
            <a:pPr marL="171450" indent="-171450" defTabSz="457200">
              <a:buFont typeface="Arial" panose="020B0604020202020204" pitchFamily="34" charset="0"/>
              <a:buChar char="•"/>
              <a:tabLst>
                <a:tab pos="640080" algn="l"/>
              </a:tabLst>
            </a:pPr>
            <a:r>
              <a:rPr lang="en-US" sz="1000" b="0" dirty="0"/>
              <a:t>Opening prayer and summary</a:t>
            </a:r>
          </a:p>
          <a:p>
            <a:pPr marL="171450" indent="-171450" defTabSz="457200">
              <a:buFont typeface="Arial" panose="020B0604020202020204" pitchFamily="34" charset="0"/>
              <a:buChar char="•"/>
              <a:tabLst>
                <a:tab pos="640080" algn="l"/>
              </a:tabLst>
            </a:pPr>
            <a:r>
              <a:rPr lang="en-US" sz="1000" b="0" dirty="0"/>
              <a:t>Insights about several biblical characters, including Jesus</a:t>
            </a:r>
          </a:p>
          <a:p>
            <a:pPr marL="171450" indent="-171450" defTabSz="457200">
              <a:buFont typeface="Arial" panose="020B0604020202020204" pitchFamily="34" charset="0"/>
              <a:buChar char="•"/>
              <a:tabLst>
                <a:tab pos="640080" algn="l"/>
              </a:tabLst>
            </a:pPr>
            <a:r>
              <a:rPr lang="en-US" sz="1000" b="0" dirty="0"/>
              <a:t>Activities for participants to deepen their engagement</a:t>
            </a:r>
          </a:p>
          <a:p>
            <a:pPr marL="171450" indent="-171450" defTabSz="457200">
              <a:buFont typeface="Arial" panose="020B0604020202020204" pitchFamily="34" charset="0"/>
              <a:buChar char="•"/>
              <a:tabLst>
                <a:tab pos="640080" algn="l"/>
              </a:tabLst>
            </a:pPr>
            <a:r>
              <a:rPr lang="en-US" sz="1000" b="0" dirty="0"/>
              <a:t>Reflection questions</a:t>
            </a:r>
          </a:p>
          <a:p>
            <a:pPr marL="171450" indent="-171450" defTabSz="457200">
              <a:buFont typeface="Arial" panose="020B0604020202020204" pitchFamily="34" charset="0"/>
              <a:buChar char="•"/>
              <a:tabLst>
                <a:tab pos="640080" algn="l"/>
              </a:tabLst>
            </a:pPr>
            <a:r>
              <a:rPr lang="en-US" sz="1000" b="0" dirty="0"/>
              <a:t>Closing prayer</a:t>
            </a:r>
          </a:p>
          <a:p>
            <a:pPr marL="0" indent="0"/>
            <a:endParaRPr lang="en-US" sz="1000" dirty="0"/>
          </a:p>
          <a:p>
            <a:pPr marL="0" indent="0"/>
            <a:r>
              <a:rPr lang="en-US" sz="1000" dirty="0"/>
              <a:t>We’re going to skip over the introduction and the lessons and turn over to p. 100, the Closing.  I think this is the first time I’ve ever seen a separate page entitled “Closing” in any of these studies.</a:t>
            </a:r>
          </a:p>
          <a:p>
            <a:pPr marL="0" indent="0"/>
            <a:endParaRPr lang="en-US" sz="1000" dirty="0"/>
          </a:p>
          <a:p>
            <a:pPr marL="0" indent="0"/>
            <a:r>
              <a:rPr lang="en-US" sz="1000" dirty="0"/>
              <a:t>The schedule on p. 101 as well as the calendars on p. 108 are good for planning on who will be teaching each of the lessons.  As I always tell you, I suggest sharing the duties and not relying on just one leader.  One reason I make this suggestion is because the leader will definitely learn more and get more out of the lesson than any of the participants.  So, share the wealth.</a:t>
            </a:r>
          </a:p>
          <a:p>
            <a:pPr marL="0" indent="0"/>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The </a:t>
            </a:r>
            <a:r>
              <a:rPr lang="en-US" sz="1000" b="1" dirty="0"/>
              <a:t>Annotated Bibliography </a:t>
            </a:r>
            <a:r>
              <a:rPr lang="en-US" sz="1000" b="0" dirty="0"/>
              <a:t>is on pp. 102-103.  This section contains brief description of books, videos, and additional resources, and why the author found them helpful.  </a:t>
            </a:r>
          </a:p>
        </p:txBody>
      </p:sp>
      <p:sp>
        <p:nvSpPr>
          <p:cNvPr id="4" name="Slide Number Placeholder 3">
            <a:extLst>
              <a:ext uri="{FF2B5EF4-FFF2-40B4-BE49-F238E27FC236}">
                <a16:creationId xmlns:a16="http://schemas.microsoft.com/office/drawing/2014/main" id="{FD1B2B83-84C6-F0C4-8D21-41E144910DDE}"/>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7</a:t>
            </a:fld>
            <a:endParaRPr lang="en-US" dirty="0"/>
          </a:p>
        </p:txBody>
      </p:sp>
    </p:spTree>
    <p:extLst>
      <p:ext uri="{BB962C8B-B14F-4D97-AF65-F5344CB8AC3E}">
        <p14:creationId xmlns:p14="http://schemas.microsoft.com/office/powerpoint/2010/main" val="295605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discussing each of the lessons, I’d like for you to turn to any of the “Suggestions for Leaders” at the end of each of the lessons.  The one I have a copy of on the slide is Lesson 7’s “Suggestions for Leaders” on pp. 78-79.  These suggestions are intended to enhance a group’s study time together and make the study leader’s planning easier.</a:t>
            </a:r>
          </a:p>
          <a:p>
            <a:endParaRPr lang="en-US" dirty="0"/>
          </a:p>
          <a:p>
            <a:r>
              <a:rPr lang="en-US" dirty="0"/>
              <a:t>The suggestions included in for each of the lessons are pretty good – definitely better than many we’ve had in the past – so take advantage of these suggestions.  In fact, if you are leading the lesson, you may want to start with the “Suggestions for Leaders” and refer back to the lesson pages as you go through each of these items.  Then, add and delete items on things that will best fit your group of ladies.</a:t>
            </a:r>
          </a:p>
          <a:p>
            <a:endParaRPr lang="en-US" dirty="0"/>
          </a:p>
          <a:p>
            <a:r>
              <a:rPr lang="en-US" dirty="0"/>
              <a:t>Joyce MacKichan Walker divides things into 4 sections for each of the lessons:</a:t>
            </a:r>
          </a:p>
          <a:p>
            <a:pPr marL="228600" indent="-228600">
              <a:buFont typeface="+mj-lt"/>
              <a:buAutoNum type="arabicPeriod"/>
            </a:pPr>
            <a:r>
              <a:rPr lang="en-US" dirty="0"/>
              <a:t>Central Concept</a:t>
            </a:r>
          </a:p>
          <a:p>
            <a:pPr marL="228600" indent="-228600">
              <a:buFont typeface="+mj-lt"/>
              <a:buAutoNum type="arabicPeriod"/>
            </a:pPr>
            <a:r>
              <a:rPr lang="en-US" dirty="0"/>
              <a:t>Connect</a:t>
            </a:r>
          </a:p>
          <a:p>
            <a:pPr marL="228600" indent="-228600">
              <a:buFont typeface="+mj-lt"/>
              <a:buAutoNum type="arabicPeriod"/>
            </a:pPr>
            <a:r>
              <a:rPr lang="en-US" dirty="0"/>
              <a:t>Consider</a:t>
            </a:r>
          </a:p>
          <a:p>
            <a:pPr marL="228600" indent="-228600">
              <a:buFont typeface="+mj-lt"/>
              <a:buAutoNum type="arabicPeriod"/>
            </a:pPr>
            <a:r>
              <a:rPr lang="en-US" dirty="0"/>
              <a:t>Commune and Commit</a:t>
            </a:r>
          </a:p>
          <a:p>
            <a:endParaRPr lang="en-US" dirty="0"/>
          </a:p>
          <a:p>
            <a:r>
              <a:rPr lang="en-US" dirty="0"/>
              <a:t>Unlike last year, my role in this overview is NOT to outline how to present each lesson.  What I will try to do in this overview is highlight some of the items suggested in the lesson and in the Suggestions for Leaders plus give you additional ideas, suggestions and resources.</a:t>
            </a:r>
          </a:p>
        </p:txBody>
      </p:sp>
      <p:sp>
        <p:nvSpPr>
          <p:cNvPr id="4" name="Slide Number Placeholder 3">
            <a:extLst>
              <a:ext uri="{FF2B5EF4-FFF2-40B4-BE49-F238E27FC236}">
                <a16:creationId xmlns:a16="http://schemas.microsoft.com/office/drawing/2014/main" id="{99CE1FE3-E668-D592-7C66-1A6E3BCF84D8}"/>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8</a:t>
            </a:fld>
            <a:endParaRPr lang="en-US" dirty="0"/>
          </a:p>
        </p:txBody>
      </p:sp>
    </p:spTree>
    <p:extLst>
      <p:ext uri="{BB962C8B-B14F-4D97-AF65-F5344CB8AC3E}">
        <p14:creationId xmlns:p14="http://schemas.microsoft.com/office/powerpoint/2010/main" val="1607196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EA903-5F5A-BC6C-7ECC-DED313D3E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540D2-B1A4-AC22-9CB8-7356CB748D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13320-A979-D041-BD22-E2FEC73AF9E1}"/>
              </a:ext>
            </a:extLst>
          </p:cNvPr>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Let’s turn back to pp. 10-11 and take a look at the “Introduction” of our study.</a:t>
            </a:r>
          </a:p>
          <a:p>
            <a:endParaRPr lang="en-US" sz="1000" dirty="0">
              <a:latin typeface="Arial" panose="020B0604020202020204" pitchFamily="34" charset="0"/>
              <a:cs typeface="Arial" panose="020B0604020202020204" pitchFamily="34" charset="0"/>
            </a:endParaRPr>
          </a:p>
          <a:p>
            <a:r>
              <a:rPr lang="en-US" sz="1000" b="1" i="1" dirty="0">
                <a:solidFill>
                  <a:srgbClr val="FF0000"/>
                </a:solidFill>
                <a:latin typeface="Arial" panose="020B0604020202020204" pitchFamily="34" charset="0"/>
                <a:cs typeface="Arial" panose="020B0604020202020204" pitchFamily="34" charset="0"/>
              </a:rPr>
              <a:t>Pass out rubber bands to each person.</a:t>
            </a:r>
          </a:p>
          <a:p>
            <a:endParaRPr lang="en-US" sz="1000" b="1" i="1" dirty="0">
              <a:solidFill>
                <a:srgbClr val="FF0000"/>
              </a:solidFill>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Have you had times when you snapped or felt broken?  Sometimes we are stretched too thin because we say “Yes” too many times.  Or, we may face a disaster or crisis that dumbfounds us or breaks our hearts.  How do we bounce back when we’re met with those challenges?</a:t>
            </a:r>
          </a:p>
          <a:p>
            <a:endParaRPr lang="en-US" sz="1000" dirty="0">
              <a:latin typeface="Arial" panose="020B0604020202020204" pitchFamily="34" charset="0"/>
              <a:cs typeface="Arial" panose="020B0604020202020204" pitchFamily="34" charset="0"/>
            </a:endParaRPr>
          </a:p>
          <a:p>
            <a:r>
              <a:rPr lang="en-US" sz="1000" b="1" i="0" dirty="0">
                <a:solidFill>
                  <a:srgbClr val="FF0000"/>
                </a:solidFill>
                <a:latin typeface="Arial" panose="020B0604020202020204" pitchFamily="34" charset="0"/>
                <a:cs typeface="Arial" panose="020B0604020202020204" pitchFamily="34" charset="0"/>
              </a:rPr>
              <a:t>CLICK  </a:t>
            </a:r>
            <a:r>
              <a:rPr lang="en-US" sz="1000" b="0" i="0" dirty="0">
                <a:solidFill>
                  <a:schemeClr val="tx1"/>
                </a:solidFill>
                <a:latin typeface="Arial" panose="020B0604020202020204" pitchFamily="34" charset="0"/>
                <a:cs typeface="Arial" panose="020B0604020202020204" pitchFamily="34" charset="0"/>
              </a:rPr>
              <a:t>I’ve given each of you a rubber band.  Awhile back, I was reading about “rubber band faith”, and it reminded me of the themes discussed in our Bible study this year.  Let me explain.</a:t>
            </a:r>
          </a:p>
          <a:p>
            <a:endParaRPr lang="en-US" sz="1000" b="0" i="0" dirty="0">
              <a:solidFill>
                <a:schemeClr val="tx1"/>
              </a:solidFill>
              <a:latin typeface="Arial" panose="020B0604020202020204" pitchFamily="34" charset="0"/>
              <a:cs typeface="Arial" panose="020B0604020202020204" pitchFamily="34" charset="0"/>
            </a:endParaRPr>
          </a:p>
          <a:p>
            <a:r>
              <a:rPr lang="en-US" sz="1000" b="0" i="0" dirty="0">
                <a:solidFill>
                  <a:schemeClr val="tx1"/>
                </a:solidFill>
                <a:latin typeface="Arial" panose="020B0604020202020204" pitchFamily="34" charset="0"/>
                <a:cs typeface="Arial" panose="020B0604020202020204" pitchFamily="34" charset="0"/>
              </a:rPr>
              <a:t>Resilience is like a rubber band.  It snaps back into shape after being stretched too thin.  It can be twisted into knots and bounces back into shape. </a:t>
            </a:r>
            <a:r>
              <a:rPr lang="en-US" sz="1000" kern="1200" dirty="0">
                <a:solidFill>
                  <a:schemeClr val="tx1"/>
                </a:solidFill>
                <a:effectLst/>
                <a:latin typeface="Arial" panose="020B0604020202020204" pitchFamily="34" charset="0"/>
                <a:ea typeface="+mn-ea"/>
                <a:cs typeface="Arial" panose="020B0604020202020204" pitchFamily="34" charset="0"/>
              </a:rPr>
              <a:t>If it’s not stretched every once &amp; awhile, it becomes stiff &amp; breaks.  </a:t>
            </a:r>
            <a:r>
              <a:rPr lang="en-US" sz="1000" b="0" i="0" dirty="0">
                <a:solidFill>
                  <a:schemeClr val="tx1"/>
                </a:solidFill>
                <a:latin typeface="Arial" panose="020B0604020202020204" pitchFamily="34" charset="0"/>
                <a:cs typeface="Arial" panose="020B0604020202020204" pitchFamily="34" charset="0"/>
              </a:rPr>
              <a:t>Being resilient means being able to bounce back from tough times or discouragements or hardships or defeats.  People who survive and thrive well in change are resilient.  </a:t>
            </a:r>
          </a:p>
          <a:p>
            <a:endParaRPr lang="en-US" sz="1000" b="0" i="0" dirty="0">
              <a:solidFill>
                <a:schemeClr val="tx1"/>
              </a:solidFill>
              <a:latin typeface="Arial" panose="020B0604020202020204" pitchFamily="34" charset="0"/>
              <a:cs typeface="Arial" panose="020B0604020202020204" pitchFamily="34" charset="0"/>
            </a:endParaRPr>
          </a:p>
          <a:p>
            <a:r>
              <a:rPr lang="en-US" sz="1000" b="0" i="0" dirty="0">
                <a:solidFill>
                  <a:schemeClr val="tx1"/>
                </a:solidFill>
                <a:latin typeface="Arial" panose="020B0604020202020204" pitchFamily="34" charset="0"/>
                <a:cs typeface="Arial" panose="020B0604020202020204" pitchFamily="34" charset="0"/>
              </a:rPr>
              <a:t>Just like a rubber band needs to be stretched, God also wants us to be stretched.  We all have talents and skills, but we can only go so far.  When we step out and stretch ourselves, God shows up and does what we cannot do by ourselves.  That knowledge makes us bolder, more courageous, and brings us joy.  And when we talk about joy, we are not really talking about happiness.  Happiness is dictated more by external things and events.  Joy is an attitude, and it depends on an internal character.  We all need to be stretched to build our internal character, which will bring us joy.  </a:t>
            </a:r>
            <a:r>
              <a:rPr lang="en-US" sz="1000" b="1" kern="1200" dirty="0">
                <a:solidFill>
                  <a:schemeClr val="tx1"/>
                </a:solidFill>
                <a:effectLst/>
                <a:latin typeface="Arial" panose="020B0604020202020204" pitchFamily="34" charset="0"/>
                <a:ea typeface="+mn-ea"/>
                <a:cs typeface="Arial" panose="020B0604020202020204" pitchFamily="34" charset="0"/>
              </a:rPr>
              <a:t>Joy </a:t>
            </a:r>
            <a:r>
              <a:rPr lang="en-US" sz="1000" kern="1200" dirty="0">
                <a:solidFill>
                  <a:schemeClr val="tx1"/>
                </a:solidFill>
                <a:effectLst/>
                <a:latin typeface="Arial" panose="020B0604020202020204" pitchFamily="34" charset="0"/>
                <a:ea typeface="+mn-ea"/>
                <a:cs typeface="Arial" panose="020B0604020202020204" pitchFamily="34" charset="0"/>
              </a:rPr>
              <a:t>is also 1 of the 7 Fruits of the Spirit, so it’s a feeling produced by the Holy Spirit.</a:t>
            </a:r>
            <a:endParaRPr lang="en-US" sz="1000" b="0" i="0" dirty="0">
              <a:solidFill>
                <a:schemeClr val="tx1"/>
              </a:solidFill>
              <a:latin typeface="Arial" panose="020B0604020202020204" pitchFamily="34" charset="0"/>
              <a:cs typeface="Arial" panose="020B0604020202020204" pitchFamily="34" charset="0"/>
            </a:endParaRPr>
          </a:p>
          <a:p>
            <a:endParaRPr lang="en-US" sz="1000" b="0" i="0" dirty="0">
              <a:solidFill>
                <a:schemeClr val="tx1"/>
              </a:solidFill>
              <a:latin typeface="Arial" panose="020B0604020202020204" pitchFamily="34" charset="0"/>
              <a:cs typeface="Arial" panose="020B0604020202020204" pitchFamily="34" charset="0"/>
            </a:endParaRPr>
          </a:p>
          <a:p>
            <a:r>
              <a:rPr lang="en-US" sz="1000" b="0" i="0" dirty="0">
                <a:solidFill>
                  <a:schemeClr val="tx1"/>
                </a:solidFill>
                <a:latin typeface="Arial" panose="020B0604020202020204" pitchFamily="34" charset="0"/>
                <a:cs typeface="Arial" panose="020B0604020202020204" pitchFamily="34" charset="0"/>
              </a:rPr>
              <a:t>Have you ever tried to shoot a rubber band across the room?  You can do it many ways, but in all ways, you have to have a good anchor point.  Unless we first put Christ into our lives, we are doomed to fail.  The rubber band also helps us remember that being part of the Church of Jesus Christ means God is with us, holding us together, even when we are going through difficult circumstances.  This becomes part of our </a:t>
            </a:r>
            <a:r>
              <a:rPr lang="en-US" sz="1000" kern="1200" dirty="0">
                <a:solidFill>
                  <a:schemeClr val="tx1"/>
                </a:solidFill>
                <a:effectLst/>
                <a:latin typeface="Arial" panose="020B0604020202020204" pitchFamily="34" charset="0"/>
                <a:ea typeface="+mn-ea"/>
                <a:cs typeface="Arial" panose="020B0604020202020204" pitchFamily="34" charset="0"/>
              </a:rPr>
              <a:t>identity – of being 1 of God’s children</a:t>
            </a:r>
            <a:r>
              <a:rPr lang="en-US" sz="1000" b="0" i="0" dirty="0">
                <a:solidFill>
                  <a:schemeClr val="tx1"/>
                </a:solidFill>
                <a:latin typeface="Arial" panose="020B0604020202020204" pitchFamily="34" charset="0"/>
                <a:cs typeface="Arial" panose="020B0604020202020204" pitchFamily="34" charset="0"/>
              </a:rPr>
              <a:t>.  </a:t>
            </a:r>
          </a:p>
          <a:p>
            <a:endParaRPr lang="en-US" sz="1000" b="0" i="0" dirty="0">
              <a:solidFill>
                <a:schemeClr val="tx1"/>
              </a:solidFill>
              <a:latin typeface="Arial" panose="020B0604020202020204" pitchFamily="34" charset="0"/>
              <a:cs typeface="Arial" panose="020B0604020202020204" pitchFamily="34" charset="0"/>
            </a:endParaRPr>
          </a:p>
          <a:p>
            <a:r>
              <a:rPr lang="en-US" sz="1000" b="1" i="0" dirty="0">
                <a:solidFill>
                  <a:srgbClr val="FF0000"/>
                </a:solidFill>
                <a:latin typeface="Arial" panose="020B0604020202020204" pitchFamily="34" charset="0"/>
                <a:cs typeface="Arial" panose="020B0604020202020204" pitchFamily="34" charset="0"/>
              </a:rPr>
              <a:t>CLICK </a:t>
            </a:r>
            <a:r>
              <a:rPr lang="en-US" sz="1000" b="0" i="0" dirty="0">
                <a:solidFill>
                  <a:schemeClr val="tx1"/>
                </a:solidFill>
                <a:latin typeface="Arial" panose="020B0604020202020204" pitchFamily="34" charset="0"/>
                <a:cs typeface="Arial" panose="020B0604020202020204" pitchFamily="34" charset="0"/>
              </a:rPr>
              <a:t>James 4:10 states it well:  “Humble yourselves before the Lord, and he will lift you up.”  Or as one pastor put it, “God does His greatest work when we reach the end of ours.”</a:t>
            </a:r>
            <a:endParaRPr lang="en-US" sz="100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F8704EA-C199-B256-030E-92966F89D2D3}"/>
              </a:ext>
            </a:extLst>
          </p:cNvPr>
          <p:cNvSpPr>
            <a:spLocks noGrp="1"/>
          </p:cNvSpPr>
          <p:nvPr>
            <p:ph type="sldNum" sz="quarter" idx="5"/>
          </p:nvPr>
        </p:nvSpPr>
        <p:spPr>
          <a:xfrm>
            <a:off x="4023092" y="8917422"/>
            <a:ext cx="3077739" cy="471053"/>
          </a:xfrm>
          <a:prstGeom prst="rect">
            <a:avLst/>
          </a:prstGeom>
        </p:spPr>
        <p:txBody>
          <a:bodyPr/>
          <a:lstStyle/>
          <a:p>
            <a:fld id="{6B83F1C3-4FA3-4491-97F4-43CA9C8BDFDF}" type="slidenum">
              <a:rPr lang="en-US" smtClean="0"/>
              <a:t>9</a:t>
            </a:fld>
            <a:endParaRPr lang="en-US" dirty="0"/>
          </a:p>
        </p:txBody>
      </p:sp>
    </p:spTree>
    <p:extLst>
      <p:ext uri="{BB962C8B-B14F-4D97-AF65-F5344CB8AC3E}">
        <p14:creationId xmlns:p14="http://schemas.microsoft.com/office/powerpoint/2010/main" val="99561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200" y="4517136"/>
            <a:ext cx="6581554" cy="1371600"/>
          </a:xfrm>
        </p:spPr>
        <p:txBody>
          <a:bodyPr>
            <a:normAutofit/>
          </a:bodyPr>
          <a:lstStyle>
            <a:lvl1pPr>
              <a:lnSpc>
                <a:spcPts val="4600"/>
              </a:lnSpc>
              <a:defRPr sz="3600" b="1" cap="none" baseline="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550839"/>
            <a:ext cx="5638801" cy="1277961"/>
          </a:xfrm>
        </p:spPr>
        <p:txBody>
          <a:bodyPr anchor="ctr" anchorCtr="0">
            <a:noAutofit/>
          </a:bodyPr>
          <a:lstStyle>
            <a:lvl1pPr>
              <a:defRPr b="1" cap="none">
                <a:solidFill>
                  <a:schemeClr val="bg1"/>
                </a:solidFill>
                <a:latin typeface="+mn-lt"/>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138339"/>
            <a:ext cx="5600700" cy="3898733"/>
          </a:xfrm>
          <a:prstGeom prst="rect">
            <a:avLst/>
          </a:prstGeom>
        </p:spPr>
        <p:txBody>
          <a:bodyPr/>
          <a:lstStyle>
            <a:lvl1pPr marL="342900" indent="-342900">
              <a:lnSpc>
                <a:spcPts val="3000"/>
              </a:lnSpc>
              <a:spcBef>
                <a:spcPts val="0"/>
              </a:spcBef>
              <a:spcAft>
                <a:spcPts val="1000"/>
              </a:spcAft>
              <a:buFont typeface="Arial" panose="020B0604020202020204" pitchFamily="34" charset="0"/>
              <a:buChar char="•"/>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9966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9BAD-EE05-43F5-BC9F-35414714B597}"/>
              </a:ext>
            </a:extLst>
          </p:cNvPr>
          <p:cNvSpPr>
            <a:spLocks noGrp="1"/>
          </p:cNvSpPr>
          <p:nvPr>
            <p:ph type="title"/>
          </p:nvPr>
        </p:nvSpPr>
        <p:spPr>
          <a:xfrm>
            <a:off x="457199" y="804230"/>
            <a:ext cx="11174819" cy="903767"/>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DAA6C088-B616-3EE8-DD86-006B08269CCF}"/>
              </a:ext>
            </a:extLst>
          </p:cNvPr>
          <p:cNvSpPr>
            <a:spLocks noGrp="1"/>
          </p:cNvSpPr>
          <p:nvPr>
            <p:ph type="dt" sz="half" idx="10"/>
          </p:nvPr>
        </p:nvSpPr>
        <p:spPr/>
        <p:txBody>
          <a:bodyPr/>
          <a:lstStyle/>
          <a:p>
            <a:fld id="{8F310904-DE8F-4B8E-99C6-5AFA03672FFA}" type="datetimeFigureOut">
              <a:rPr lang="en-US" smtClean="0"/>
              <a:t>8/15/2025</a:t>
            </a:fld>
            <a:endParaRPr lang="en-US" dirty="0"/>
          </a:p>
        </p:txBody>
      </p:sp>
      <p:sp>
        <p:nvSpPr>
          <p:cNvPr id="4" name="Footer Placeholder 3">
            <a:extLst>
              <a:ext uri="{FF2B5EF4-FFF2-40B4-BE49-F238E27FC236}">
                <a16:creationId xmlns:a16="http://schemas.microsoft.com/office/drawing/2014/main" id="{EADF21D6-E2BB-6BDD-AE0E-CE32C36D94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28B26D-A384-AE32-5A0C-30F04243C737}"/>
              </a:ext>
            </a:extLst>
          </p:cNvPr>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285699180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dirty="0"/>
              <a:t>Click icon to add picture</a:t>
            </a:r>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dirty="0"/>
              <a:t>Click icon to add picture</a:t>
            </a:r>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dirty="0"/>
              <a:t>Click icon to add picture</a:t>
            </a:r>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dirty="0"/>
              <a:t>Click icon to add picture</a:t>
            </a:r>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dirty="0"/>
              <a:t>Click icon to add picture</a:t>
            </a:r>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dirty="0"/>
              <a:t>Click icon to add picture</a:t>
            </a:r>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dirty="0"/>
              <a:t>Click icon to add picture</a:t>
            </a:r>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dirty="0"/>
              <a:t>Click icon to add picture</a:t>
            </a:r>
          </a:p>
        </p:txBody>
      </p:sp>
    </p:spTree>
    <p:extLst>
      <p:ext uri="{BB962C8B-B14F-4D97-AF65-F5344CB8AC3E}">
        <p14:creationId xmlns:p14="http://schemas.microsoft.com/office/powerpoint/2010/main" val="290190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1" y="2203373"/>
            <a:ext cx="6749665" cy="46546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1244794"/>
            <a:ext cx="4985133" cy="877824"/>
          </a:xfrm>
        </p:spPr>
        <p:txBody>
          <a:bodyPr/>
          <a:lstStyle>
            <a:lvl1pPr>
              <a:defRPr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199" y="2478795"/>
            <a:ext cx="6075803" cy="3734718"/>
          </a:xfrm>
          <a:prstGeom prst="rect">
            <a:avLst/>
          </a:prstGeom>
        </p:spPr>
        <p:txBody>
          <a:bodyPr/>
          <a:lstStyle>
            <a:lvl1pPr marL="0" indent="0">
              <a:lnSpc>
                <a:spcPts val="3000"/>
              </a:lnSpc>
              <a:spcBef>
                <a:spcPts val="0"/>
              </a:spcBef>
              <a:buNone/>
              <a:defRPr sz="2400">
                <a:solidFill>
                  <a:schemeClr val="bg1"/>
                </a:solidFill>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749666" y="0"/>
            <a:ext cx="4985133" cy="6858000"/>
          </a:xfrm>
          <a:prstGeom prst="rect">
            <a:avLst/>
          </a:prstGeom>
        </p:spPr>
        <p:txBody>
          <a:bodyPr anchor="ctr"/>
          <a:lstStyle>
            <a:lvl1pPr marL="0" indent="0" algn="ctr">
              <a:buNone/>
              <a:defRPr>
                <a:solidFill>
                  <a:schemeClr val="bg1"/>
                </a:solidFill>
              </a:defRPr>
            </a:lvl1pPr>
          </a:lstStyle>
          <a:p>
            <a:r>
              <a:rPr lang="en-US" dirty="0"/>
              <a:t>Click icon to add picture</a:t>
            </a:r>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b="0">
                <a:latin typeface="Arial Rounded MT Bold" panose="020F0704030504030204" pitchFamily="34" charset="0"/>
              </a:defRPr>
            </a:lvl1pPr>
          </a:lstStyle>
          <a:p>
            <a:r>
              <a:rPr lang="en-US" dirty="0"/>
              <a:t>Click to edit Master title style</a:t>
            </a:r>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5638800" cy="3403600"/>
          </a:xfrm>
          <a:prstGeom prst="rect">
            <a:avLst/>
          </a:prstGeom>
        </p:spPr>
        <p:txBody>
          <a:bodyPr/>
          <a:lstStyle>
            <a:lvl1pPr marL="342900" indent="-342900">
              <a:lnSpc>
                <a:spcPct val="100000"/>
              </a:lnSpc>
              <a:spcBef>
                <a:spcPts val="1200"/>
              </a:spcBef>
              <a:spcAft>
                <a:spcPts val="0"/>
              </a:spcAft>
              <a:buFont typeface="Arial" panose="020B0604020202020204" pitchFamily="34" charset="0"/>
              <a:buChar char="•"/>
              <a:defRPr sz="2800" b="1">
                <a:solidFill>
                  <a:srgbClr val="7030A0"/>
                </a:solidFill>
                <a:latin typeface="Calibri" panose="020F0502020204030204" pitchFamily="34" charset="0"/>
                <a:cs typeface="Calibri" panose="020F0502020204030204" pitchFamily="34" charset="0"/>
              </a:defRPr>
            </a:lvl1pPr>
            <a:lvl2pPr marL="800100" indent="-342900">
              <a:lnSpc>
                <a:spcPct val="100000"/>
              </a:lnSpc>
              <a:spcBef>
                <a:spcPts val="0"/>
              </a:spcBef>
              <a:spcAft>
                <a:spcPts val="0"/>
              </a:spcAft>
              <a:buFont typeface="Symbol" panose="05050102010706020507" pitchFamily="18" charset="2"/>
              <a:buChar char="-"/>
              <a:defRPr sz="2400">
                <a:solidFill>
                  <a:schemeClr val="tx1"/>
                </a:solidFill>
                <a:latin typeface="Calibri" panose="020F0502020204030204" pitchFamily="34" charset="0"/>
                <a:cs typeface="Calibri" panose="020F0502020204030204" pitchFamily="34" charset="0"/>
              </a:defRPr>
            </a:lvl2pPr>
            <a:lvl3pPr marL="1146175" indent="-231775">
              <a:buFont typeface="Arial" panose="020B0604020202020204" pitchFamily="34" charset="0"/>
              <a:buChar char="•"/>
              <a:defRPr sz="2000">
                <a:solidFill>
                  <a:srgbClr val="7030A0"/>
                </a:solidFill>
              </a:defRPr>
            </a:lvl3pPr>
            <a:lvl4pPr marL="1371600" indent="0">
              <a:buNone/>
              <a:defRPr sz="2400"/>
            </a:lvl4pPr>
            <a:lvl5pPr marL="1828800" indent="0">
              <a:buNone/>
              <a:defRPr sz="2400"/>
            </a:lvl5pPr>
          </a:lstStyle>
          <a:p>
            <a:pPr lvl="0"/>
            <a:r>
              <a:rPr lang="en-US" dirty="0"/>
              <a:t>Click to edit text</a:t>
            </a:r>
          </a:p>
          <a:p>
            <a:pPr lvl="2"/>
            <a:endParaRPr lang="en-US" dirty="0"/>
          </a:p>
          <a:p>
            <a:pPr lvl="1"/>
            <a:endParaRPr lang="en-US" dirty="0"/>
          </a:p>
          <a:p>
            <a:pPr lvl="1"/>
            <a:endParaRPr lang="en-US" dirty="0"/>
          </a:p>
          <a:p>
            <a:pPr lvl="2"/>
            <a:endParaRPr lang="en-US" dirty="0"/>
          </a:p>
          <a:p>
            <a:pPr lvl="1"/>
            <a:endParaRPr lang="en-US" dirty="0"/>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4251960" cy="3255264"/>
          </a:xfrm>
          <a:prstGeom prst="rect">
            <a:avLst/>
          </a:prstGeom>
        </p:spPr>
        <p:txBody>
          <a:bodyPr/>
          <a:lstStyle>
            <a:lvl1pPr marL="231775" indent="-231775">
              <a:lnSpc>
                <a:spcPts val="3000"/>
              </a:lnSpc>
              <a:spcBef>
                <a:spcPts val="0"/>
              </a:spcBef>
              <a:spcAft>
                <a:spcPts val="1000"/>
              </a:spcAft>
              <a:buFont typeface="Arial" panose="020B0604020202020204" pitchFamily="34" charset="0"/>
              <a:buChar char="•"/>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1371600"/>
            <a:ext cx="4251961" cy="877824"/>
          </a:xfrm>
        </p:spPr>
        <p:txBody>
          <a:bodyPr/>
          <a:lstStyle>
            <a:lvl1pPr>
              <a:lnSpc>
                <a:spcPts val="4320"/>
              </a:lnSpc>
              <a:defRPr b="1" cap="none">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8/15/2025</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3" r:id="rId2"/>
    <p:sldLayoutId id="2147483700" r:id="rId3"/>
    <p:sldLayoutId id="2147483701" r:id="rId4"/>
    <p:sldLayoutId id="2147483702" r:id="rId5"/>
    <p:sldLayoutId id="2147483662" r:id="rId6"/>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8/15/2025</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8/15/2025</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8/15/2025</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egospelofmary.org/the-gospe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hyperlink" Target="https://today.duke.edu/2019/06/mary-or-martha-duke-scholars-research-finds-mary-magdalene-downplayed-new-testament-scribes" TargetMode="External"/><Relationship Id="rId4" Type="http://schemas.openxmlformats.org/officeDocument/2006/relationships/hyperlink" Target="https://youtu.be/_b3Y3cJ0Ic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C3NsmjQTjl4?feature=shared"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reativebiblestudy.com/Christian-stories.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s://youtu.be/H-v0NnlIi8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s://youtu.be/KLfDry1Y_fQ?feature=shared" TargetMode="External"/><Relationship Id="rId4" Type="http://schemas.openxmlformats.org/officeDocument/2006/relationships/hyperlink" Target="https://youtu.be/4uNQnvaGrxQ?feature=shar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youtu.be/dVFEM8W57tI?feature=shared"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youtu.be/tCA-LM8_UeM?feature=shared" TargetMode="External"/><Relationship Id="rId5" Type="http://schemas.openxmlformats.org/officeDocument/2006/relationships/hyperlink" Target="https://youtu.be/SlfK482mFU4?feature=shared" TargetMode="External"/><Relationship Id="rId4" Type="http://schemas.openxmlformats.org/officeDocument/2006/relationships/hyperlink" Target="https://youtu.be/bmUfJtsaqp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9pA_zkufafw?feature=shared"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amazon.com/Steve-Spangler-Science-Energy-Hands/dp/B07RHWJP4R/ref=asc_df_B07RHWJP4R?tag=bngsmtphsnus-20&amp;linkCode=df0&amp;hvadid=80882941401529&amp;hvnetw=s&amp;hvqmt=e&amp;hvbmt=be&amp;hvdev=c&amp;hvlocint=&amp;hvlocphy=73266&amp;hvtargid=pla-4584482468644670&amp;th=1"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s://youtu.be/bmUfJtsaqp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GgofETCbYns?feature=shared"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hyperlink" Target="https://youtu.be/Cxb8IMeXaxk?feature=share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youtu.be/A6f21Ekd7fE?feature=shared"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youtu.be/QCWg4izAu2M?feature=share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presbyterianwomen.org/bible-study/resilience/"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pbyofnewcovenant.org/presbyterian-women/" TargetMode="External"/><Relationship Id="rId4" Type="http://schemas.openxmlformats.org/officeDocument/2006/relationships/hyperlink" Target="https://www.presbyterianwomen.org/category/blo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rot="20624630">
            <a:off x="199389" y="365976"/>
            <a:ext cx="2891751" cy="1882965"/>
          </a:xfrm>
          <a:noFill/>
          <a:effectLst>
            <a:outerShdw blurRad="50800" dist="38100" dir="2700000" algn="tl" rotWithShape="0">
              <a:prstClr val="black">
                <a:alpha val="40000"/>
              </a:prstClr>
            </a:outerShdw>
          </a:effectLst>
        </p:spPr>
        <p:txBody>
          <a:bodyPr anchor="t" anchorCtr="0">
            <a:normAutofit/>
          </a:bodyPr>
          <a:lstStyle/>
          <a:p>
            <a:pPr algn="ctr">
              <a:lnSpc>
                <a:spcPct val="100000"/>
              </a:lnSpc>
            </a:pPr>
            <a:r>
              <a:rPr lang="en-US" sz="3800" dirty="0">
                <a:solidFill>
                  <a:srgbClr val="FFCC66"/>
                </a:solidFill>
                <a:effectLst>
                  <a:outerShdw blurRad="38100" dist="38100" dir="2700000" algn="tl">
                    <a:srgbClr val="000000">
                      <a:alpha val="43137"/>
                    </a:srgbClr>
                  </a:outerShdw>
                </a:effectLst>
                <a:latin typeface="Arial Rounded MT Bold" panose="020F0704030504030204" pitchFamily="34" charset="0"/>
              </a:rPr>
              <a:t>2025</a:t>
            </a:r>
            <a:br>
              <a:rPr lang="en-US" sz="3800" dirty="0">
                <a:solidFill>
                  <a:srgbClr val="FFCC66"/>
                </a:solidFill>
                <a:effectLst>
                  <a:outerShdw blurRad="38100" dist="38100" dir="2700000" algn="tl">
                    <a:srgbClr val="000000">
                      <a:alpha val="43137"/>
                    </a:srgbClr>
                  </a:outerShdw>
                </a:effectLst>
                <a:latin typeface="Arial Rounded MT Bold" panose="020F0704030504030204" pitchFamily="34" charset="0"/>
              </a:rPr>
            </a:br>
            <a:r>
              <a:rPr lang="en-US" sz="3800" dirty="0">
                <a:solidFill>
                  <a:srgbClr val="FFCC66"/>
                </a:solidFill>
                <a:effectLst>
                  <a:outerShdw blurRad="38100" dist="38100" dir="2700000" algn="tl">
                    <a:srgbClr val="000000">
                      <a:alpha val="43137"/>
                    </a:srgbClr>
                  </a:outerShdw>
                </a:effectLst>
                <a:latin typeface="Arial Rounded MT Bold" panose="020F0704030504030204" pitchFamily="34" charset="0"/>
              </a:rPr>
              <a:t>Bible Study Overview</a:t>
            </a:r>
            <a:endParaRPr lang="en-US" sz="3800" b="0" dirty="0">
              <a:solidFill>
                <a:srgbClr val="FFCC66"/>
              </a:solidFill>
              <a:effectLst>
                <a:outerShdw blurRad="38100" dist="38100" dir="2700000" algn="tl">
                  <a:srgbClr val="000000">
                    <a:alpha val="43137"/>
                  </a:srgbClr>
                </a:outerShdw>
              </a:effectLst>
              <a:latin typeface="Arial Rounded MT Bold" panose="020F0704030504030204" pitchFamily="34" charset="0"/>
            </a:endParaRPr>
          </a:p>
        </p:txBody>
      </p:sp>
      <p:pic>
        <p:nvPicPr>
          <p:cNvPr id="2" name="Picture 1">
            <a:extLst>
              <a:ext uri="{FF2B5EF4-FFF2-40B4-BE49-F238E27FC236}">
                <a16:creationId xmlns:a16="http://schemas.microsoft.com/office/drawing/2014/main" id="{E14A4AC6-1AF5-E00C-BE5D-BBD69E18D60A}"/>
              </a:ext>
            </a:extLst>
          </p:cNvPr>
          <p:cNvPicPr>
            <a:picLocks noChangeAspect="1"/>
          </p:cNvPicPr>
          <p:nvPr/>
        </p:nvPicPr>
        <p:blipFill>
          <a:blip r:embed="rId4"/>
          <a:stretch>
            <a:fillRect/>
          </a:stretch>
        </p:blipFill>
        <p:spPr>
          <a:xfrm>
            <a:off x="3244836" y="234643"/>
            <a:ext cx="4206240" cy="6371431"/>
          </a:xfrm>
          <a:prstGeom prst="rect">
            <a:avLst/>
          </a:prstGeom>
          <a:effectLst>
            <a:outerShdw blurRad="50800" dist="38100" dir="2700000" algn="tl" rotWithShape="0">
              <a:prstClr val="black">
                <a:alpha val="40000"/>
              </a:prstClr>
            </a:outerShdw>
          </a:effectLst>
        </p:spPr>
      </p:pic>
      <p:sp>
        <p:nvSpPr>
          <p:cNvPr id="6" name="Rectangle 2">
            <a:extLst>
              <a:ext uri="{FF2B5EF4-FFF2-40B4-BE49-F238E27FC236}">
                <a16:creationId xmlns:a16="http://schemas.microsoft.com/office/drawing/2014/main" id="{1C0D7B69-0BB1-F6C7-05C7-A0133185F5C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3">
            <a:extLst>
              <a:ext uri="{FF2B5EF4-FFF2-40B4-BE49-F238E27FC236}">
                <a16:creationId xmlns:a16="http://schemas.microsoft.com/office/drawing/2014/main" id="{B60E5BA6-E98B-F743-14A6-34AC03052151}"/>
              </a:ext>
            </a:extLst>
          </p:cNvPr>
          <p:cNvSpPr>
            <a:spLocks noChangeArrowheads="1"/>
          </p:cNvSpPr>
          <p:nvPr/>
        </p:nvSpPr>
        <p:spPr bwMode="auto">
          <a:xfrm>
            <a:off x="7164634" y="2673892"/>
            <a:ext cx="4502226" cy="2416046"/>
          </a:xfrm>
          <a:prstGeom prst="rect">
            <a:avLst/>
          </a:prstGeom>
          <a:solidFill>
            <a:srgbClr val="FFCC66"/>
          </a:solidFill>
          <a:ln>
            <a:noFill/>
          </a:ln>
          <a:effectLst>
            <a:outerShdw blurRad="50800" dist="635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buClrTx/>
              <a:buSzTx/>
              <a:buFontTx/>
              <a:buNone/>
              <a:tabLst/>
            </a:pPr>
            <a:r>
              <a:rPr kumimoji="0" lang="en-US" altLang="en-US" sz="26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2025–2026 </a:t>
            </a:r>
            <a:br>
              <a:rPr kumimoji="0" lang="en-US" altLang="en-US" sz="26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26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PW/Horizons Bible Study</a:t>
            </a:r>
            <a:endParaRPr kumimoji="0" lang="en-US" altLang="en-US" sz="2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ts val="1800"/>
              </a:spcBef>
              <a:spcAft>
                <a:spcPct val="0"/>
              </a:spcAft>
              <a:buClrTx/>
              <a:buSzTx/>
              <a:buFontTx/>
              <a:buNone/>
              <a:tabLst/>
            </a:pPr>
            <a:r>
              <a:rPr kumimoji="0" lang="en-US" altLang="en-US" sz="30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by Rhashell D. Hunter</a:t>
            </a:r>
            <a:br>
              <a:rPr kumimoji="0" lang="en-US" altLang="en-US" sz="3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24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Suggestions for Leaders by </a:t>
            </a:r>
            <a:br>
              <a:rPr kumimoji="0" lang="en-US" altLang="en-US" sz="24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24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Joyce MacKichan Walker</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5116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C523D-394E-8FEE-6269-6AB7FCDF4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B8ED9-B871-C358-0326-579B81A31A05}"/>
              </a:ext>
            </a:extLst>
          </p:cNvPr>
          <p:cNvSpPr>
            <a:spLocks noGrp="1"/>
          </p:cNvSpPr>
          <p:nvPr>
            <p:ph type="title"/>
          </p:nvPr>
        </p:nvSpPr>
        <p:spPr>
          <a:xfrm>
            <a:off x="574429" y="264944"/>
            <a:ext cx="7467601" cy="1572768"/>
          </a:xfrm>
        </p:spPr>
        <p:txBody>
          <a:bodyPr/>
          <a:lstStyle/>
          <a:p>
            <a:r>
              <a:rPr lang="en-US" dirty="0"/>
              <a:t>Introduction</a:t>
            </a:r>
          </a:p>
        </p:txBody>
      </p:sp>
      <p:sp>
        <p:nvSpPr>
          <p:cNvPr id="3" name="Text Placeholder 2">
            <a:extLst>
              <a:ext uri="{FF2B5EF4-FFF2-40B4-BE49-F238E27FC236}">
                <a16:creationId xmlns:a16="http://schemas.microsoft.com/office/drawing/2014/main" id="{B12605E7-803E-5363-503F-CA39CACF713D}"/>
              </a:ext>
            </a:extLst>
          </p:cNvPr>
          <p:cNvSpPr>
            <a:spLocks noGrp="1"/>
          </p:cNvSpPr>
          <p:nvPr>
            <p:ph type="body" sz="quarter" idx="14"/>
          </p:nvPr>
        </p:nvSpPr>
        <p:spPr>
          <a:xfrm>
            <a:off x="574429" y="1552568"/>
            <a:ext cx="6905363" cy="4491848"/>
          </a:xfrm>
        </p:spPr>
        <p:txBody>
          <a:bodyPr/>
          <a:lstStyle/>
          <a:p>
            <a:pPr>
              <a:spcAft>
                <a:spcPts val="0"/>
              </a:spcAft>
            </a:pPr>
            <a:r>
              <a:rPr lang="en-US" dirty="0"/>
              <a:t>Intro suggestion: Discuss in small groups</a:t>
            </a:r>
          </a:p>
          <a:p>
            <a:pPr lvl="1"/>
            <a:r>
              <a:rPr lang="en-US" dirty="0"/>
              <a:t>Which theme would you claim as a strength?</a:t>
            </a:r>
          </a:p>
          <a:p>
            <a:pPr lvl="1"/>
            <a:r>
              <a:rPr lang="en-US" dirty="0"/>
              <a:t>Which theme do you most hope to grow in your life?</a:t>
            </a:r>
          </a:p>
          <a:p>
            <a:pPr>
              <a:spcBef>
                <a:spcPts val="2400"/>
              </a:spcBef>
              <a:spcAft>
                <a:spcPts val="0"/>
              </a:spcAft>
            </a:pPr>
            <a:r>
              <a:rPr lang="en-US" dirty="0"/>
              <a:t>A quick, true story…</a:t>
            </a:r>
          </a:p>
          <a:p>
            <a:pPr>
              <a:spcBef>
                <a:spcPts val="2400"/>
              </a:spcBef>
              <a:spcAft>
                <a:spcPts val="0"/>
              </a:spcAft>
            </a:pPr>
            <a:r>
              <a:rPr lang="en-US" dirty="0"/>
              <a:t>Scriptural quotes in study from NRSV</a:t>
            </a:r>
          </a:p>
          <a:p>
            <a:pPr>
              <a:spcBef>
                <a:spcPts val="0"/>
              </a:spcBef>
              <a:spcAft>
                <a:spcPts val="0"/>
              </a:spcAft>
            </a:pPr>
            <a:endParaRPr lang="en-US" b="0" dirty="0">
              <a:solidFill>
                <a:schemeClr val="tx1"/>
              </a:solidFill>
            </a:endParaRPr>
          </a:p>
          <a:p>
            <a:pPr marL="0" indent="0">
              <a:spcBef>
                <a:spcPts val="0"/>
              </a:spcBef>
              <a:spcAft>
                <a:spcPts val="0"/>
              </a:spcAft>
              <a:buNone/>
            </a:pPr>
            <a:endParaRPr lang="en-US" b="0" dirty="0">
              <a:solidFill>
                <a:schemeClr val="tx1"/>
              </a:solidFill>
              <a:effectLst/>
            </a:endParaRPr>
          </a:p>
        </p:txBody>
      </p:sp>
      <p:pic>
        <p:nvPicPr>
          <p:cNvPr id="4" name="Picture 3">
            <a:extLst>
              <a:ext uri="{FF2B5EF4-FFF2-40B4-BE49-F238E27FC236}">
                <a16:creationId xmlns:a16="http://schemas.microsoft.com/office/drawing/2014/main" id="{9BC658FC-7A24-DCB1-1AEC-063DFD536D4D}"/>
              </a:ext>
            </a:extLst>
          </p:cNvPr>
          <p:cNvPicPr>
            <a:picLocks noChangeAspect="1"/>
          </p:cNvPicPr>
          <p:nvPr/>
        </p:nvPicPr>
        <p:blipFill>
          <a:blip r:embed="rId3"/>
          <a:stretch>
            <a:fillRect/>
          </a:stretch>
        </p:blipFill>
        <p:spPr>
          <a:xfrm>
            <a:off x="7677352" y="243284"/>
            <a:ext cx="4206240" cy="63714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880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2654F-7220-D92D-2498-A67DAF84D1CA}"/>
            </a:ext>
          </a:extLst>
        </p:cNvPr>
        <p:cNvGrpSpPr/>
        <p:nvPr/>
      </p:nvGrpSpPr>
      <p:grpSpPr>
        <a:xfrm>
          <a:off x="0" y="0"/>
          <a:ext cx="0" cy="0"/>
          <a:chOff x="0" y="0"/>
          <a:chExt cx="0" cy="0"/>
        </a:xfrm>
      </p:grpSpPr>
      <p:pic>
        <p:nvPicPr>
          <p:cNvPr id="2" name="Picture Placeholder 7" descr="Abstract image of curvy lines">
            <a:extLst>
              <a:ext uri="{FF2B5EF4-FFF2-40B4-BE49-F238E27FC236}">
                <a16:creationId xmlns:a16="http://schemas.microsoft.com/office/drawing/2014/main" id="{8FE5CE8E-5D3D-D829-E85F-7C7D65A0B8D9}"/>
              </a:ext>
            </a:extLst>
          </p:cNvPr>
          <p:cNvPicPr>
            <a:picLocks noChangeAspect="1"/>
          </p:cNvPicPr>
          <p:nvPr/>
        </p:nvPicPr>
        <p:blipFill>
          <a:blip r:embed="rId3"/>
          <a:srcRect/>
          <a:stretch/>
        </p:blipFill>
        <p:spPr>
          <a:xfrm>
            <a:off x="225" y="1"/>
            <a:ext cx="12191550" cy="6857999"/>
          </a:xfrm>
          <a:prstGeom prst="rect">
            <a:avLst/>
          </a:prstGeom>
        </p:spPr>
      </p:pic>
      <p:sp>
        <p:nvSpPr>
          <p:cNvPr id="7" name="Title 2">
            <a:extLst>
              <a:ext uri="{FF2B5EF4-FFF2-40B4-BE49-F238E27FC236}">
                <a16:creationId xmlns:a16="http://schemas.microsoft.com/office/drawing/2014/main" id="{0F0DBDD5-5991-B876-6A33-E6FB422CB4FF}"/>
              </a:ext>
            </a:extLst>
          </p:cNvPr>
          <p:cNvSpPr>
            <a:spLocks noGrp="1"/>
          </p:cNvSpPr>
          <p:nvPr>
            <p:ph type="title"/>
          </p:nvPr>
        </p:nvSpPr>
        <p:spPr>
          <a:xfrm>
            <a:off x="919391" y="842721"/>
            <a:ext cx="5651890" cy="1327042"/>
          </a:xfrm>
          <a:noFill/>
          <a:effectLst>
            <a:softEdge rad="63500"/>
          </a:effectLst>
        </p:spPr>
        <p:txBody>
          <a:bodyPr lIns="0" tIns="0" rIns="0" bIns="0">
            <a:noAutofit/>
          </a:bodyPr>
          <a:lstStyle/>
          <a:p>
            <a:r>
              <a:rPr lang="en-US" sz="3800" b="1" dirty="0">
                <a:solidFill>
                  <a:schemeClr val="bg1"/>
                </a:solidFill>
                <a:effectLst>
                  <a:outerShdw blurRad="38100" dist="38100" dir="2700000" algn="tl">
                    <a:srgbClr val="000000">
                      <a:alpha val="43137"/>
                    </a:srgbClr>
                  </a:outerShdw>
                </a:effectLst>
              </a:rPr>
              <a:t>Finding our </a:t>
            </a:r>
            <a:r>
              <a:rPr lang="en-US" sz="7200" b="1" dirty="0">
                <a:solidFill>
                  <a:srgbClr val="FFC000"/>
                </a:solidFill>
                <a:effectLst>
                  <a:outerShdw blurRad="38100" dist="38100" dir="2700000" algn="tl">
                    <a:srgbClr val="000000">
                      <a:alpha val="43137"/>
                    </a:srgbClr>
                  </a:outerShdw>
                </a:effectLst>
                <a:latin typeface="Freestyle Script" panose="030804020302050B0404" pitchFamily="66" charset="0"/>
              </a:rPr>
              <a:t>Resilience</a:t>
            </a:r>
            <a:r>
              <a:rPr lang="en-US" sz="3800" b="1" dirty="0">
                <a:solidFill>
                  <a:schemeClr val="bg1"/>
                </a:solidFill>
                <a:effectLst>
                  <a:outerShdw blurRad="38100" dist="38100" dir="2700000" algn="tl">
                    <a:srgbClr val="000000">
                      <a:alpha val="43137"/>
                    </a:srgbClr>
                  </a:outerShdw>
                </a:effectLst>
              </a:rPr>
              <a:t> </a:t>
            </a:r>
            <a:br>
              <a:rPr lang="en-US" sz="3800" b="1" dirty="0">
                <a:solidFill>
                  <a:schemeClr val="bg1"/>
                </a:solidFill>
                <a:effectLst>
                  <a:outerShdw blurRad="38100" dist="38100" dir="2700000" algn="tl">
                    <a:srgbClr val="000000">
                      <a:alpha val="43137"/>
                    </a:srgbClr>
                  </a:outerShdw>
                </a:effectLst>
              </a:rPr>
            </a:br>
            <a:r>
              <a:rPr lang="en-US" sz="3800" b="1" dirty="0">
                <a:solidFill>
                  <a:schemeClr val="bg1"/>
                </a:solidFill>
                <a:effectLst>
                  <a:outerShdw blurRad="38100" dist="38100" dir="2700000" algn="tl">
                    <a:srgbClr val="000000">
                      <a:alpha val="43137"/>
                    </a:srgbClr>
                  </a:outerShdw>
                </a:effectLst>
              </a:rPr>
              <a:t>in Jesus Christ</a:t>
            </a:r>
          </a:p>
        </p:txBody>
      </p:sp>
      <p:pic>
        <p:nvPicPr>
          <p:cNvPr id="4" name="Picture 3">
            <a:extLst>
              <a:ext uri="{FF2B5EF4-FFF2-40B4-BE49-F238E27FC236}">
                <a16:creationId xmlns:a16="http://schemas.microsoft.com/office/drawing/2014/main" id="{2D3A3045-139D-B861-8498-B0F18C1D1944}"/>
              </a:ext>
            </a:extLst>
          </p:cNvPr>
          <p:cNvPicPr>
            <a:picLocks noChangeAspect="1"/>
          </p:cNvPicPr>
          <p:nvPr/>
        </p:nvPicPr>
        <p:blipFill>
          <a:blip r:embed="rId4"/>
          <a:srcRect l="19640" r="18511"/>
          <a:stretch/>
        </p:blipFill>
        <p:spPr>
          <a:xfrm>
            <a:off x="8188102" y="2278255"/>
            <a:ext cx="3391133" cy="4114800"/>
          </a:xfrm>
          <a:prstGeom prst="rect">
            <a:avLst/>
          </a:prstGeom>
          <a:effectLst>
            <a:softEdge rad="63500"/>
          </a:effectLst>
        </p:spPr>
      </p:pic>
      <p:sp>
        <p:nvSpPr>
          <p:cNvPr id="5" name="Title 2">
            <a:extLst>
              <a:ext uri="{FF2B5EF4-FFF2-40B4-BE49-F238E27FC236}">
                <a16:creationId xmlns:a16="http://schemas.microsoft.com/office/drawing/2014/main" id="{D5B73212-CB73-9FF5-C913-9D501B0CAA66}"/>
              </a:ext>
            </a:extLst>
          </p:cNvPr>
          <p:cNvSpPr txBox="1">
            <a:spLocks/>
          </p:cNvSpPr>
          <p:nvPr/>
        </p:nvSpPr>
        <p:spPr>
          <a:xfrm>
            <a:off x="8015031" y="1596325"/>
            <a:ext cx="4011653" cy="681930"/>
          </a:xfrm>
          <a:prstGeom prst="rect">
            <a:avLst/>
          </a:prstGeom>
          <a:noFill/>
          <a:effectLst>
            <a:softEdge rad="63500"/>
          </a:effectLst>
        </p:spPr>
        <p:txBody>
          <a:bodyPr vert="horz" lIns="0" tIns="0" rIns="0" bIns="0" rtlCol="0" anchor="ctr">
            <a:noAutofit/>
          </a:bodyPr>
          <a:lstStyle>
            <a:lvl1pPr algn="l" defTabSz="914400" rtl="0" eaLnBrk="1" latinLnBrk="0" hangingPunct="1">
              <a:lnSpc>
                <a:spcPts val="4600"/>
              </a:lnSpc>
              <a:spcBef>
                <a:spcPct val="0"/>
              </a:spcBef>
              <a:buNone/>
              <a:defRPr sz="3600" b="0" kern="1200">
                <a:solidFill>
                  <a:schemeClr val="tx1"/>
                </a:solidFill>
                <a:latin typeface="Arial Rounded MT Bold" panose="020F0704030504030204" pitchFamily="34" charset="0"/>
                <a:ea typeface="+mj-ea"/>
                <a:cs typeface="+mj-cs"/>
              </a:defRPr>
            </a:lvl1pPr>
          </a:lstStyle>
          <a:p>
            <a:r>
              <a:rPr lang="en-US" sz="2800" b="1" dirty="0">
                <a:solidFill>
                  <a:srgbClr val="FFC000"/>
                </a:solidFill>
                <a:effectLst>
                  <a:outerShdw blurRad="38100" dist="38100" dir="2700000" algn="tl">
                    <a:srgbClr val="000000">
                      <a:alpha val="43137"/>
                    </a:srgbClr>
                  </a:outerShdw>
                </a:effectLst>
              </a:rPr>
              <a:t>Paper Stone Stacking</a:t>
            </a:r>
          </a:p>
        </p:txBody>
      </p:sp>
    </p:spTree>
    <p:extLst>
      <p:ext uri="{BB962C8B-B14F-4D97-AF65-F5344CB8AC3E}">
        <p14:creationId xmlns:p14="http://schemas.microsoft.com/office/powerpoint/2010/main" val="3868822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C5A476A-426C-5530-F982-65EE4BE5A86D}"/>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4937F9B-E2C1-86BC-F064-6E49696DD93A}"/>
              </a:ext>
            </a:extLst>
          </p:cNvPr>
          <p:cNvSpPr>
            <a:spLocks noGrp="1"/>
          </p:cNvSpPr>
          <p:nvPr>
            <p:ph type="title"/>
          </p:nvPr>
        </p:nvSpPr>
        <p:spPr>
          <a:xfrm>
            <a:off x="604835" y="5099499"/>
            <a:ext cx="4633592" cy="1463226"/>
          </a:xfrm>
          <a:noFill/>
          <a:effectLst>
            <a:softEdge rad="63500"/>
          </a:effectLst>
        </p:spPr>
        <p:txBody>
          <a:bodyPr lIns="0" tIns="0" rIns="0" bIns="0">
            <a:normAutofit/>
          </a:bodyPr>
          <a:lstStyle/>
          <a:p>
            <a:r>
              <a:rPr lang="en-US" dirty="0"/>
              <a:t>Lesson One</a:t>
            </a:r>
            <a:br>
              <a:rPr lang="en-US" dirty="0"/>
            </a:br>
            <a:r>
              <a:rPr lang="en-US" sz="2600" i="1" dirty="0">
                <a:latin typeface="Arial" panose="020B0604020202020204" pitchFamily="34" charset="0"/>
                <a:cs typeface="Arial" panose="020B0604020202020204" pitchFamily="34" charset="0"/>
              </a:rPr>
              <a:t>Mary Magdalene, the Tower</a:t>
            </a:r>
            <a:endParaRPr lang="en-US" sz="2600" dirty="0"/>
          </a:p>
        </p:txBody>
      </p:sp>
      <p:sp>
        <p:nvSpPr>
          <p:cNvPr id="4" name="Text Placeholder 2">
            <a:extLst>
              <a:ext uri="{FF2B5EF4-FFF2-40B4-BE49-F238E27FC236}">
                <a16:creationId xmlns:a16="http://schemas.microsoft.com/office/drawing/2014/main" id="{E80F55CE-55D5-00FD-6483-D0D1B188BD75}"/>
              </a:ext>
            </a:extLst>
          </p:cNvPr>
          <p:cNvSpPr>
            <a:spLocks noGrp="1"/>
          </p:cNvSpPr>
          <p:nvPr>
            <p:ph type="body" sz="quarter" idx="14"/>
          </p:nvPr>
        </p:nvSpPr>
        <p:spPr>
          <a:xfrm>
            <a:off x="4804887" y="343640"/>
            <a:ext cx="7376160" cy="5812917"/>
          </a:xfrm>
          <a:solidFill>
            <a:schemeClr val="bg1"/>
          </a:solidFill>
          <a:ln cmpd="thickThin">
            <a:noFill/>
          </a:ln>
        </p:spPr>
        <p:txBody>
          <a:bodyPr lIns="182880" tIns="91440"/>
          <a:lstStyle/>
          <a:p>
            <a:pPr>
              <a:spcBef>
                <a:spcPts val="1800"/>
              </a:spcBef>
            </a:pPr>
            <a:r>
              <a:rPr lang="en-US" dirty="0"/>
              <a:t>Tell me about Mary Magdalene</a:t>
            </a:r>
          </a:p>
          <a:p>
            <a:pPr lvl="1"/>
            <a:r>
              <a:rPr lang="en-US" dirty="0"/>
              <a:t>Healed of 7 demons by Jesus</a:t>
            </a:r>
          </a:p>
          <a:p>
            <a:pPr lvl="1"/>
            <a:r>
              <a:rPr lang="en-US" dirty="0"/>
              <a:t>Devoted follower of Jesus</a:t>
            </a:r>
          </a:p>
          <a:p>
            <a:pPr lvl="1"/>
            <a:r>
              <a:rPr lang="en-US" dirty="0"/>
              <a:t>Name usually listed 1</a:t>
            </a:r>
            <a:r>
              <a:rPr lang="en-US" baseline="30000" dirty="0"/>
              <a:t>st</a:t>
            </a:r>
            <a:r>
              <a:rPr lang="en-US" dirty="0"/>
              <a:t> </a:t>
            </a:r>
          </a:p>
          <a:p>
            <a:pPr lvl="1"/>
            <a:r>
              <a:rPr lang="en-US" dirty="0"/>
              <a:t>Present @ crucifixion</a:t>
            </a:r>
          </a:p>
          <a:p>
            <a:pPr lvl="1"/>
            <a:r>
              <a:rPr lang="en-US" dirty="0"/>
              <a:t>Witnessed Jesus’ resurrection </a:t>
            </a:r>
          </a:p>
          <a:p>
            <a:pPr lvl="1"/>
            <a:r>
              <a:rPr lang="en-US" dirty="0"/>
              <a:t>Became 1</a:t>
            </a:r>
            <a:r>
              <a:rPr lang="en-US" baseline="30000" dirty="0"/>
              <a:t>st</a:t>
            </a:r>
            <a:r>
              <a:rPr lang="en-US" dirty="0"/>
              <a:t> evangelist = Apostles’ Apostle</a:t>
            </a:r>
          </a:p>
          <a:p>
            <a:r>
              <a:rPr lang="en-US" dirty="0"/>
              <a:t>Mary is common name</a:t>
            </a:r>
          </a:p>
          <a:p>
            <a:pPr lvl="1"/>
            <a:r>
              <a:rPr lang="en-US" dirty="0"/>
              <a:t>Mary mother of Jesus</a:t>
            </a:r>
          </a:p>
          <a:p>
            <a:pPr lvl="1"/>
            <a:r>
              <a:rPr lang="en-US" dirty="0"/>
              <a:t>Mary mother of James</a:t>
            </a:r>
          </a:p>
          <a:p>
            <a:pPr lvl="1"/>
            <a:r>
              <a:rPr lang="en-US" dirty="0"/>
              <a:t>Mary wife of Clopas</a:t>
            </a:r>
            <a:endParaRPr lang="en-US" sz="2000" dirty="0"/>
          </a:p>
          <a:p>
            <a:pPr lvl="1"/>
            <a:r>
              <a:rPr lang="en-US" dirty="0"/>
              <a:t>Mary Magdalene</a:t>
            </a:r>
          </a:p>
          <a:p>
            <a:pPr>
              <a:spcBef>
                <a:spcPts val="1800"/>
              </a:spcBef>
            </a:pPr>
            <a:r>
              <a:rPr lang="en-US" dirty="0"/>
              <a:t>List of Mary Magdalene in Gospels</a:t>
            </a:r>
          </a:p>
          <a:p>
            <a:pPr>
              <a:spcBef>
                <a:spcPts val="1600"/>
              </a:spcBef>
            </a:pPr>
            <a:r>
              <a:rPr lang="en-US" dirty="0"/>
              <a:t>Activity, p. 17 = good questions to discuss</a:t>
            </a:r>
          </a:p>
        </p:txBody>
      </p:sp>
      <p:pic>
        <p:nvPicPr>
          <p:cNvPr id="6" name="Picture 5">
            <a:extLst>
              <a:ext uri="{FF2B5EF4-FFF2-40B4-BE49-F238E27FC236}">
                <a16:creationId xmlns:a16="http://schemas.microsoft.com/office/drawing/2014/main" id="{AE7CB0DE-8460-95A7-E375-93D4E95BEA39}"/>
              </a:ext>
            </a:extLst>
          </p:cNvPr>
          <p:cNvPicPr>
            <a:picLocks noChangeAspect="1"/>
          </p:cNvPicPr>
          <p:nvPr/>
        </p:nvPicPr>
        <p:blipFill>
          <a:blip r:embed="rId3"/>
          <a:stretch>
            <a:fillRect/>
          </a:stretch>
        </p:blipFill>
        <p:spPr>
          <a:xfrm>
            <a:off x="604835" y="487463"/>
            <a:ext cx="3810000" cy="4572000"/>
          </a:xfrm>
          <a:prstGeom prst="rect">
            <a:avLst/>
          </a:prstGeom>
        </p:spPr>
      </p:pic>
      <p:sp>
        <p:nvSpPr>
          <p:cNvPr id="5" name="Text Placeholder 2">
            <a:extLst>
              <a:ext uri="{FF2B5EF4-FFF2-40B4-BE49-F238E27FC236}">
                <a16:creationId xmlns:a16="http://schemas.microsoft.com/office/drawing/2014/main" id="{ABBAAA08-81B8-252B-DD87-F3D516595B68}"/>
              </a:ext>
            </a:extLst>
          </p:cNvPr>
          <p:cNvSpPr txBox="1">
            <a:spLocks/>
          </p:cNvSpPr>
          <p:nvPr/>
        </p:nvSpPr>
        <p:spPr>
          <a:xfrm>
            <a:off x="8742904" y="3487341"/>
            <a:ext cx="3328416" cy="1770388"/>
          </a:xfrm>
          <a:prstGeom prst="rect">
            <a:avLst/>
          </a:prstGeom>
          <a:solidFill>
            <a:schemeClr val="bg1"/>
          </a:solidFill>
          <a:ln cmpd="thickThin">
            <a:noFill/>
          </a:ln>
        </p:spPr>
        <p:txBody>
          <a:bodyPr lIns="182880" tIns="91440"/>
          <a:lstStyle>
            <a:lvl1pPr marL="342900" indent="-342900" algn="l" defTabSz="914400" rtl="0" eaLnBrk="1" latinLnBrk="0" hangingPunct="1">
              <a:lnSpc>
                <a:spcPct val="100000"/>
              </a:lnSpc>
              <a:spcBef>
                <a:spcPts val="1200"/>
              </a:spcBef>
              <a:spcAft>
                <a:spcPts val="0"/>
              </a:spcAft>
              <a:buFont typeface="Arial" panose="020B0604020202020204" pitchFamily="34" charset="0"/>
              <a:buChar char="•"/>
              <a:defRPr sz="2800" b="1" kern="1200">
                <a:solidFill>
                  <a:srgbClr val="7030A0"/>
                </a:solidFill>
                <a:latin typeface="Calibri" panose="020F0502020204030204" pitchFamily="34" charset="0"/>
                <a:ea typeface="+mn-ea"/>
                <a:cs typeface="Calibri" panose="020F0502020204030204" pitchFamily="34" charset="0"/>
              </a:defRPr>
            </a:lvl1pPr>
            <a:lvl2pPr marL="800100" indent="-342900" algn="l" defTabSz="914400" rtl="0" eaLnBrk="1" latinLnBrk="0" hangingPunct="1">
              <a:lnSpc>
                <a:spcPct val="100000"/>
              </a:lnSpc>
              <a:spcBef>
                <a:spcPts val="0"/>
              </a:spcBef>
              <a:spcAft>
                <a:spcPts val="0"/>
              </a:spcAft>
              <a:buFont typeface="Symbol" panose="05050102010706020507" pitchFamily="18" charset="2"/>
              <a:buChar char="-"/>
              <a:defRPr sz="2400" kern="1200">
                <a:solidFill>
                  <a:schemeClr val="tx1"/>
                </a:solidFill>
                <a:latin typeface="Calibri" panose="020F0502020204030204" pitchFamily="34" charset="0"/>
                <a:ea typeface="+mn-ea"/>
                <a:cs typeface="Calibri" panose="020F0502020204030204" pitchFamily="34" charset="0"/>
              </a:defRPr>
            </a:lvl2pPr>
            <a:lvl3pPr marL="1146175" indent="-231775" algn="l" defTabSz="914400" rtl="0" eaLnBrk="1" latinLnBrk="0" hangingPunct="1">
              <a:lnSpc>
                <a:spcPct val="90000"/>
              </a:lnSpc>
              <a:spcBef>
                <a:spcPts val="500"/>
              </a:spcBef>
              <a:buFont typeface="Arial" panose="020B0604020202020204" pitchFamily="34" charset="0"/>
              <a:buChar char="•"/>
              <a:defRPr sz="2000" kern="1200">
                <a:solidFill>
                  <a:srgbClr val="7030A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lvl="1"/>
            <a:r>
              <a:rPr lang="en-US" dirty="0"/>
              <a:t>Mary of Bethany</a:t>
            </a:r>
          </a:p>
          <a:p>
            <a:pPr marL="347663" lvl="1"/>
            <a:r>
              <a:rPr lang="en-US" dirty="0"/>
              <a:t>Mary mother of John Mark </a:t>
            </a:r>
            <a:r>
              <a:rPr lang="en-US" sz="2000" dirty="0"/>
              <a:t>(Gospel author)</a:t>
            </a:r>
          </a:p>
          <a:p>
            <a:pPr marL="347663" lvl="1"/>
            <a:r>
              <a:rPr lang="en-US" dirty="0"/>
              <a:t>Mary of Rome</a:t>
            </a:r>
          </a:p>
          <a:p>
            <a:pPr lvl="1"/>
            <a:endParaRPr lang="en-US" dirty="0"/>
          </a:p>
        </p:txBody>
      </p:sp>
    </p:spTree>
    <p:extLst>
      <p:ext uri="{BB962C8B-B14F-4D97-AF65-F5344CB8AC3E}">
        <p14:creationId xmlns:p14="http://schemas.microsoft.com/office/powerpoint/2010/main" val="48051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par>
                          <p:cTn id="14" fill="hold">
                            <p:stCondLst>
                              <p:cond delay="10000"/>
                            </p:stCondLst>
                            <p:childTnLst>
                              <p:par>
                                <p:cTn id="15" presetID="1" presetClass="entr" presetSubtype="0"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par>
                          <p:cTn id="17" fill="hold">
                            <p:stCondLst>
                              <p:cond delay="10000"/>
                            </p:stCondLst>
                            <p:childTnLst>
                              <p:par>
                                <p:cTn id="18" presetID="1" presetClass="entr" presetSubtype="0" fill="hold" grpId="0"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par>
                          <p:cTn id="20" fill="hold">
                            <p:stCondLst>
                              <p:cond delay="10000"/>
                            </p:stCondLst>
                            <p:childTnLst>
                              <p:par>
                                <p:cTn id="21" presetID="1"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par>
                          <p:cTn id="23" fill="hold">
                            <p:stCondLst>
                              <p:cond delay="10000"/>
                            </p:stCondLst>
                            <p:childTnLst>
                              <p:par>
                                <p:cTn id="24" presetID="1" presetClass="entr" presetSubtype="0" fill="hold" grpId="0" nodeType="after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childTnLst>
                          </p:cTn>
                        </p:par>
                        <p:par>
                          <p:cTn id="26" fill="hold">
                            <p:stCondLst>
                              <p:cond delay="10000"/>
                            </p:stCondLst>
                            <p:childTnLst>
                              <p:par>
                                <p:cTn id="27" presetID="1" presetClass="entr" presetSubtype="0" fill="hold" grpId="0"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E0C81-6F59-207A-58F7-97654B73190F}"/>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A6FCC28-F6C4-CCE8-2015-0BA87C5EF266}"/>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8071B2-C987-2AFE-3D7D-689650C71714}"/>
              </a:ext>
            </a:extLst>
          </p:cNvPr>
          <p:cNvSpPr>
            <a:spLocks noGrp="1"/>
          </p:cNvSpPr>
          <p:nvPr>
            <p:ph type="title"/>
          </p:nvPr>
        </p:nvSpPr>
        <p:spPr>
          <a:xfrm>
            <a:off x="604835" y="5099499"/>
            <a:ext cx="4633592" cy="1463226"/>
          </a:xfrm>
          <a:noFill/>
          <a:effectLst>
            <a:softEdge rad="63500"/>
          </a:effectLst>
        </p:spPr>
        <p:txBody>
          <a:bodyPr lIns="0" tIns="0" rIns="0" bIns="0">
            <a:normAutofit/>
          </a:bodyPr>
          <a:lstStyle/>
          <a:p>
            <a:r>
              <a:rPr lang="en-US" dirty="0"/>
              <a:t>Lesson One</a:t>
            </a:r>
            <a:br>
              <a:rPr lang="en-US" dirty="0"/>
            </a:br>
            <a:r>
              <a:rPr lang="en-US" sz="2600" i="1" dirty="0">
                <a:latin typeface="Arial" panose="020B0604020202020204" pitchFamily="34" charset="0"/>
                <a:cs typeface="Arial" panose="020B0604020202020204" pitchFamily="34" charset="0"/>
              </a:rPr>
              <a:t>Mary Magdalene, the Tower</a:t>
            </a:r>
            <a:endParaRPr lang="en-US" sz="2600" dirty="0"/>
          </a:p>
        </p:txBody>
      </p:sp>
      <p:sp>
        <p:nvSpPr>
          <p:cNvPr id="4" name="Text Placeholder 2">
            <a:extLst>
              <a:ext uri="{FF2B5EF4-FFF2-40B4-BE49-F238E27FC236}">
                <a16:creationId xmlns:a16="http://schemas.microsoft.com/office/drawing/2014/main" id="{F3DAC0C4-98D9-F97F-7CB1-231678BB0B93}"/>
              </a:ext>
            </a:extLst>
          </p:cNvPr>
          <p:cNvSpPr>
            <a:spLocks noGrp="1"/>
          </p:cNvSpPr>
          <p:nvPr>
            <p:ph type="body" sz="quarter" idx="14"/>
          </p:nvPr>
        </p:nvSpPr>
        <p:spPr>
          <a:xfrm>
            <a:off x="4815840" y="257175"/>
            <a:ext cx="7071360" cy="5663178"/>
          </a:xfrm>
          <a:solidFill>
            <a:schemeClr val="bg1"/>
          </a:solidFill>
          <a:ln cmpd="thickThin">
            <a:noFill/>
          </a:ln>
        </p:spPr>
        <p:txBody>
          <a:bodyPr lIns="182880" tIns="91440"/>
          <a:lstStyle/>
          <a:p>
            <a:pPr marL="0" indent="0">
              <a:spcBef>
                <a:spcPts val="1800"/>
              </a:spcBef>
              <a:spcAft>
                <a:spcPts val="0"/>
              </a:spcAft>
              <a:buNone/>
            </a:pPr>
            <a:r>
              <a:rPr lang="en-US" u="sng" dirty="0">
                <a:solidFill>
                  <a:schemeClr val="tx1"/>
                </a:solidFill>
              </a:rPr>
              <a:t>Controversial Topics</a:t>
            </a:r>
          </a:p>
          <a:p>
            <a:pPr>
              <a:spcBef>
                <a:spcPts val="600"/>
              </a:spcBef>
            </a:pPr>
            <a:r>
              <a:rPr lang="en-US" dirty="0"/>
              <a:t>Magdala</a:t>
            </a:r>
          </a:p>
          <a:p>
            <a:pPr lvl="1"/>
            <a:r>
              <a:rPr lang="en-US" dirty="0"/>
              <a:t>Town / Not town in 1</a:t>
            </a:r>
            <a:r>
              <a:rPr lang="en-US" baseline="30000" dirty="0"/>
              <a:t>st</a:t>
            </a:r>
            <a:r>
              <a:rPr lang="en-US" dirty="0"/>
              <a:t> century</a:t>
            </a:r>
          </a:p>
          <a:p>
            <a:pPr lvl="1"/>
            <a:r>
              <a:rPr lang="en-US" dirty="0"/>
              <a:t>Magdala = “Tower” or “Great”</a:t>
            </a:r>
          </a:p>
          <a:p>
            <a:pPr lvl="2"/>
            <a:r>
              <a:rPr lang="en-US" dirty="0"/>
              <a:t>Profound transformation</a:t>
            </a:r>
          </a:p>
          <a:p>
            <a:pPr lvl="2"/>
            <a:r>
              <a:rPr lang="en-US" dirty="0"/>
              <a:t>Like stages of a Butterfly</a:t>
            </a:r>
          </a:p>
          <a:p>
            <a:pPr lvl="2"/>
            <a:r>
              <a:rPr lang="en-US" dirty="0"/>
              <a:t>Probably older, more educated, maybe wealthier</a:t>
            </a:r>
          </a:p>
          <a:p>
            <a:r>
              <a:rPr lang="en-US" dirty="0"/>
              <a:t>Mary from Bethany</a:t>
            </a:r>
          </a:p>
          <a:p>
            <a:pPr lvl="1"/>
            <a:r>
              <a:rPr lang="en-US" dirty="0"/>
              <a:t>Lazarus’ sister?</a:t>
            </a:r>
          </a:p>
          <a:p>
            <a:pPr lvl="1"/>
            <a:r>
              <a:rPr lang="en-US" dirty="0"/>
              <a:t>Interesting theory - may or may not be true</a:t>
            </a:r>
          </a:p>
          <a:p>
            <a:pPr lvl="1"/>
            <a:r>
              <a:rPr lang="en-US" dirty="0"/>
              <a:t>NOT new info, new INTERPRETATION of info</a:t>
            </a:r>
          </a:p>
          <a:p>
            <a:pPr lvl="1"/>
            <a:r>
              <a:rPr lang="en-US" dirty="0"/>
              <a:t>No punctuation in old Latin / Greek / Hebrew</a:t>
            </a:r>
          </a:p>
          <a:p>
            <a:pPr lvl="1"/>
            <a:r>
              <a:rPr lang="en-US" dirty="0"/>
              <a:t>Many errors in translations</a:t>
            </a:r>
          </a:p>
          <a:p>
            <a:pPr lvl="1"/>
            <a:r>
              <a:rPr lang="en-US" dirty="0"/>
              <a:t>Focus on the strong &amp; resilient Mary</a:t>
            </a:r>
          </a:p>
          <a:p>
            <a:pPr lvl="1"/>
            <a:endParaRPr lang="en-US" dirty="0"/>
          </a:p>
        </p:txBody>
      </p:sp>
      <p:pic>
        <p:nvPicPr>
          <p:cNvPr id="6" name="Picture 5">
            <a:extLst>
              <a:ext uri="{FF2B5EF4-FFF2-40B4-BE49-F238E27FC236}">
                <a16:creationId xmlns:a16="http://schemas.microsoft.com/office/drawing/2014/main" id="{E2BC3FD3-80D4-6397-4056-18967DD5C1A5}"/>
              </a:ext>
            </a:extLst>
          </p:cNvPr>
          <p:cNvPicPr>
            <a:picLocks noChangeAspect="1"/>
          </p:cNvPicPr>
          <p:nvPr/>
        </p:nvPicPr>
        <p:blipFill>
          <a:blip r:embed="rId3"/>
          <a:stretch>
            <a:fillRect/>
          </a:stretch>
        </p:blipFill>
        <p:spPr>
          <a:xfrm>
            <a:off x="604835" y="487463"/>
            <a:ext cx="3810000" cy="4572000"/>
          </a:xfrm>
          <a:prstGeom prst="rect">
            <a:avLst/>
          </a:prstGeom>
        </p:spPr>
      </p:pic>
    </p:spTree>
    <p:extLst>
      <p:ext uri="{BB962C8B-B14F-4D97-AF65-F5344CB8AC3E}">
        <p14:creationId xmlns:p14="http://schemas.microsoft.com/office/powerpoint/2010/main" val="93389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19B40-893A-6361-2F69-BBD6D08867BA}"/>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6C74B19-E3A0-BEF7-C474-654E27EDE848}"/>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362B639-B75B-D407-8012-302180EC805A}"/>
              </a:ext>
            </a:extLst>
          </p:cNvPr>
          <p:cNvSpPr>
            <a:spLocks noGrp="1"/>
          </p:cNvSpPr>
          <p:nvPr>
            <p:ph type="title"/>
          </p:nvPr>
        </p:nvSpPr>
        <p:spPr>
          <a:xfrm>
            <a:off x="604835" y="5099499"/>
            <a:ext cx="4633592" cy="1463226"/>
          </a:xfrm>
          <a:noFill/>
          <a:effectLst>
            <a:softEdge rad="63500"/>
          </a:effectLst>
        </p:spPr>
        <p:txBody>
          <a:bodyPr lIns="0" tIns="0" rIns="0" bIns="0">
            <a:normAutofit/>
          </a:bodyPr>
          <a:lstStyle/>
          <a:p>
            <a:r>
              <a:rPr lang="en-US" dirty="0"/>
              <a:t>Lesson One</a:t>
            </a:r>
            <a:br>
              <a:rPr lang="en-US" dirty="0"/>
            </a:br>
            <a:r>
              <a:rPr lang="en-US" sz="2600" i="1" dirty="0">
                <a:latin typeface="Arial" panose="020B0604020202020204" pitchFamily="34" charset="0"/>
                <a:cs typeface="Arial" panose="020B0604020202020204" pitchFamily="34" charset="0"/>
              </a:rPr>
              <a:t>Mary Magdalene, the Tower</a:t>
            </a:r>
            <a:endParaRPr lang="en-US" sz="2600" dirty="0"/>
          </a:p>
        </p:txBody>
      </p:sp>
      <p:sp>
        <p:nvSpPr>
          <p:cNvPr id="4" name="Text Placeholder 2">
            <a:extLst>
              <a:ext uri="{FF2B5EF4-FFF2-40B4-BE49-F238E27FC236}">
                <a16:creationId xmlns:a16="http://schemas.microsoft.com/office/drawing/2014/main" id="{3A7D2282-CEE1-C394-1F39-8C42BA2EDE31}"/>
              </a:ext>
            </a:extLst>
          </p:cNvPr>
          <p:cNvSpPr>
            <a:spLocks noGrp="1"/>
          </p:cNvSpPr>
          <p:nvPr>
            <p:ph type="body" sz="quarter" idx="14"/>
          </p:nvPr>
        </p:nvSpPr>
        <p:spPr>
          <a:xfrm>
            <a:off x="4626864" y="329184"/>
            <a:ext cx="7260336" cy="5774049"/>
          </a:xfrm>
          <a:solidFill>
            <a:schemeClr val="bg1"/>
          </a:solidFill>
          <a:ln cmpd="thickThin">
            <a:noFill/>
          </a:ln>
        </p:spPr>
        <p:txBody>
          <a:bodyPr lIns="182880" tIns="91440"/>
          <a:lstStyle/>
          <a:p>
            <a:r>
              <a:rPr lang="en-US" dirty="0"/>
              <a:t>Discussed from 7:00-9:00 min. mark on DVD</a:t>
            </a:r>
          </a:p>
          <a:p>
            <a:pPr lvl="1"/>
            <a:r>
              <a:rPr lang="en-US" dirty="0"/>
              <a:t>Discussion questions on p. 21</a:t>
            </a:r>
          </a:p>
          <a:p>
            <a:r>
              <a:rPr lang="en-US" dirty="0"/>
              <a:t>PDF – “The Gospel of Mary Magdalene”</a:t>
            </a:r>
            <a:endParaRPr lang="en-US" dirty="0">
              <a:hlinkClick r:id="rId3"/>
            </a:endParaRPr>
          </a:p>
          <a:p>
            <a:pPr lvl="1"/>
            <a:r>
              <a:rPr lang="en-US" dirty="0"/>
              <a:t>Discovered 1896 w/ other Gnostic writings</a:t>
            </a:r>
          </a:p>
          <a:p>
            <a:pPr lvl="1"/>
            <a:r>
              <a:rPr lang="en-US" dirty="0"/>
              <a:t>Written in 2</a:t>
            </a:r>
            <a:r>
              <a:rPr lang="en-US" baseline="30000" dirty="0"/>
              <a:t>nd</a:t>
            </a:r>
            <a:r>
              <a:rPr lang="en-US" dirty="0"/>
              <a:t> century, past Mary’s lifetime</a:t>
            </a:r>
          </a:p>
          <a:p>
            <a:pPr lvl="1"/>
            <a:r>
              <a:rPr lang="en-US" dirty="0"/>
              <a:t>Missing 6 pp @ beginning &amp; 4 pp in middle</a:t>
            </a:r>
          </a:p>
          <a:p>
            <a:pPr lvl="1"/>
            <a:r>
              <a:rPr lang="en-US" sz="2000" dirty="0">
                <a:hlinkClick r:id="rId3"/>
              </a:rPr>
              <a:t>https://www.thegospelofmary.org/the-gospel</a:t>
            </a:r>
            <a:r>
              <a:rPr lang="en-US" sz="2000" dirty="0"/>
              <a:t> </a:t>
            </a:r>
          </a:p>
          <a:p>
            <a:r>
              <a:rPr lang="en-US" dirty="0"/>
              <a:t>Video – “Mary Magdalene &amp; the Gospel of John with Elizabeth Schrader”</a:t>
            </a:r>
          </a:p>
          <a:p>
            <a:pPr lvl="1"/>
            <a:r>
              <a:rPr lang="en-US" dirty="0">
                <a:solidFill>
                  <a:schemeClr val="tx1"/>
                </a:solidFill>
              </a:rPr>
              <a:t>Info on p. 103 of “Annotated Bibliography”</a:t>
            </a:r>
          </a:p>
          <a:p>
            <a:pPr lvl="1"/>
            <a:r>
              <a:rPr lang="en-US" sz="2000" dirty="0">
                <a:solidFill>
                  <a:schemeClr val="tx1"/>
                </a:solidFill>
                <a:hlinkClick r:id="rId4"/>
              </a:rPr>
              <a:t>https://youtu.be/_b3Y3cJ0Ic8</a:t>
            </a:r>
            <a:r>
              <a:rPr lang="en-US" sz="2000" dirty="0">
                <a:solidFill>
                  <a:schemeClr val="tx1"/>
                </a:solidFill>
              </a:rPr>
              <a:t> </a:t>
            </a:r>
          </a:p>
          <a:p>
            <a:r>
              <a:rPr lang="en-US" dirty="0"/>
              <a:t>Video – “Mary or Martha?”</a:t>
            </a:r>
          </a:p>
          <a:p>
            <a:pPr lvl="1"/>
            <a:r>
              <a:rPr lang="en-US" sz="2000" dirty="0">
                <a:hlinkClick r:id="rId5"/>
              </a:rPr>
              <a:t>https://today.duke.edu/2019/06/mary-or-martha-duke-scholars-research-finds-mary-magdalene-downplayed-new-testament-scribes</a:t>
            </a:r>
            <a:r>
              <a:rPr lang="en-US" sz="2000" dirty="0"/>
              <a:t> </a:t>
            </a:r>
          </a:p>
        </p:txBody>
      </p:sp>
      <p:pic>
        <p:nvPicPr>
          <p:cNvPr id="6" name="Picture 5">
            <a:extLst>
              <a:ext uri="{FF2B5EF4-FFF2-40B4-BE49-F238E27FC236}">
                <a16:creationId xmlns:a16="http://schemas.microsoft.com/office/drawing/2014/main" id="{A5DFADA1-914E-19D1-303A-5C85CB4652AD}"/>
              </a:ext>
            </a:extLst>
          </p:cNvPr>
          <p:cNvPicPr>
            <a:picLocks noChangeAspect="1"/>
          </p:cNvPicPr>
          <p:nvPr/>
        </p:nvPicPr>
        <p:blipFill>
          <a:blip r:embed="rId6"/>
          <a:stretch>
            <a:fillRect/>
          </a:stretch>
        </p:blipFill>
        <p:spPr>
          <a:xfrm>
            <a:off x="604835" y="487463"/>
            <a:ext cx="3810000" cy="4572000"/>
          </a:xfrm>
          <a:prstGeom prst="rect">
            <a:avLst/>
          </a:prstGeom>
        </p:spPr>
      </p:pic>
    </p:spTree>
    <p:extLst>
      <p:ext uri="{BB962C8B-B14F-4D97-AF65-F5344CB8AC3E}">
        <p14:creationId xmlns:p14="http://schemas.microsoft.com/office/powerpoint/2010/main" val="3747182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0328C-340E-17C5-E179-377990C6B913}"/>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01093D9-9140-42AC-F8F4-6FEC1889D45A}"/>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01DEDEA0-8156-62A9-DBD9-2E21CF9C3144}"/>
              </a:ext>
            </a:extLst>
          </p:cNvPr>
          <p:cNvSpPr>
            <a:spLocks noGrp="1"/>
          </p:cNvSpPr>
          <p:nvPr>
            <p:ph type="title"/>
          </p:nvPr>
        </p:nvSpPr>
        <p:spPr>
          <a:xfrm>
            <a:off x="604835" y="5099499"/>
            <a:ext cx="4633592" cy="1463226"/>
          </a:xfrm>
          <a:noFill/>
          <a:effectLst>
            <a:softEdge rad="63500"/>
          </a:effectLst>
        </p:spPr>
        <p:txBody>
          <a:bodyPr lIns="0" tIns="0" rIns="0" bIns="0">
            <a:normAutofit/>
          </a:bodyPr>
          <a:lstStyle/>
          <a:p>
            <a:r>
              <a:rPr lang="en-US" dirty="0"/>
              <a:t>Lesson Two</a:t>
            </a:r>
            <a:br>
              <a:rPr lang="en-US" dirty="0"/>
            </a:br>
            <a:r>
              <a:rPr lang="en-US" sz="2600" i="1" dirty="0">
                <a:latin typeface="Arial" panose="020B0604020202020204" pitchFamily="34" charset="0"/>
                <a:cs typeface="Arial" panose="020B0604020202020204" pitchFamily="34" charset="0"/>
              </a:rPr>
              <a:t>Mary of a Certain Village</a:t>
            </a:r>
            <a:endParaRPr lang="en-US" sz="2600" dirty="0"/>
          </a:p>
        </p:txBody>
      </p:sp>
      <p:sp>
        <p:nvSpPr>
          <p:cNvPr id="4" name="Text Placeholder 2">
            <a:extLst>
              <a:ext uri="{FF2B5EF4-FFF2-40B4-BE49-F238E27FC236}">
                <a16:creationId xmlns:a16="http://schemas.microsoft.com/office/drawing/2014/main" id="{0A2EDCB5-DDAD-ABDC-8088-980A2DC4B360}"/>
              </a:ext>
            </a:extLst>
          </p:cNvPr>
          <p:cNvSpPr>
            <a:spLocks noGrp="1"/>
          </p:cNvSpPr>
          <p:nvPr>
            <p:ph type="body" sz="quarter" idx="14"/>
          </p:nvPr>
        </p:nvSpPr>
        <p:spPr>
          <a:xfrm>
            <a:off x="4787054" y="295275"/>
            <a:ext cx="7089193" cy="6267450"/>
          </a:xfrm>
          <a:solidFill>
            <a:schemeClr val="bg1"/>
          </a:solidFill>
          <a:ln cmpd="thickThin">
            <a:noFill/>
          </a:ln>
        </p:spPr>
        <p:txBody>
          <a:bodyPr lIns="182880" tIns="91440"/>
          <a:lstStyle/>
          <a:p>
            <a:pPr>
              <a:spcBef>
                <a:spcPts val="0"/>
              </a:spcBef>
            </a:pPr>
            <a:r>
              <a:rPr lang="en-US" dirty="0"/>
              <a:t>Main Idea </a:t>
            </a:r>
          </a:p>
          <a:p>
            <a:pPr lvl="1"/>
            <a:r>
              <a:rPr lang="en-US" b="0" dirty="0"/>
              <a:t>spend time listening to &amp; learning from Jesus</a:t>
            </a:r>
          </a:p>
          <a:p>
            <a:r>
              <a:rPr lang="en-US" dirty="0"/>
              <a:t>May want to listen to DVD for explanation</a:t>
            </a:r>
          </a:p>
          <a:p>
            <a:pPr lvl="1"/>
            <a:r>
              <a:rPr lang="en-US" dirty="0"/>
              <a:t>Story in John = Mary’s role = 3 women to down-play prominence, from Bethany, Lazarus’ sister</a:t>
            </a:r>
          </a:p>
          <a:p>
            <a:pPr lvl="1"/>
            <a:r>
              <a:rPr lang="en-US" dirty="0"/>
              <a:t>Story in Luke = Martha and Mary, no brother</a:t>
            </a:r>
          </a:p>
          <a:p>
            <a:r>
              <a:rPr lang="en-US" dirty="0"/>
              <a:t>When reading Luke 10:38-42</a:t>
            </a:r>
          </a:p>
          <a:p>
            <a:pPr lvl="1"/>
            <a:r>
              <a:rPr lang="en-US" dirty="0"/>
              <a:t>Focus on the passage &amp; resiliency of Mary</a:t>
            </a:r>
          </a:p>
          <a:p>
            <a:pPr lvl="1"/>
            <a:r>
              <a:rPr lang="en-US" dirty="0"/>
              <a:t>v38 – “a certain village” </a:t>
            </a:r>
          </a:p>
          <a:p>
            <a:pPr lvl="1"/>
            <a:r>
              <a:rPr lang="en-US" dirty="0"/>
              <a:t>Martha invited Jesus; being hospitable</a:t>
            </a:r>
          </a:p>
          <a:p>
            <a:pPr lvl="1"/>
            <a:r>
              <a:rPr lang="en-US" dirty="0"/>
              <a:t>Mary @ Jesus’ feet to learn to be a disciple</a:t>
            </a:r>
          </a:p>
          <a:p>
            <a:pPr lvl="1"/>
            <a:r>
              <a:rPr lang="en-US" dirty="0"/>
              <a:t>v40 – Calls Jesus Lord, then tells Him what to do</a:t>
            </a:r>
          </a:p>
          <a:p>
            <a:pPr lvl="1"/>
            <a:r>
              <a:rPr lang="en-US" dirty="0"/>
              <a:t>v40 – Martha “distracted”; spiritual food priority</a:t>
            </a:r>
          </a:p>
          <a:p>
            <a:pPr lvl="1"/>
            <a:r>
              <a:rPr lang="en-US" dirty="0"/>
              <a:t>What distracts you?</a:t>
            </a:r>
          </a:p>
          <a:p>
            <a:pPr lvl="1"/>
            <a:r>
              <a:rPr lang="en-US" dirty="0"/>
              <a:t>Jesus called men &amp; women to spread good news</a:t>
            </a:r>
          </a:p>
        </p:txBody>
      </p:sp>
      <p:pic>
        <p:nvPicPr>
          <p:cNvPr id="11" name="Picture 10">
            <a:extLst>
              <a:ext uri="{FF2B5EF4-FFF2-40B4-BE49-F238E27FC236}">
                <a16:creationId xmlns:a16="http://schemas.microsoft.com/office/drawing/2014/main" id="{5D939CDA-5D1B-A469-7C78-EEAC620C11EF}"/>
              </a:ext>
            </a:extLst>
          </p:cNvPr>
          <p:cNvPicPr>
            <a:picLocks noChangeAspect="1"/>
          </p:cNvPicPr>
          <p:nvPr/>
        </p:nvPicPr>
        <p:blipFill>
          <a:blip r:embed="rId3"/>
          <a:stretch>
            <a:fillRect/>
          </a:stretch>
        </p:blipFill>
        <p:spPr>
          <a:xfrm>
            <a:off x="604835" y="484365"/>
            <a:ext cx="3828146" cy="4572000"/>
          </a:xfrm>
          <a:prstGeom prst="rect">
            <a:avLst/>
          </a:prstGeom>
        </p:spPr>
      </p:pic>
    </p:spTree>
    <p:extLst>
      <p:ext uri="{BB962C8B-B14F-4D97-AF65-F5344CB8AC3E}">
        <p14:creationId xmlns:p14="http://schemas.microsoft.com/office/powerpoint/2010/main" val="118595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B03DF-8392-36E1-F2FD-4E50F0001FD7}"/>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0B74239-9F7D-D25C-DC25-D5F8FD439751}"/>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5B887F0-44E8-E897-0BC3-D8961DDD50FA}"/>
              </a:ext>
            </a:extLst>
          </p:cNvPr>
          <p:cNvSpPr>
            <a:spLocks noGrp="1"/>
          </p:cNvSpPr>
          <p:nvPr>
            <p:ph type="title"/>
          </p:nvPr>
        </p:nvSpPr>
        <p:spPr>
          <a:xfrm>
            <a:off x="604835" y="5099499"/>
            <a:ext cx="4633592" cy="1463226"/>
          </a:xfrm>
          <a:noFill/>
          <a:effectLst>
            <a:softEdge rad="63500"/>
          </a:effectLst>
        </p:spPr>
        <p:txBody>
          <a:bodyPr lIns="0" tIns="0" rIns="0" bIns="0">
            <a:normAutofit/>
          </a:bodyPr>
          <a:lstStyle/>
          <a:p>
            <a:r>
              <a:rPr lang="en-US" dirty="0"/>
              <a:t>Lesson Two</a:t>
            </a:r>
            <a:br>
              <a:rPr lang="en-US" dirty="0"/>
            </a:br>
            <a:r>
              <a:rPr lang="en-US" sz="2600" i="1" dirty="0">
                <a:latin typeface="Arial" panose="020B0604020202020204" pitchFamily="34" charset="0"/>
                <a:cs typeface="Arial" panose="020B0604020202020204" pitchFamily="34" charset="0"/>
              </a:rPr>
              <a:t>Mary of a Certain Village</a:t>
            </a:r>
            <a:endParaRPr lang="en-US" sz="2600" dirty="0"/>
          </a:p>
        </p:txBody>
      </p:sp>
      <p:sp>
        <p:nvSpPr>
          <p:cNvPr id="4" name="Text Placeholder 2">
            <a:extLst>
              <a:ext uri="{FF2B5EF4-FFF2-40B4-BE49-F238E27FC236}">
                <a16:creationId xmlns:a16="http://schemas.microsoft.com/office/drawing/2014/main" id="{DE09F170-3575-5CC1-DAD9-3C767689E793}"/>
              </a:ext>
            </a:extLst>
          </p:cNvPr>
          <p:cNvSpPr>
            <a:spLocks noGrp="1"/>
          </p:cNvSpPr>
          <p:nvPr>
            <p:ph type="body" sz="quarter" idx="14"/>
          </p:nvPr>
        </p:nvSpPr>
        <p:spPr>
          <a:xfrm>
            <a:off x="4914615" y="484365"/>
            <a:ext cx="7071360" cy="5474088"/>
          </a:xfrm>
          <a:solidFill>
            <a:schemeClr val="bg1"/>
          </a:solidFill>
          <a:ln cmpd="thickThin">
            <a:noFill/>
          </a:ln>
        </p:spPr>
        <p:txBody>
          <a:bodyPr lIns="182880" tIns="91440"/>
          <a:lstStyle/>
          <a:p>
            <a:pPr>
              <a:spcBef>
                <a:spcPts val="0"/>
              </a:spcBef>
            </a:pPr>
            <a:r>
              <a:rPr lang="en-US" dirty="0"/>
              <a:t>Video – from the series “The Chosen</a:t>
            </a:r>
            <a:r>
              <a:rPr lang="en-US" dirty="0">
                <a:hlinkClick r:id="rId3"/>
              </a:rPr>
              <a:t>”</a:t>
            </a:r>
          </a:p>
          <a:p>
            <a:pPr lvl="1"/>
            <a:r>
              <a:rPr lang="en-US" sz="2000" dirty="0">
                <a:hlinkClick r:id="rId3"/>
              </a:rPr>
              <a:t>https://youtu.be/C3NsmjQTjl4?feature=shared</a:t>
            </a:r>
            <a:r>
              <a:rPr lang="en-US" sz="2000" dirty="0"/>
              <a:t> (3:25) </a:t>
            </a:r>
          </a:p>
          <a:p>
            <a:pPr>
              <a:spcBef>
                <a:spcPts val="2400"/>
              </a:spcBef>
            </a:pPr>
            <a:r>
              <a:rPr lang="en-US" dirty="0"/>
              <a:t>Martha opened her home to Jesus; </a:t>
            </a:r>
            <a:br>
              <a:rPr lang="en-US" dirty="0"/>
            </a:br>
            <a:r>
              <a:rPr lang="en-US" dirty="0"/>
              <a:t>Mary opened her heart to Jesus</a:t>
            </a:r>
          </a:p>
          <a:p>
            <a:pPr>
              <a:spcBef>
                <a:spcPts val="2400"/>
              </a:spcBef>
            </a:pPr>
            <a:r>
              <a:rPr lang="en-US" dirty="0"/>
              <a:t>Spending Time with Jesus</a:t>
            </a:r>
          </a:p>
          <a:p>
            <a:pPr lvl="1"/>
            <a:r>
              <a:rPr lang="en-US" dirty="0"/>
              <a:t>Why is it important to spend time w/ Jesus?</a:t>
            </a:r>
          </a:p>
          <a:p>
            <a:pPr lvl="1"/>
            <a:r>
              <a:rPr lang="en-US" dirty="0"/>
              <a:t>What’s your favorite time to spend w/ Jesus?</a:t>
            </a:r>
          </a:p>
          <a:p>
            <a:pPr lvl="1"/>
            <a:r>
              <a:rPr lang="en-US" dirty="0"/>
              <a:t>Choose a day to plan 1 less thing than normal</a:t>
            </a:r>
          </a:p>
          <a:p>
            <a:pPr lvl="1"/>
            <a:r>
              <a:rPr lang="en-US" dirty="0"/>
              <a:t>Use that time to spend time w/ Jesus</a:t>
            </a:r>
          </a:p>
          <a:p>
            <a:pPr lvl="1"/>
            <a:r>
              <a:rPr lang="en-US" dirty="0"/>
              <a:t>“Commune &amp; Commit” on p. 31 has good ideas</a:t>
            </a:r>
          </a:p>
          <a:p>
            <a:pPr lvl="1"/>
            <a:endParaRPr lang="en-US" dirty="0"/>
          </a:p>
        </p:txBody>
      </p:sp>
      <p:pic>
        <p:nvPicPr>
          <p:cNvPr id="11" name="Picture 10">
            <a:extLst>
              <a:ext uri="{FF2B5EF4-FFF2-40B4-BE49-F238E27FC236}">
                <a16:creationId xmlns:a16="http://schemas.microsoft.com/office/drawing/2014/main" id="{63FC55A0-CD02-184A-964A-33DEC8AEF80F}"/>
              </a:ext>
            </a:extLst>
          </p:cNvPr>
          <p:cNvPicPr>
            <a:picLocks noChangeAspect="1"/>
          </p:cNvPicPr>
          <p:nvPr/>
        </p:nvPicPr>
        <p:blipFill>
          <a:blip r:embed="rId4"/>
          <a:stretch>
            <a:fillRect/>
          </a:stretch>
        </p:blipFill>
        <p:spPr>
          <a:xfrm>
            <a:off x="604835" y="484365"/>
            <a:ext cx="3828146" cy="4572000"/>
          </a:xfrm>
          <a:prstGeom prst="rect">
            <a:avLst/>
          </a:prstGeom>
        </p:spPr>
      </p:pic>
    </p:spTree>
    <p:extLst>
      <p:ext uri="{BB962C8B-B14F-4D97-AF65-F5344CB8AC3E}">
        <p14:creationId xmlns:p14="http://schemas.microsoft.com/office/powerpoint/2010/main" val="2290416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97A91-7BA5-205E-DCE6-1256F859C50E}"/>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84B8937-673D-A2CC-F306-6DC1716E80D2}"/>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D6D0FEE1-D23F-0D4A-BA84-29B5E7066643}"/>
              </a:ext>
            </a:extLst>
          </p:cNvPr>
          <p:cNvSpPr>
            <a:spLocks noGrp="1"/>
          </p:cNvSpPr>
          <p:nvPr>
            <p:ph type="title"/>
          </p:nvPr>
        </p:nvSpPr>
        <p:spPr>
          <a:xfrm>
            <a:off x="604835" y="5099499"/>
            <a:ext cx="4633592" cy="1463226"/>
          </a:xfrm>
          <a:noFill/>
          <a:effectLst>
            <a:softEdge rad="63500"/>
          </a:effectLst>
        </p:spPr>
        <p:txBody>
          <a:bodyPr lIns="0" tIns="0" rIns="0" bIns="0">
            <a:normAutofit/>
          </a:bodyPr>
          <a:lstStyle/>
          <a:p>
            <a:r>
              <a:rPr lang="en-US" dirty="0"/>
              <a:t>Lesson Three</a:t>
            </a:r>
            <a:br>
              <a:rPr lang="en-US" dirty="0"/>
            </a:br>
            <a:r>
              <a:rPr lang="en-US" sz="2600" i="1" dirty="0">
                <a:latin typeface="Arial" panose="020B0604020202020204" pitchFamily="34" charset="0"/>
                <a:cs typeface="Arial" panose="020B0604020202020204" pitchFamily="34" charset="0"/>
              </a:rPr>
              <a:t>Jesus is Tested</a:t>
            </a:r>
            <a:endParaRPr lang="en-US" sz="2600" dirty="0"/>
          </a:p>
        </p:txBody>
      </p:sp>
      <p:sp>
        <p:nvSpPr>
          <p:cNvPr id="4" name="Text Placeholder 2">
            <a:extLst>
              <a:ext uri="{FF2B5EF4-FFF2-40B4-BE49-F238E27FC236}">
                <a16:creationId xmlns:a16="http://schemas.microsoft.com/office/drawing/2014/main" id="{8D3511E5-E983-B97B-000A-E889D0051112}"/>
              </a:ext>
            </a:extLst>
          </p:cNvPr>
          <p:cNvSpPr>
            <a:spLocks noGrp="1"/>
          </p:cNvSpPr>
          <p:nvPr>
            <p:ph type="body" sz="quarter" idx="14"/>
          </p:nvPr>
        </p:nvSpPr>
        <p:spPr>
          <a:xfrm>
            <a:off x="4815840" y="257174"/>
            <a:ext cx="7071360" cy="6305551"/>
          </a:xfrm>
          <a:solidFill>
            <a:schemeClr val="bg1"/>
          </a:solidFill>
          <a:ln cmpd="thickThin">
            <a:noFill/>
          </a:ln>
        </p:spPr>
        <p:txBody>
          <a:bodyPr lIns="182880" tIns="91440"/>
          <a:lstStyle/>
          <a:p>
            <a:pPr>
              <a:spcBef>
                <a:spcPts val="0"/>
              </a:spcBef>
              <a:spcAft>
                <a:spcPts val="0"/>
              </a:spcAft>
            </a:pPr>
            <a:r>
              <a:rPr lang="en-US" dirty="0"/>
              <a:t>Main Idea </a:t>
            </a:r>
            <a:r>
              <a:rPr lang="en-US" b="0" dirty="0"/>
              <a:t>– Not alone during difficulties</a:t>
            </a:r>
            <a:endParaRPr lang="en-US" b="0" dirty="0">
              <a:solidFill>
                <a:schemeClr val="tx1"/>
              </a:solidFill>
            </a:endParaRPr>
          </a:p>
          <a:p>
            <a:pPr lvl="1"/>
            <a:r>
              <a:rPr lang="en-US" dirty="0"/>
              <a:t>Chance to discover trust &amp; reliance on God</a:t>
            </a:r>
          </a:p>
          <a:p>
            <a:pPr lvl="1"/>
            <a:r>
              <a:rPr lang="en-US" dirty="0"/>
              <a:t>Develop integrity</a:t>
            </a:r>
          </a:p>
          <a:p>
            <a:pPr lvl="1"/>
            <a:r>
              <a:rPr lang="en-US" dirty="0"/>
              <a:t>Divine plan for us to be tested</a:t>
            </a:r>
          </a:p>
          <a:p>
            <a:pPr lvl="1"/>
            <a:r>
              <a:rPr lang="en-US" dirty="0"/>
              <a:t>Some stress can energize &amp; motivate us</a:t>
            </a:r>
          </a:p>
          <a:p>
            <a:pPr lvl="1"/>
            <a:r>
              <a:rPr lang="en-US" dirty="0"/>
              <a:t>Challenges provide growth &amp; spiritual renewal</a:t>
            </a:r>
          </a:p>
          <a:p>
            <a:r>
              <a:rPr lang="en-US" dirty="0"/>
              <a:t>Jesus tested 3 times in wilderness by devil</a:t>
            </a:r>
          </a:p>
          <a:p>
            <a:pPr lvl="1"/>
            <a:r>
              <a:rPr lang="en-US" dirty="0"/>
              <a:t>Good suggestions &amp; questions in book</a:t>
            </a:r>
          </a:p>
          <a:p>
            <a:pPr lvl="1"/>
            <a:r>
              <a:rPr lang="en-US" dirty="0"/>
              <a:t>Right after His baptism</a:t>
            </a:r>
          </a:p>
          <a:p>
            <a:pPr lvl="1"/>
            <a:r>
              <a:rPr lang="en-US" dirty="0"/>
              <a:t>Spirit led Jesus into wilderness to be tested</a:t>
            </a:r>
          </a:p>
          <a:p>
            <a:pPr lvl="1"/>
            <a:r>
              <a:rPr lang="en-US" dirty="0"/>
              <a:t>Devil waited until Jesus was “nearly depleted”</a:t>
            </a:r>
          </a:p>
          <a:p>
            <a:pPr lvl="1"/>
            <a:r>
              <a:rPr lang="en-US" dirty="0"/>
              <a:t>3 places, 3 different temptations</a:t>
            </a:r>
          </a:p>
          <a:p>
            <a:pPr lvl="1"/>
            <a:r>
              <a:rPr lang="en-US" dirty="0"/>
              <a:t>Devil departed until an opportune time</a:t>
            </a:r>
          </a:p>
          <a:p>
            <a:pPr lvl="1"/>
            <a:r>
              <a:rPr lang="en-US" dirty="0"/>
              <a:t>This story can only come from Jesus</a:t>
            </a:r>
          </a:p>
          <a:p>
            <a:r>
              <a:rPr lang="en-US" dirty="0"/>
              <a:t>What does Jesus do to stay resilient?</a:t>
            </a:r>
          </a:p>
        </p:txBody>
      </p:sp>
      <p:pic>
        <p:nvPicPr>
          <p:cNvPr id="6" name="Picture 5">
            <a:extLst>
              <a:ext uri="{FF2B5EF4-FFF2-40B4-BE49-F238E27FC236}">
                <a16:creationId xmlns:a16="http://schemas.microsoft.com/office/drawing/2014/main" id="{085344F3-F124-895C-5263-650AE6F3878D}"/>
              </a:ext>
            </a:extLst>
          </p:cNvPr>
          <p:cNvPicPr>
            <a:picLocks noChangeAspect="1"/>
          </p:cNvPicPr>
          <p:nvPr/>
        </p:nvPicPr>
        <p:blipFill>
          <a:blip r:embed="rId3"/>
          <a:stretch>
            <a:fillRect/>
          </a:stretch>
        </p:blipFill>
        <p:spPr>
          <a:xfrm>
            <a:off x="604834" y="487463"/>
            <a:ext cx="3846287" cy="4572000"/>
          </a:xfrm>
          <a:prstGeom prst="rect">
            <a:avLst/>
          </a:prstGeom>
        </p:spPr>
      </p:pic>
    </p:spTree>
    <p:extLst>
      <p:ext uri="{BB962C8B-B14F-4D97-AF65-F5344CB8AC3E}">
        <p14:creationId xmlns:p14="http://schemas.microsoft.com/office/powerpoint/2010/main" val="329153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472EA-0620-F463-7D95-027CC9E52580}"/>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92732FA-7929-F64F-5811-B46148141F99}"/>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B952641-E181-232B-D293-7C456352DFC0}"/>
              </a:ext>
            </a:extLst>
          </p:cNvPr>
          <p:cNvSpPr>
            <a:spLocks noGrp="1"/>
          </p:cNvSpPr>
          <p:nvPr>
            <p:ph type="title"/>
          </p:nvPr>
        </p:nvSpPr>
        <p:spPr>
          <a:xfrm>
            <a:off x="604835" y="5099499"/>
            <a:ext cx="4633592" cy="1463226"/>
          </a:xfrm>
          <a:noFill/>
          <a:effectLst>
            <a:softEdge rad="63500"/>
          </a:effectLst>
        </p:spPr>
        <p:txBody>
          <a:bodyPr lIns="0" tIns="0" rIns="0" bIns="0">
            <a:normAutofit/>
          </a:bodyPr>
          <a:lstStyle/>
          <a:p>
            <a:r>
              <a:rPr lang="en-US" dirty="0"/>
              <a:t>Lesson Three</a:t>
            </a:r>
            <a:br>
              <a:rPr lang="en-US" dirty="0"/>
            </a:br>
            <a:r>
              <a:rPr lang="en-US" sz="2600" i="1" dirty="0">
                <a:latin typeface="Arial" panose="020B0604020202020204" pitchFamily="34" charset="0"/>
                <a:cs typeface="Arial" panose="020B0604020202020204" pitchFamily="34" charset="0"/>
              </a:rPr>
              <a:t>Jesus is Tested</a:t>
            </a:r>
            <a:endParaRPr lang="en-US" sz="2600" dirty="0"/>
          </a:p>
        </p:txBody>
      </p:sp>
      <p:sp>
        <p:nvSpPr>
          <p:cNvPr id="4" name="Text Placeholder 2">
            <a:extLst>
              <a:ext uri="{FF2B5EF4-FFF2-40B4-BE49-F238E27FC236}">
                <a16:creationId xmlns:a16="http://schemas.microsoft.com/office/drawing/2014/main" id="{9AE2F370-D7A3-4B73-A222-AE8E08FC5CC9}"/>
              </a:ext>
            </a:extLst>
          </p:cNvPr>
          <p:cNvSpPr>
            <a:spLocks noGrp="1"/>
          </p:cNvSpPr>
          <p:nvPr>
            <p:ph type="body" sz="quarter" idx="14"/>
          </p:nvPr>
        </p:nvSpPr>
        <p:spPr>
          <a:xfrm>
            <a:off x="4756206" y="298172"/>
            <a:ext cx="7250264" cy="5781205"/>
          </a:xfrm>
          <a:solidFill>
            <a:schemeClr val="bg1"/>
          </a:solidFill>
          <a:ln cmpd="thickThin">
            <a:noFill/>
          </a:ln>
        </p:spPr>
        <p:txBody>
          <a:bodyPr lIns="182880" tIns="91440"/>
          <a:lstStyle/>
          <a:p>
            <a:r>
              <a:rPr lang="en-US" dirty="0"/>
              <a:t>What’s meaning of 3 in Bible?</a:t>
            </a:r>
          </a:p>
          <a:p>
            <a:pPr lvl="1"/>
            <a:r>
              <a:rPr lang="en-US" dirty="0"/>
              <a:t>Divine completeness</a:t>
            </a:r>
          </a:p>
          <a:p>
            <a:r>
              <a:rPr lang="en-US" dirty="0"/>
              <a:t>Jesus tested 3 times at crucifixion by devil</a:t>
            </a:r>
          </a:p>
          <a:p>
            <a:pPr lvl="1"/>
            <a:r>
              <a:rPr lang="en-US" dirty="0"/>
              <a:t>Spirit led Jesus into situation to be tested</a:t>
            </a:r>
          </a:p>
          <a:p>
            <a:pPr lvl="1"/>
            <a:r>
              <a:rPr lang="en-US" dirty="0"/>
              <a:t>Devil sees “an opportune time”</a:t>
            </a:r>
          </a:p>
          <a:p>
            <a:pPr lvl="1"/>
            <a:r>
              <a:rPr lang="en-US" dirty="0"/>
              <a:t>Devil waited until Jesus was “nearly depleted”</a:t>
            </a:r>
          </a:p>
          <a:p>
            <a:pPr lvl="1"/>
            <a:r>
              <a:rPr lang="en-US" dirty="0"/>
              <a:t>3 different people, 3 different temptations</a:t>
            </a:r>
          </a:p>
          <a:p>
            <a:r>
              <a:rPr lang="en-US" dirty="0"/>
              <a:t>Testing </a:t>
            </a:r>
            <a:r>
              <a:rPr lang="en-US" dirty="0">
                <a:sym typeface="Symbol" panose="05050102010706020507" pitchFamily="18" charset="2"/>
              </a:rPr>
              <a:t> Teaching</a:t>
            </a:r>
          </a:p>
          <a:p>
            <a:pPr lvl="1"/>
            <a:r>
              <a:rPr lang="en-US" dirty="0">
                <a:sym typeface="Symbol" panose="05050102010706020507" pitchFamily="18" charset="2"/>
              </a:rPr>
              <a:t>Part of human experience</a:t>
            </a:r>
          </a:p>
          <a:p>
            <a:pPr lvl="1"/>
            <a:r>
              <a:rPr lang="en-US" dirty="0">
                <a:sym typeface="Symbol" panose="05050102010706020507" pitchFamily="18" charset="2"/>
              </a:rPr>
              <a:t>Trust &amp; rely on God</a:t>
            </a:r>
          </a:p>
          <a:p>
            <a:r>
              <a:rPr lang="en-US" dirty="0">
                <a:sym typeface="Symbol" panose="05050102010706020507" pitchFamily="18" charset="2"/>
              </a:rPr>
              <a:t>Story of the Soldier &amp; the Spider</a:t>
            </a:r>
          </a:p>
          <a:p>
            <a:pPr lvl="1"/>
            <a:r>
              <a:rPr lang="en-US" sz="2000" dirty="0">
                <a:hlinkClick r:id="rId3"/>
              </a:rPr>
              <a:t>https://www.creativebiblestudy.com/Christian-stories.html</a:t>
            </a:r>
            <a:r>
              <a:rPr lang="en-US" sz="2000" dirty="0"/>
              <a:t> </a:t>
            </a:r>
            <a:endParaRPr lang="en-US" dirty="0"/>
          </a:p>
          <a:p>
            <a:pPr lvl="1"/>
            <a:r>
              <a:rPr lang="en-US" sz="2000" dirty="0">
                <a:hlinkClick r:id="rId4"/>
              </a:rPr>
              <a:t>https://youtu.be/H-v0NnlIi8U</a:t>
            </a:r>
            <a:r>
              <a:rPr lang="en-US" sz="2000" dirty="0"/>
              <a:t> </a:t>
            </a:r>
            <a:r>
              <a:rPr lang="en-US" dirty="0"/>
              <a:t>- video</a:t>
            </a:r>
          </a:p>
          <a:p>
            <a:r>
              <a:rPr lang="en-US" dirty="0"/>
              <a:t>“We Are Not Alone” hymn – videos</a:t>
            </a:r>
            <a:endParaRPr lang="en-US" b="0" dirty="0"/>
          </a:p>
        </p:txBody>
      </p:sp>
      <p:pic>
        <p:nvPicPr>
          <p:cNvPr id="6" name="Picture 5">
            <a:extLst>
              <a:ext uri="{FF2B5EF4-FFF2-40B4-BE49-F238E27FC236}">
                <a16:creationId xmlns:a16="http://schemas.microsoft.com/office/drawing/2014/main" id="{7A57DC52-5D3E-BCA4-BBBE-9BBC116ED882}"/>
              </a:ext>
            </a:extLst>
          </p:cNvPr>
          <p:cNvPicPr>
            <a:picLocks noChangeAspect="1"/>
          </p:cNvPicPr>
          <p:nvPr/>
        </p:nvPicPr>
        <p:blipFill>
          <a:blip r:embed="rId5"/>
          <a:stretch>
            <a:fillRect/>
          </a:stretch>
        </p:blipFill>
        <p:spPr>
          <a:xfrm>
            <a:off x="604834" y="487463"/>
            <a:ext cx="3846287" cy="4572000"/>
          </a:xfrm>
          <a:prstGeom prst="rect">
            <a:avLst/>
          </a:prstGeom>
        </p:spPr>
      </p:pic>
    </p:spTree>
    <p:extLst>
      <p:ext uri="{BB962C8B-B14F-4D97-AF65-F5344CB8AC3E}">
        <p14:creationId xmlns:p14="http://schemas.microsoft.com/office/powerpoint/2010/main" val="141060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DF39-795C-7E93-2F81-7E8539FD6540}"/>
              </a:ext>
            </a:extLst>
          </p:cNvPr>
          <p:cNvSpPr>
            <a:spLocks noGrp="1"/>
          </p:cNvSpPr>
          <p:nvPr>
            <p:ph type="title"/>
          </p:nvPr>
        </p:nvSpPr>
        <p:spPr>
          <a:xfrm>
            <a:off x="457200" y="914400"/>
            <a:ext cx="6860942" cy="1162373"/>
          </a:xfrm>
        </p:spPr>
        <p:txBody>
          <a:bodyPr/>
          <a:lstStyle/>
          <a:p>
            <a:r>
              <a:rPr lang="en-US" dirty="0"/>
              <a:t>Hurricane Harvey, 2018</a:t>
            </a:r>
          </a:p>
        </p:txBody>
      </p:sp>
      <p:sp>
        <p:nvSpPr>
          <p:cNvPr id="3" name="Text Placeholder 2">
            <a:extLst>
              <a:ext uri="{FF2B5EF4-FFF2-40B4-BE49-F238E27FC236}">
                <a16:creationId xmlns:a16="http://schemas.microsoft.com/office/drawing/2014/main" id="{E3D0C2CD-B2C0-A2A6-020C-D3A992BDCBA0}"/>
              </a:ext>
            </a:extLst>
          </p:cNvPr>
          <p:cNvSpPr>
            <a:spLocks noGrp="1"/>
          </p:cNvSpPr>
          <p:nvPr>
            <p:ph type="body" sz="quarter" idx="14"/>
          </p:nvPr>
        </p:nvSpPr>
        <p:spPr/>
        <p:txBody>
          <a:bodyPr/>
          <a:lstStyle/>
          <a:p>
            <a:endParaRPr lang="en-US" dirty="0"/>
          </a:p>
        </p:txBody>
      </p:sp>
      <p:pic>
        <p:nvPicPr>
          <p:cNvPr id="11" name="Picture 10">
            <a:extLst>
              <a:ext uri="{FF2B5EF4-FFF2-40B4-BE49-F238E27FC236}">
                <a16:creationId xmlns:a16="http://schemas.microsoft.com/office/drawing/2014/main" id="{FA2D4D63-C79E-0163-F208-EA95ED00B8B7}"/>
              </a:ext>
            </a:extLst>
          </p:cNvPr>
          <p:cNvPicPr>
            <a:picLocks noChangeAspect="1"/>
          </p:cNvPicPr>
          <p:nvPr/>
        </p:nvPicPr>
        <p:blipFill>
          <a:blip r:embed="rId3"/>
          <a:stretch>
            <a:fillRect/>
          </a:stretch>
        </p:blipFill>
        <p:spPr>
          <a:xfrm>
            <a:off x="7432778" y="1042899"/>
            <a:ext cx="4389120" cy="5452323"/>
          </a:xfrm>
          <a:prstGeom prst="rect">
            <a:avLst/>
          </a:prstGeom>
          <a:ln w="12700">
            <a:solidFill>
              <a:schemeClr val="tx1"/>
            </a:solidFill>
          </a:ln>
        </p:spPr>
      </p:pic>
      <p:pic>
        <p:nvPicPr>
          <p:cNvPr id="12" name="Picture 11">
            <a:extLst>
              <a:ext uri="{FF2B5EF4-FFF2-40B4-BE49-F238E27FC236}">
                <a16:creationId xmlns:a16="http://schemas.microsoft.com/office/drawing/2014/main" id="{CD4EBF27-0747-A872-CC62-53FA4D9E3A21}"/>
              </a:ext>
            </a:extLst>
          </p:cNvPr>
          <p:cNvPicPr>
            <a:picLocks noChangeAspect="1"/>
          </p:cNvPicPr>
          <p:nvPr/>
        </p:nvPicPr>
        <p:blipFill>
          <a:blip r:embed="rId4"/>
          <a:stretch>
            <a:fillRect/>
          </a:stretch>
        </p:blipFill>
        <p:spPr>
          <a:xfrm>
            <a:off x="384875" y="2045777"/>
            <a:ext cx="7040880" cy="4449445"/>
          </a:xfrm>
          <a:prstGeom prst="rect">
            <a:avLst/>
          </a:prstGeom>
          <a:ln w="12700">
            <a:solidFill>
              <a:schemeClr val="tx1"/>
            </a:solidFill>
          </a:ln>
        </p:spPr>
      </p:pic>
    </p:spTree>
    <p:extLst>
      <p:ext uri="{BB962C8B-B14F-4D97-AF65-F5344CB8AC3E}">
        <p14:creationId xmlns:p14="http://schemas.microsoft.com/office/powerpoint/2010/main" val="29913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descr="Abstract image of curvy lines">
            <a:extLst>
              <a:ext uri="{FF2B5EF4-FFF2-40B4-BE49-F238E27FC236}">
                <a16:creationId xmlns:a16="http://schemas.microsoft.com/office/drawing/2014/main" id="{0ABE20C9-B367-D119-31DE-EB8AF7482BEF}"/>
              </a:ext>
            </a:extLst>
          </p:cNvPr>
          <p:cNvPicPr>
            <a:picLocks noChangeAspect="1"/>
          </p:cNvPicPr>
          <p:nvPr/>
        </p:nvPicPr>
        <p:blipFill>
          <a:blip r:embed="rId3"/>
          <a:srcRect/>
          <a:stretch/>
        </p:blipFill>
        <p:spPr>
          <a:xfrm>
            <a:off x="225" y="0"/>
            <a:ext cx="12191550" cy="6857999"/>
          </a:xfrm>
          <a:prstGeom prst="rect">
            <a:avLst/>
          </a:prstGeom>
        </p:spPr>
      </p:pic>
      <p:sp>
        <p:nvSpPr>
          <p:cNvPr id="3" name="Title 2">
            <a:extLst>
              <a:ext uri="{FF2B5EF4-FFF2-40B4-BE49-F238E27FC236}">
                <a16:creationId xmlns:a16="http://schemas.microsoft.com/office/drawing/2014/main" id="{14937F9B-E2C1-86BC-F064-6E49696DD93A}"/>
              </a:ext>
            </a:extLst>
          </p:cNvPr>
          <p:cNvSpPr>
            <a:spLocks noGrp="1"/>
          </p:cNvSpPr>
          <p:nvPr>
            <p:ph type="title"/>
          </p:nvPr>
        </p:nvSpPr>
        <p:spPr>
          <a:xfrm>
            <a:off x="919392" y="842721"/>
            <a:ext cx="3528622" cy="1327042"/>
          </a:xfrm>
          <a:noFill/>
          <a:effectLst>
            <a:softEdge rad="63500"/>
          </a:effectLst>
        </p:spPr>
        <p:txBody>
          <a:bodyPr lIns="0" tIns="0" rIns="0" bIns="0">
            <a:noAutofit/>
          </a:bodyPr>
          <a:lstStyle/>
          <a:p>
            <a:r>
              <a:rPr lang="en-US" sz="3800" b="1" dirty="0">
                <a:solidFill>
                  <a:schemeClr val="bg1"/>
                </a:solidFill>
                <a:effectLst>
                  <a:outerShdw blurRad="38100" dist="38100" dir="2700000" algn="tl">
                    <a:srgbClr val="000000">
                      <a:alpha val="43137"/>
                    </a:srgbClr>
                  </a:outerShdw>
                </a:effectLst>
              </a:rPr>
              <a:t>Welcome &amp; </a:t>
            </a:r>
            <a:br>
              <a:rPr lang="en-US" sz="3800" b="1" dirty="0">
                <a:solidFill>
                  <a:schemeClr val="bg1"/>
                </a:solidFill>
                <a:effectLst>
                  <a:outerShdw blurRad="38100" dist="38100" dir="2700000" algn="tl">
                    <a:srgbClr val="000000">
                      <a:alpha val="43137"/>
                    </a:srgbClr>
                  </a:outerShdw>
                </a:effectLst>
              </a:rPr>
            </a:br>
            <a:r>
              <a:rPr lang="en-US" sz="3800" b="1" dirty="0">
                <a:solidFill>
                  <a:schemeClr val="bg1"/>
                </a:solidFill>
                <a:effectLst>
                  <a:outerShdw blurRad="38100" dist="38100" dir="2700000" algn="tl">
                    <a:srgbClr val="000000">
                      <a:alpha val="43137"/>
                    </a:srgbClr>
                  </a:outerShdw>
                </a:effectLst>
              </a:rPr>
              <a:t>Introduction</a:t>
            </a:r>
          </a:p>
        </p:txBody>
      </p:sp>
    </p:spTree>
    <p:extLst>
      <p:ext uri="{BB962C8B-B14F-4D97-AF65-F5344CB8AC3E}">
        <p14:creationId xmlns:p14="http://schemas.microsoft.com/office/powerpoint/2010/main" val="2014492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C32BE-8A75-AEED-243D-DEE6B98C7592}"/>
            </a:ext>
          </a:extLst>
        </p:cNvPr>
        <p:cNvGrpSpPr/>
        <p:nvPr/>
      </p:nvGrpSpPr>
      <p:grpSpPr>
        <a:xfrm>
          <a:off x="0" y="0"/>
          <a:ext cx="0" cy="0"/>
          <a:chOff x="0" y="0"/>
          <a:chExt cx="0" cy="0"/>
        </a:xfrm>
      </p:grpSpPr>
      <p:pic>
        <p:nvPicPr>
          <p:cNvPr id="2" name="Picture Placeholder 7" descr="Abstract image of curvy lines">
            <a:extLst>
              <a:ext uri="{FF2B5EF4-FFF2-40B4-BE49-F238E27FC236}">
                <a16:creationId xmlns:a16="http://schemas.microsoft.com/office/drawing/2014/main" id="{747451E8-070E-6255-B1F8-F5F9935C746E}"/>
              </a:ext>
            </a:extLst>
          </p:cNvPr>
          <p:cNvPicPr>
            <a:picLocks noChangeAspect="1"/>
          </p:cNvPicPr>
          <p:nvPr/>
        </p:nvPicPr>
        <p:blipFill>
          <a:blip r:embed="rId3"/>
          <a:srcRect/>
          <a:stretch/>
        </p:blipFill>
        <p:spPr>
          <a:xfrm>
            <a:off x="225" y="1"/>
            <a:ext cx="12191550" cy="6857999"/>
          </a:xfrm>
          <a:prstGeom prst="rect">
            <a:avLst/>
          </a:prstGeom>
        </p:spPr>
      </p:pic>
      <p:sp>
        <p:nvSpPr>
          <p:cNvPr id="7" name="Title 2">
            <a:extLst>
              <a:ext uri="{FF2B5EF4-FFF2-40B4-BE49-F238E27FC236}">
                <a16:creationId xmlns:a16="http://schemas.microsoft.com/office/drawing/2014/main" id="{F25F4E65-FD27-ACA0-92C4-FFE5B9C40B28}"/>
              </a:ext>
            </a:extLst>
          </p:cNvPr>
          <p:cNvSpPr>
            <a:spLocks noGrp="1"/>
          </p:cNvSpPr>
          <p:nvPr>
            <p:ph type="title"/>
          </p:nvPr>
        </p:nvSpPr>
        <p:spPr>
          <a:xfrm>
            <a:off x="919391" y="842721"/>
            <a:ext cx="5651890" cy="1327042"/>
          </a:xfrm>
          <a:noFill/>
          <a:effectLst>
            <a:softEdge rad="63500"/>
          </a:effectLst>
        </p:spPr>
        <p:txBody>
          <a:bodyPr lIns="0" tIns="0" rIns="0" bIns="0">
            <a:noAutofit/>
          </a:bodyPr>
          <a:lstStyle/>
          <a:p>
            <a:r>
              <a:rPr lang="en-US" sz="3800" b="1" dirty="0">
                <a:solidFill>
                  <a:schemeClr val="bg1"/>
                </a:solidFill>
                <a:effectLst>
                  <a:outerShdw blurRad="38100" dist="38100" dir="2700000" algn="tl">
                    <a:srgbClr val="000000">
                      <a:alpha val="43137"/>
                    </a:srgbClr>
                  </a:outerShdw>
                </a:effectLst>
              </a:rPr>
              <a:t>Finding our </a:t>
            </a:r>
            <a:r>
              <a:rPr lang="en-US" sz="7200" b="1" dirty="0">
                <a:solidFill>
                  <a:srgbClr val="FFC000"/>
                </a:solidFill>
                <a:effectLst>
                  <a:outerShdw blurRad="38100" dist="38100" dir="2700000" algn="tl">
                    <a:srgbClr val="000000">
                      <a:alpha val="43137"/>
                    </a:srgbClr>
                  </a:outerShdw>
                </a:effectLst>
                <a:latin typeface="Freestyle Script" panose="030804020302050B0404" pitchFamily="66" charset="0"/>
              </a:rPr>
              <a:t>Joy</a:t>
            </a:r>
            <a:r>
              <a:rPr lang="en-US" sz="3800" b="1" dirty="0">
                <a:solidFill>
                  <a:schemeClr val="bg1"/>
                </a:solidFill>
                <a:effectLst>
                  <a:outerShdw blurRad="38100" dist="38100" dir="2700000" algn="tl">
                    <a:srgbClr val="000000">
                      <a:alpha val="43137"/>
                    </a:srgbClr>
                  </a:outerShdw>
                </a:effectLst>
              </a:rPr>
              <a:t> </a:t>
            </a:r>
            <a:br>
              <a:rPr lang="en-US" sz="3800" b="1" dirty="0">
                <a:solidFill>
                  <a:schemeClr val="bg1"/>
                </a:solidFill>
                <a:effectLst>
                  <a:outerShdw blurRad="38100" dist="38100" dir="2700000" algn="tl">
                    <a:srgbClr val="000000">
                      <a:alpha val="43137"/>
                    </a:srgbClr>
                  </a:outerShdw>
                </a:effectLst>
              </a:rPr>
            </a:br>
            <a:r>
              <a:rPr lang="en-US" sz="3800" b="1" dirty="0">
                <a:solidFill>
                  <a:schemeClr val="bg1"/>
                </a:solidFill>
                <a:effectLst>
                  <a:outerShdw blurRad="38100" dist="38100" dir="2700000" algn="tl">
                    <a:srgbClr val="000000">
                      <a:alpha val="43137"/>
                    </a:srgbClr>
                  </a:outerShdw>
                </a:effectLst>
              </a:rPr>
              <a:t>in Jesus Christ</a:t>
            </a:r>
          </a:p>
        </p:txBody>
      </p:sp>
      <p:sp>
        <p:nvSpPr>
          <p:cNvPr id="8" name="Text Placeholder 2">
            <a:extLst>
              <a:ext uri="{FF2B5EF4-FFF2-40B4-BE49-F238E27FC236}">
                <a16:creationId xmlns:a16="http://schemas.microsoft.com/office/drawing/2014/main" id="{82104E00-50DB-1860-B4E6-FDA4A6E0B7DB}"/>
              </a:ext>
            </a:extLst>
          </p:cNvPr>
          <p:cNvSpPr>
            <a:spLocks noGrp="1"/>
          </p:cNvSpPr>
          <p:nvPr>
            <p:ph type="body" sz="quarter" idx="14"/>
          </p:nvPr>
        </p:nvSpPr>
        <p:spPr>
          <a:xfrm>
            <a:off x="2985516" y="5248327"/>
            <a:ext cx="7511796" cy="1061033"/>
          </a:xfrm>
          <a:solidFill>
            <a:schemeClr val="bg1"/>
          </a:solidFill>
          <a:ln cmpd="thickThin">
            <a:noFill/>
          </a:ln>
        </p:spPr>
        <p:txBody>
          <a:bodyPr lIns="182880" tIns="91440"/>
          <a:lstStyle/>
          <a:p>
            <a:pPr marL="285750" indent="-285750">
              <a:spcAft>
                <a:spcPts val="1000"/>
              </a:spcAft>
            </a:pPr>
            <a:r>
              <a:rPr lang="en-US" sz="2400" b="0" dirty="0">
                <a:hlinkClick r:id="rId4">
                  <a:extLst>
                    <a:ext uri="{A12FA001-AC4F-418D-AE19-62706E023703}">
                      <ahyp:hlinkClr xmlns:ahyp="http://schemas.microsoft.com/office/drawing/2018/hyperlinkcolor" val="tx"/>
                    </a:ext>
                  </a:extLst>
                </a:hlinkClick>
              </a:rPr>
              <a:t>https://youtu.be/4uNQnvaGrxQ?feature=shared</a:t>
            </a:r>
            <a:r>
              <a:rPr lang="en-US" sz="2400" b="0" dirty="0"/>
              <a:t> (4:44)</a:t>
            </a:r>
          </a:p>
          <a:p>
            <a:pPr marL="285750" indent="-285750">
              <a:spcBef>
                <a:spcPts val="0"/>
              </a:spcBef>
            </a:pPr>
            <a:r>
              <a:rPr lang="en-US" sz="2400" b="0" dirty="0">
                <a:hlinkClick r:id="rId5">
                  <a:extLst>
                    <a:ext uri="{A12FA001-AC4F-418D-AE19-62706E023703}">
                      <ahyp:hlinkClr xmlns:ahyp="http://schemas.microsoft.com/office/drawing/2018/hyperlinkcolor" val="tx"/>
                    </a:ext>
                  </a:extLst>
                </a:hlinkClick>
              </a:rPr>
              <a:t>https://youtu.be/KLfDry1Y_fQ?feature=shared</a:t>
            </a:r>
            <a:r>
              <a:rPr lang="en-US" sz="2400" b="0" dirty="0"/>
              <a:t> (2:05)</a:t>
            </a:r>
          </a:p>
        </p:txBody>
      </p:sp>
      <p:sp>
        <p:nvSpPr>
          <p:cNvPr id="10" name="TextBox 9">
            <a:extLst>
              <a:ext uri="{FF2B5EF4-FFF2-40B4-BE49-F238E27FC236}">
                <a16:creationId xmlns:a16="http://schemas.microsoft.com/office/drawing/2014/main" id="{6F609621-723F-8E0B-E735-8B75741CB5FD}"/>
              </a:ext>
            </a:extLst>
          </p:cNvPr>
          <p:cNvSpPr txBox="1"/>
          <p:nvPr/>
        </p:nvSpPr>
        <p:spPr>
          <a:xfrm>
            <a:off x="2985516" y="4706525"/>
            <a:ext cx="3585765" cy="523220"/>
          </a:xfrm>
          <a:prstGeom prst="rect">
            <a:avLst/>
          </a:prstGeom>
          <a:noFill/>
        </p:spPr>
        <p:txBody>
          <a:bodyPr wrap="square">
            <a:spAutoFit/>
          </a:bodyPr>
          <a:lstStyle/>
          <a:p>
            <a:pPr marL="0" indent="0">
              <a:spcBef>
                <a:spcPts val="0"/>
              </a:spcBef>
              <a:spcAft>
                <a:spcPts val="0"/>
              </a:spcAft>
              <a:buNone/>
            </a:pPr>
            <a:r>
              <a:rPr lang="en-US" sz="2800" dirty="0">
                <a:solidFill>
                  <a:srgbClr val="FFC000"/>
                </a:solidFill>
                <a:effectLst>
                  <a:outerShdw blurRad="38100" dist="38100" dir="2700000" algn="tl">
                    <a:srgbClr val="000000">
                      <a:alpha val="43137"/>
                    </a:srgbClr>
                  </a:outerShdw>
                </a:effectLst>
                <a:latin typeface="Arial Rounded MT Bold" panose="020F0704030504030204" pitchFamily="34" charset="0"/>
                <a:ea typeface="+mj-ea"/>
                <a:cs typeface="+mj-cs"/>
              </a:rPr>
              <a:t>Joy vs. Happiness</a:t>
            </a:r>
          </a:p>
        </p:txBody>
      </p:sp>
    </p:spTree>
    <p:extLst>
      <p:ext uri="{BB962C8B-B14F-4D97-AF65-F5344CB8AC3E}">
        <p14:creationId xmlns:p14="http://schemas.microsoft.com/office/powerpoint/2010/main" val="165880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1B8DF-B9B2-F59E-F46A-6B0B62D23101}"/>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33A60D0-6D4A-752B-24F5-E420B93EA0F2}"/>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C15115E-A14D-EDAC-87D1-B2C9E5043101}"/>
              </a:ext>
            </a:extLst>
          </p:cNvPr>
          <p:cNvSpPr>
            <a:spLocks noGrp="1"/>
          </p:cNvSpPr>
          <p:nvPr>
            <p:ph type="title"/>
          </p:nvPr>
        </p:nvSpPr>
        <p:spPr>
          <a:xfrm>
            <a:off x="527345" y="4743045"/>
            <a:ext cx="5826962" cy="2169206"/>
          </a:xfrm>
          <a:noFill/>
          <a:effectLst>
            <a:softEdge rad="63500"/>
          </a:effectLst>
        </p:spPr>
        <p:txBody>
          <a:bodyPr lIns="0" tIns="0" rIns="0" bIns="0">
            <a:normAutofit/>
          </a:bodyPr>
          <a:lstStyle/>
          <a:p>
            <a:pPr>
              <a:lnSpc>
                <a:spcPct val="100000"/>
              </a:lnSpc>
            </a:pPr>
            <a:r>
              <a:rPr lang="en-US" dirty="0"/>
              <a:t>Lesson Four</a:t>
            </a:r>
            <a:br>
              <a:rPr lang="en-US" dirty="0"/>
            </a:br>
            <a:r>
              <a:rPr lang="en-US" sz="2600" i="1" dirty="0">
                <a:latin typeface="Arial" panose="020B0604020202020204" pitchFamily="34" charset="0"/>
                <a:cs typeface="Arial" panose="020B0604020202020204" pitchFamily="34" charset="0"/>
              </a:rPr>
              <a:t>The Prodigal Child, the Eldest</a:t>
            </a:r>
            <a:br>
              <a:rPr lang="en-US" sz="2600" i="1"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Child, and the Devoted Parent</a:t>
            </a:r>
            <a:endParaRPr lang="en-US" sz="2600" dirty="0"/>
          </a:p>
        </p:txBody>
      </p:sp>
      <p:sp>
        <p:nvSpPr>
          <p:cNvPr id="4" name="Text Placeholder 2">
            <a:extLst>
              <a:ext uri="{FF2B5EF4-FFF2-40B4-BE49-F238E27FC236}">
                <a16:creationId xmlns:a16="http://schemas.microsoft.com/office/drawing/2014/main" id="{30C198E2-FA87-BE79-9667-0E3C1D6781C7}"/>
              </a:ext>
            </a:extLst>
          </p:cNvPr>
          <p:cNvSpPr>
            <a:spLocks noGrp="1"/>
          </p:cNvSpPr>
          <p:nvPr>
            <p:ph type="body" sz="quarter" idx="14"/>
          </p:nvPr>
        </p:nvSpPr>
        <p:spPr>
          <a:xfrm>
            <a:off x="4626864" y="257175"/>
            <a:ext cx="7260336" cy="5415205"/>
          </a:xfrm>
          <a:solidFill>
            <a:schemeClr val="bg1"/>
          </a:solidFill>
          <a:ln cmpd="thickThin">
            <a:noFill/>
          </a:ln>
        </p:spPr>
        <p:txBody>
          <a:bodyPr lIns="182880" tIns="91440"/>
          <a:lstStyle/>
          <a:p>
            <a:pPr>
              <a:spcBef>
                <a:spcPts val="0"/>
              </a:spcBef>
              <a:spcAft>
                <a:spcPts val="0"/>
              </a:spcAft>
            </a:pPr>
            <a:r>
              <a:rPr lang="en-US" dirty="0"/>
              <a:t>Main Idea </a:t>
            </a:r>
            <a:r>
              <a:rPr lang="en-US" b="0" dirty="0"/>
              <a:t>– We’re beloved children of God</a:t>
            </a:r>
          </a:p>
          <a:p>
            <a:pPr lvl="1"/>
            <a:r>
              <a:rPr lang="en-US" dirty="0">
                <a:solidFill>
                  <a:schemeClr val="tx1"/>
                </a:solidFill>
              </a:rPr>
              <a:t>God has unconditional love &amp; forgiveness</a:t>
            </a:r>
          </a:p>
          <a:p>
            <a:pPr lvl="1"/>
            <a:r>
              <a:rPr lang="en-US" dirty="0"/>
              <a:t>Importance of repentance &amp; returning to God</a:t>
            </a:r>
          </a:p>
          <a:p>
            <a:pPr lvl="1"/>
            <a:r>
              <a:rPr lang="en-US" dirty="0">
                <a:solidFill>
                  <a:schemeClr val="tx1"/>
                </a:solidFill>
              </a:rPr>
              <a:t>Those who stay should em</a:t>
            </a:r>
            <a:r>
              <a:rPr lang="en-US" dirty="0"/>
              <a:t>brace those who return</a:t>
            </a:r>
            <a:endParaRPr lang="en-US" dirty="0">
              <a:solidFill>
                <a:schemeClr val="tx1"/>
              </a:solidFill>
            </a:endParaRPr>
          </a:p>
          <a:p>
            <a:r>
              <a:rPr lang="en-US" dirty="0"/>
              <a:t>Introduction Illustration</a:t>
            </a:r>
          </a:p>
          <a:p>
            <a:pPr lvl="1"/>
            <a:r>
              <a:rPr lang="en-US" dirty="0"/>
              <a:t>Save food scraps for a few days</a:t>
            </a:r>
          </a:p>
          <a:p>
            <a:pPr lvl="1"/>
            <a:r>
              <a:rPr lang="en-US" dirty="0"/>
              <a:t>“Someone in today’s passage wanted to eat this”</a:t>
            </a:r>
          </a:p>
          <a:p>
            <a:pPr lvl="1"/>
            <a:r>
              <a:rPr lang="en-US" dirty="0"/>
              <a:t>After guesses, open lid &amp; smell / see scraps</a:t>
            </a:r>
          </a:p>
          <a:p>
            <a:r>
              <a:rPr lang="en-US" dirty="0"/>
              <a:t>Prodigal </a:t>
            </a:r>
            <a:r>
              <a:rPr lang="en-US" b="0" dirty="0"/>
              <a:t>- Wasteful, particularly w/ money</a:t>
            </a:r>
          </a:p>
          <a:p>
            <a:r>
              <a:rPr lang="en-US" dirty="0"/>
              <a:t>“Consider” section activities on pp. 48-49</a:t>
            </a:r>
          </a:p>
          <a:p>
            <a:pPr lvl="1"/>
            <a:r>
              <a:rPr lang="en-US" dirty="0"/>
              <a:t>Divide into 3 groups to follow each character</a:t>
            </a:r>
          </a:p>
          <a:p>
            <a:pPr lvl="1"/>
            <a:r>
              <a:rPr lang="en-US" dirty="0"/>
              <a:t>Giving son shoes = inviting him into household</a:t>
            </a:r>
          </a:p>
          <a:p>
            <a:pPr lvl="1"/>
            <a:r>
              <a:rPr lang="en-US" dirty="0"/>
              <a:t>Similar to God’s grace to us</a:t>
            </a:r>
          </a:p>
          <a:p>
            <a:pPr lvl="1"/>
            <a:r>
              <a:rPr lang="en-US" dirty="0"/>
              <a:t>Reading story in book with 3 women characters</a:t>
            </a:r>
          </a:p>
        </p:txBody>
      </p:sp>
      <p:pic>
        <p:nvPicPr>
          <p:cNvPr id="6" name="Picture 5">
            <a:extLst>
              <a:ext uri="{FF2B5EF4-FFF2-40B4-BE49-F238E27FC236}">
                <a16:creationId xmlns:a16="http://schemas.microsoft.com/office/drawing/2014/main" id="{892DF335-A107-3237-5ACF-D1A6DA991717}"/>
              </a:ext>
            </a:extLst>
          </p:cNvPr>
          <p:cNvPicPr>
            <a:picLocks noChangeAspect="1"/>
          </p:cNvPicPr>
          <p:nvPr/>
        </p:nvPicPr>
        <p:blipFill>
          <a:blip r:embed="rId3"/>
          <a:stretch>
            <a:fillRect/>
          </a:stretch>
        </p:blipFill>
        <p:spPr>
          <a:xfrm>
            <a:off x="526939" y="423686"/>
            <a:ext cx="3744000" cy="4572000"/>
          </a:xfrm>
          <a:prstGeom prst="rect">
            <a:avLst/>
          </a:prstGeom>
        </p:spPr>
      </p:pic>
    </p:spTree>
    <p:extLst>
      <p:ext uri="{BB962C8B-B14F-4D97-AF65-F5344CB8AC3E}">
        <p14:creationId xmlns:p14="http://schemas.microsoft.com/office/powerpoint/2010/main" val="389866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792C4-74EF-9829-0915-BB62BBE40577}"/>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FE5A9D0-4970-2104-FD05-B46B04D302F9}"/>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1D60EE9-A2D0-7A80-026C-3E68DB62D02A}"/>
              </a:ext>
            </a:extLst>
          </p:cNvPr>
          <p:cNvSpPr>
            <a:spLocks noGrp="1"/>
          </p:cNvSpPr>
          <p:nvPr>
            <p:ph type="title"/>
          </p:nvPr>
        </p:nvSpPr>
        <p:spPr>
          <a:xfrm>
            <a:off x="527345" y="4743045"/>
            <a:ext cx="5826962" cy="2169206"/>
          </a:xfrm>
          <a:noFill/>
          <a:effectLst>
            <a:softEdge rad="63500"/>
          </a:effectLst>
        </p:spPr>
        <p:txBody>
          <a:bodyPr lIns="0" tIns="0" rIns="0" bIns="0">
            <a:normAutofit/>
          </a:bodyPr>
          <a:lstStyle/>
          <a:p>
            <a:pPr>
              <a:lnSpc>
                <a:spcPct val="100000"/>
              </a:lnSpc>
            </a:pPr>
            <a:r>
              <a:rPr lang="en-US" dirty="0"/>
              <a:t>Lesson Four</a:t>
            </a:r>
            <a:endParaRPr lang="en-US" sz="2800" dirty="0"/>
          </a:p>
        </p:txBody>
      </p:sp>
      <p:sp>
        <p:nvSpPr>
          <p:cNvPr id="4" name="Text Placeholder 2">
            <a:extLst>
              <a:ext uri="{FF2B5EF4-FFF2-40B4-BE49-F238E27FC236}">
                <a16:creationId xmlns:a16="http://schemas.microsoft.com/office/drawing/2014/main" id="{12AF2920-B630-515F-CD20-B1398D32B48E}"/>
              </a:ext>
            </a:extLst>
          </p:cNvPr>
          <p:cNvSpPr>
            <a:spLocks noGrp="1"/>
          </p:cNvSpPr>
          <p:nvPr>
            <p:ph type="body" sz="quarter" idx="14"/>
          </p:nvPr>
        </p:nvSpPr>
        <p:spPr>
          <a:xfrm>
            <a:off x="4815840" y="257175"/>
            <a:ext cx="7071360" cy="5415205"/>
          </a:xfrm>
          <a:solidFill>
            <a:schemeClr val="bg1"/>
          </a:solidFill>
          <a:ln cmpd="thickThin">
            <a:noFill/>
          </a:ln>
        </p:spPr>
        <p:txBody>
          <a:bodyPr lIns="182880" tIns="91440"/>
          <a:lstStyle/>
          <a:p>
            <a:pPr>
              <a:spcBef>
                <a:spcPts val="0"/>
              </a:spcBef>
              <a:spcAft>
                <a:spcPts val="0"/>
              </a:spcAft>
            </a:pPr>
            <a:r>
              <a:rPr lang="en-US" dirty="0"/>
              <a:t>Additional Reflection Questions</a:t>
            </a:r>
          </a:p>
          <a:p>
            <a:pPr lvl="1"/>
            <a:r>
              <a:rPr lang="en-US" dirty="0"/>
              <a:t>What do you buy that aren’t essential?</a:t>
            </a:r>
          </a:p>
          <a:p>
            <a:pPr lvl="1"/>
            <a:r>
              <a:rPr lang="en-US" dirty="0"/>
              <a:t>What God-given gifts have you wasted?</a:t>
            </a:r>
          </a:p>
          <a:p>
            <a:pPr lvl="1"/>
            <a:r>
              <a:rPr lang="en-US" dirty="0"/>
              <a:t>Have you ever been like the older son in story?</a:t>
            </a:r>
          </a:p>
          <a:p>
            <a:pPr lvl="1"/>
            <a:r>
              <a:rPr lang="en-US" dirty="0"/>
              <a:t>What surprises you most about each character?</a:t>
            </a:r>
          </a:p>
          <a:p>
            <a:r>
              <a:rPr lang="en-US" dirty="0"/>
              <a:t>Joy vs. Pleasure – Break into Small Groups</a:t>
            </a:r>
          </a:p>
          <a:p>
            <a:pPr lvl="1"/>
            <a:r>
              <a:rPr lang="en-US" dirty="0"/>
              <a:t>What gives you pleasure?  What gives you joy?</a:t>
            </a:r>
          </a:p>
          <a:p>
            <a:pPr lvl="1"/>
            <a:r>
              <a:rPr lang="en-US" dirty="0"/>
              <a:t>Joy lasts forever; pleasure is self-centered</a:t>
            </a:r>
          </a:p>
          <a:p>
            <a:pPr lvl="1"/>
            <a:r>
              <a:rPr lang="en-US" dirty="0"/>
              <a:t>Ecclesiastes 2 – w/o God, there’s no joy</a:t>
            </a:r>
          </a:p>
          <a:p>
            <a:r>
              <a:rPr lang="en-US" dirty="0"/>
              <a:t>#4 Reflection Question – Forgiveness</a:t>
            </a:r>
          </a:p>
          <a:p>
            <a:pPr lvl="1"/>
            <a:r>
              <a:rPr lang="en-US" dirty="0"/>
              <a:t>Powerful tool to move from past to happier life</a:t>
            </a:r>
          </a:p>
          <a:p>
            <a:pPr lvl="1"/>
            <a:r>
              <a:rPr lang="en-US" dirty="0"/>
              <a:t>Key to happy &amp; healthy life</a:t>
            </a:r>
          </a:p>
          <a:p>
            <a:r>
              <a:rPr lang="en-US" dirty="0"/>
              <a:t>Activity on p. 45 – Serve “Banquet” Lunch</a:t>
            </a:r>
          </a:p>
          <a:p>
            <a:r>
              <a:rPr lang="en-US" dirty="0"/>
              <a:t>Philippians 4:4-8 Benediction on p. 49</a:t>
            </a:r>
          </a:p>
        </p:txBody>
      </p:sp>
      <p:pic>
        <p:nvPicPr>
          <p:cNvPr id="6" name="Picture 5">
            <a:extLst>
              <a:ext uri="{FF2B5EF4-FFF2-40B4-BE49-F238E27FC236}">
                <a16:creationId xmlns:a16="http://schemas.microsoft.com/office/drawing/2014/main" id="{FAEC0064-C8FC-91BA-97D1-6113C8DF1573}"/>
              </a:ext>
            </a:extLst>
          </p:cNvPr>
          <p:cNvPicPr>
            <a:picLocks noChangeAspect="1"/>
          </p:cNvPicPr>
          <p:nvPr/>
        </p:nvPicPr>
        <p:blipFill>
          <a:blip r:embed="rId3"/>
          <a:stretch>
            <a:fillRect/>
          </a:stretch>
        </p:blipFill>
        <p:spPr>
          <a:xfrm>
            <a:off x="526938" y="423686"/>
            <a:ext cx="4070965" cy="4971274"/>
          </a:xfrm>
          <a:prstGeom prst="rect">
            <a:avLst/>
          </a:prstGeom>
        </p:spPr>
      </p:pic>
    </p:spTree>
    <p:extLst>
      <p:ext uri="{BB962C8B-B14F-4D97-AF65-F5344CB8AC3E}">
        <p14:creationId xmlns:p14="http://schemas.microsoft.com/office/powerpoint/2010/main" val="28998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90A1F-1203-0FAE-6A25-C361FECF7541}"/>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0C9369F-1C33-60F0-AF3B-2C3C4ECE9D02}"/>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2E2FB4C-7A3E-8C28-968B-EBBAC56E2580}"/>
              </a:ext>
            </a:extLst>
          </p:cNvPr>
          <p:cNvSpPr>
            <a:spLocks noGrp="1"/>
          </p:cNvSpPr>
          <p:nvPr>
            <p:ph type="title"/>
          </p:nvPr>
        </p:nvSpPr>
        <p:spPr>
          <a:xfrm>
            <a:off x="604835" y="5099499"/>
            <a:ext cx="4387789" cy="1463226"/>
          </a:xfrm>
          <a:noFill/>
          <a:effectLst>
            <a:softEdge rad="63500"/>
          </a:effectLst>
        </p:spPr>
        <p:txBody>
          <a:bodyPr lIns="0" tIns="0" rIns="0" bIns="0">
            <a:normAutofit/>
          </a:bodyPr>
          <a:lstStyle/>
          <a:p>
            <a:pPr>
              <a:lnSpc>
                <a:spcPct val="100000"/>
              </a:lnSpc>
            </a:pPr>
            <a:r>
              <a:rPr lang="en-US" dirty="0"/>
              <a:t>Lesson Five</a:t>
            </a:r>
            <a:br>
              <a:rPr lang="en-US" dirty="0"/>
            </a:br>
            <a:r>
              <a:rPr lang="en-US" sz="2600" i="1" dirty="0">
                <a:latin typeface="Arial" panose="020B0604020202020204" pitchFamily="34" charset="0"/>
                <a:cs typeface="Arial" panose="020B0604020202020204" pitchFamily="34" charset="0"/>
              </a:rPr>
              <a:t>The Gift of the Woman </a:t>
            </a:r>
            <a:br>
              <a:rPr lang="en-US" sz="2600" i="1"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Who Was Poor</a:t>
            </a:r>
            <a:endParaRPr lang="en-US" sz="2600" dirty="0"/>
          </a:p>
        </p:txBody>
      </p:sp>
      <p:sp>
        <p:nvSpPr>
          <p:cNvPr id="4" name="Text Placeholder 2">
            <a:extLst>
              <a:ext uri="{FF2B5EF4-FFF2-40B4-BE49-F238E27FC236}">
                <a16:creationId xmlns:a16="http://schemas.microsoft.com/office/drawing/2014/main" id="{5420EE0F-4616-2D80-170B-4B76A261775F}"/>
              </a:ext>
            </a:extLst>
          </p:cNvPr>
          <p:cNvSpPr>
            <a:spLocks noGrp="1"/>
          </p:cNvSpPr>
          <p:nvPr>
            <p:ph type="body" sz="quarter" idx="14"/>
          </p:nvPr>
        </p:nvSpPr>
        <p:spPr>
          <a:xfrm>
            <a:off x="4706112" y="257175"/>
            <a:ext cx="7376160" cy="6305550"/>
          </a:xfrm>
          <a:solidFill>
            <a:schemeClr val="bg1"/>
          </a:solidFill>
          <a:ln cmpd="thickThin">
            <a:noFill/>
          </a:ln>
        </p:spPr>
        <p:txBody>
          <a:bodyPr lIns="182880" tIns="91440"/>
          <a:lstStyle/>
          <a:p>
            <a:pPr>
              <a:spcBef>
                <a:spcPts val="0"/>
              </a:spcBef>
              <a:spcAft>
                <a:spcPts val="0"/>
              </a:spcAft>
            </a:pPr>
            <a:r>
              <a:rPr lang="en-US" dirty="0"/>
              <a:t>Which Comes First?</a:t>
            </a:r>
          </a:p>
          <a:p>
            <a:pPr lvl="1"/>
            <a:r>
              <a:rPr lang="en-US" dirty="0"/>
              <a:t>Time to a Cause  </a:t>
            </a:r>
            <a:r>
              <a:rPr lang="en-US" dirty="0">
                <a:solidFill>
                  <a:srgbClr val="FF0000"/>
                </a:solidFill>
              </a:rPr>
              <a:t>or</a:t>
            </a:r>
            <a:r>
              <a:rPr lang="en-US" dirty="0"/>
              <a:t>  Financial Support?</a:t>
            </a:r>
          </a:p>
          <a:p>
            <a:pPr lvl="1"/>
            <a:r>
              <a:rPr lang="en-US" dirty="0"/>
              <a:t>Generosity  </a:t>
            </a:r>
            <a:r>
              <a:rPr lang="en-US" dirty="0">
                <a:solidFill>
                  <a:srgbClr val="FF0000"/>
                </a:solidFill>
              </a:rPr>
              <a:t>or</a:t>
            </a:r>
            <a:r>
              <a:rPr lang="en-US" dirty="0"/>
              <a:t>  Gratitude?</a:t>
            </a:r>
          </a:p>
          <a:p>
            <a:pPr lvl="1"/>
            <a:r>
              <a:rPr lang="en-US" dirty="0"/>
              <a:t>Faith  </a:t>
            </a:r>
            <a:r>
              <a:rPr lang="en-US" dirty="0">
                <a:solidFill>
                  <a:srgbClr val="FF0000"/>
                </a:solidFill>
              </a:rPr>
              <a:t>or</a:t>
            </a:r>
            <a:r>
              <a:rPr lang="en-US" dirty="0"/>
              <a:t>  Action?</a:t>
            </a:r>
          </a:p>
          <a:p>
            <a:pPr lvl="1"/>
            <a:r>
              <a:rPr lang="en-US" dirty="0"/>
              <a:t>Joy  </a:t>
            </a:r>
            <a:r>
              <a:rPr lang="en-US" dirty="0">
                <a:solidFill>
                  <a:srgbClr val="FF0000"/>
                </a:solidFill>
              </a:rPr>
              <a:t>or </a:t>
            </a:r>
            <a:r>
              <a:rPr lang="en-US" dirty="0"/>
              <a:t> Generosity?</a:t>
            </a:r>
          </a:p>
          <a:p>
            <a:pPr lvl="1"/>
            <a:r>
              <a:rPr lang="en-US" dirty="0"/>
              <a:t>Gratitude  </a:t>
            </a:r>
            <a:r>
              <a:rPr lang="en-US" dirty="0">
                <a:solidFill>
                  <a:srgbClr val="FF0000"/>
                </a:solidFill>
              </a:rPr>
              <a:t>or</a:t>
            </a:r>
            <a:r>
              <a:rPr lang="en-US" dirty="0"/>
              <a:t>  Joy?</a:t>
            </a:r>
          </a:p>
          <a:p>
            <a:r>
              <a:rPr lang="en-US" dirty="0"/>
              <a:t>Main Idea </a:t>
            </a:r>
            <a:r>
              <a:rPr lang="en-US" b="0" dirty="0"/>
              <a:t>– Generosity, gratitude, joy abound</a:t>
            </a:r>
          </a:p>
          <a:p>
            <a:r>
              <a:rPr lang="en-US" dirty="0"/>
              <a:t>What is Christian joy?</a:t>
            </a:r>
          </a:p>
          <a:p>
            <a:pPr lvl="1"/>
            <a:r>
              <a:rPr lang="en-US" dirty="0"/>
              <a:t>A good feeling in the soul</a:t>
            </a:r>
          </a:p>
          <a:p>
            <a:pPr lvl="1"/>
            <a:r>
              <a:rPr lang="en-US" dirty="0"/>
              <a:t>A feeling, not idea/conviction/persuasion/decision</a:t>
            </a:r>
          </a:p>
          <a:p>
            <a:pPr lvl="1"/>
            <a:r>
              <a:rPr lang="en-US" dirty="0"/>
              <a:t>A fruit of the Spirit when you become believer</a:t>
            </a:r>
          </a:p>
          <a:p>
            <a:pPr lvl="1"/>
            <a:r>
              <a:rPr lang="en-US" dirty="0"/>
              <a:t>Causes us to see beauty of Christian Word &amp; World</a:t>
            </a:r>
          </a:p>
          <a:p>
            <a:pPr lvl="1"/>
            <a:r>
              <a:rPr lang="en-US" dirty="0"/>
              <a:t>Only thing that can steal our joy is sin</a:t>
            </a:r>
          </a:p>
          <a:p>
            <a:r>
              <a:rPr lang="en-US" dirty="0"/>
              <a:t>Have an attitude of gratitude</a:t>
            </a:r>
          </a:p>
        </p:txBody>
      </p:sp>
      <p:pic>
        <p:nvPicPr>
          <p:cNvPr id="6" name="Picture 5">
            <a:extLst>
              <a:ext uri="{FF2B5EF4-FFF2-40B4-BE49-F238E27FC236}">
                <a16:creationId xmlns:a16="http://schemas.microsoft.com/office/drawing/2014/main" id="{70F6D01B-9F45-D947-5CBA-E3E3972BA217}"/>
              </a:ext>
            </a:extLst>
          </p:cNvPr>
          <p:cNvPicPr>
            <a:picLocks noChangeAspect="1"/>
          </p:cNvPicPr>
          <p:nvPr/>
        </p:nvPicPr>
        <p:blipFill>
          <a:blip r:embed="rId3"/>
          <a:stretch>
            <a:fillRect/>
          </a:stretch>
        </p:blipFill>
        <p:spPr>
          <a:xfrm>
            <a:off x="604835" y="487461"/>
            <a:ext cx="3791857" cy="4572000"/>
          </a:xfrm>
          <a:prstGeom prst="rect">
            <a:avLst/>
          </a:prstGeom>
        </p:spPr>
      </p:pic>
    </p:spTree>
    <p:extLst>
      <p:ext uri="{BB962C8B-B14F-4D97-AF65-F5344CB8AC3E}">
        <p14:creationId xmlns:p14="http://schemas.microsoft.com/office/powerpoint/2010/main" val="391538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xEl>
                                              <p:pRg st="11" end="1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C871C-C4C5-FDD7-CD32-B0FC97B3E26D}"/>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C860918-3BB8-840D-88D2-B39EAB1C3B9C}"/>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id="{5D294E6B-D7E0-04BF-3100-8377A8B86CF7}"/>
              </a:ext>
            </a:extLst>
          </p:cNvPr>
          <p:cNvSpPr>
            <a:spLocks noGrp="1" noChangeAspect="1"/>
          </p:cNvSpPr>
          <p:nvPr>
            <p:ph type="body" sz="quarter" idx="14"/>
          </p:nvPr>
        </p:nvSpPr>
        <p:spPr>
          <a:xfrm>
            <a:off x="402336" y="274321"/>
            <a:ext cx="11272745" cy="5760720"/>
          </a:xfrm>
          <a:solidFill>
            <a:schemeClr val="bg1"/>
          </a:solidFill>
          <a:ln cmpd="thickThin">
            <a:noFill/>
          </a:ln>
        </p:spPr>
        <p:txBody>
          <a:bodyPr lIns="182880" tIns="91440"/>
          <a:lstStyle/>
          <a:p>
            <a:pPr>
              <a:spcBef>
                <a:spcPts val="0"/>
              </a:spcBef>
              <a:spcAft>
                <a:spcPts val="0"/>
              </a:spcAft>
            </a:pPr>
            <a:r>
              <a:rPr lang="en-US" dirty="0"/>
              <a:t>Scripture </a:t>
            </a:r>
            <a:r>
              <a:rPr lang="en-US" b="0" dirty="0"/>
              <a:t>– Mark 12:42-44</a:t>
            </a:r>
          </a:p>
          <a:p>
            <a:pPr lvl="1"/>
            <a:r>
              <a:rPr lang="en-US" dirty="0"/>
              <a:t>Temple Treasury = 13 wooden boxes w/ trumpet-shaped bronze funnels</a:t>
            </a:r>
          </a:p>
          <a:p>
            <a:pPr lvl="1"/>
            <a:r>
              <a:rPr lang="en-US" dirty="0"/>
              <a:t>Each chest designated for specific contribution</a:t>
            </a:r>
          </a:p>
          <a:p>
            <a:pPr lvl="1"/>
            <a:r>
              <a:rPr lang="en-US" dirty="0"/>
              <a:t>Boxes placed under colonnades of Court of the Women</a:t>
            </a:r>
          </a:p>
          <a:p>
            <a:pPr lvl="1"/>
            <a:r>
              <a:rPr lang="en-US" dirty="0"/>
              <a:t>Supported worship, daily sacrifices, maintenance, provisions for priests/Levites</a:t>
            </a:r>
          </a:p>
          <a:p>
            <a:pPr lvl="1"/>
            <a:r>
              <a:rPr lang="en-US" dirty="0"/>
              <a:t>Giving sign of faith / obedience / devotion; reflecting heart of giver</a:t>
            </a:r>
          </a:p>
          <a:p>
            <a:r>
              <a:rPr lang="en-US" dirty="0"/>
              <a:t>Widow dependent on landowners’ </a:t>
            </a:r>
            <a:br>
              <a:rPr lang="en-US" dirty="0"/>
            </a:br>
            <a:r>
              <a:rPr lang="en-US" dirty="0"/>
              <a:t>generosity</a:t>
            </a:r>
          </a:p>
          <a:p>
            <a:r>
              <a:rPr lang="en-US" dirty="0"/>
              <a:t>2 mites </a:t>
            </a:r>
          </a:p>
          <a:p>
            <a:pPr lvl="1"/>
            <a:r>
              <a:rPr lang="en-US" b="0" dirty="0"/>
              <a:t>Smallest coin @ time</a:t>
            </a:r>
          </a:p>
          <a:p>
            <a:pPr lvl="1"/>
            <a:r>
              <a:rPr lang="en-US" dirty="0"/>
              <a:t>Today, 1/8 of penny</a:t>
            </a:r>
            <a:endParaRPr lang="en-US" b="0" dirty="0"/>
          </a:p>
          <a:p>
            <a:r>
              <a:rPr lang="en-US" dirty="0"/>
              <a:t>Not lesson on tithing, </a:t>
            </a:r>
            <a:br>
              <a:rPr lang="en-US" dirty="0"/>
            </a:br>
            <a:r>
              <a:rPr lang="en-US" dirty="0"/>
              <a:t>but on sacrifice of love</a:t>
            </a:r>
          </a:p>
          <a:p>
            <a:pPr lvl="1"/>
            <a:endParaRPr lang="en-US" dirty="0"/>
          </a:p>
        </p:txBody>
      </p:sp>
      <p:pic>
        <p:nvPicPr>
          <p:cNvPr id="6" name="Picture 5">
            <a:extLst>
              <a:ext uri="{FF2B5EF4-FFF2-40B4-BE49-F238E27FC236}">
                <a16:creationId xmlns:a16="http://schemas.microsoft.com/office/drawing/2014/main" id="{CD0C4D3B-B508-7E86-35FD-5BBDBFE83A14}"/>
              </a:ext>
            </a:extLst>
          </p:cNvPr>
          <p:cNvPicPr>
            <a:picLocks noChangeAspect="1"/>
          </p:cNvPicPr>
          <p:nvPr/>
        </p:nvPicPr>
        <p:blipFill>
          <a:blip r:embed="rId3"/>
          <a:srcRect t="2492"/>
          <a:stretch>
            <a:fillRect/>
          </a:stretch>
        </p:blipFill>
        <p:spPr>
          <a:xfrm>
            <a:off x="6431660" y="2879015"/>
            <a:ext cx="5486400" cy="3699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AF596F4E-E4A5-39A3-5571-8163900CCCF8}"/>
              </a:ext>
            </a:extLst>
          </p:cNvPr>
          <p:cNvPicPr>
            <a:picLocks noChangeAspect="1"/>
          </p:cNvPicPr>
          <p:nvPr/>
        </p:nvPicPr>
        <p:blipFill>
          <a:blip r:embed="rId4"/>
          <a:stretch>
            <a:fillRect/>
          </a:stretch>
        </p:blipFill>
        <p:spPr>
          <a:xfrm>
            <a:off x="4753452" y="4138032"/>
            <a:ext cx="1645920" cy="2440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709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B36A0-B754-3AD4-0EB4-E4CB6B3B081C}"/>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FBC3290-884D-52A3-FE81-FF710B194BF9}"/>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id="{AA402878-9919-10AA-1591-9490FAA19738}"/>
              </a:ext>
            </a:extLst>
          </p:cNvPr>
          <p:cNvSpPr>
            <a:spLocks noGrp="1"/>
          </p:cNvSpPr>
          <p:nvPr>
            <p:ph type="body" sz="quarter" idx="14"/>
          </p:nvPr>
        </p:nvSpPr>
        <p:spPr>
          <a:xfrm>
            <a:off x="4706112" y="257175"/>
            <a:ext cx="7376160" cy="5663178"/>
          </a:xfrm>
          <a:solidFill>
            <a:schemeClr val="bg1"/>
          </a:solidFill>
          <a:ln cmpd="thickThin">
            <a:noFill/>
          </a:ln>
        </p:spPr>
        <p:txBody>
          <a:bodyPr lIns="182880" tIns="91440"/>
          <a:lstStyle/>
          <a:p>
            <a:pPr>
              <a:spcBef>
                <a:spcPts val="0"/>
              </a:spcBef>
              <a:spcAft>
                <a:spcPts val="0"/>
              </a:spcAft>
            </a:pPr>
            <a:r>
              <a:rPr lang="en-US" dirty="0"/>
              <a:t>God loves a cheerful giver – 2 Cor. 9:7-8</a:t>
            </a:r>
          </a:p>
          <a:p>
            <a:r>
              <a:rPr lang="en-US" dirty="0"/>
              <a:t>Ways to be a Cheerful Giver</a:t>
            </a:r>
          </a:p>
          <a:p>
            <a:pPr lvl="1"/>
            <a:r>
              <a:rPr lang="en-US" dirty="0"/>
              <a:t>Time </a:t>
            </a:r>
          </a:p>
          <a:p>
            <a:pPr lvl="1"/>
            <a:r>
              <a:rPr lang="en-US" dirty="0"/>
              <a:t>Talent</a:t>
            </a:r>
          </a:p>
          <a:p>
            <a:pPr lvl="1"/>
            <a:r>
              <a:rPr lang="en-US" dirty="0"/>
              <a:t>Treasure</a:t>
            </a:r>
          </a:p>
          <a:p>
            <a:r>
              <a:rPr lang="en-US" dirty="0"/>
              <a:t>Philippians 2:14</a:t>
            </a:r>
          </a:p>
          <a:p>
            <a:r>
              <a:rPr lang="en-US" dirty="0"/>
              <a:t>The Happiness Trifecta</a:t>
            </a:r>
          </a:p>
          <a:p>
            <a:pPr lvl="1"/>
            <a:r>
              <a:rPr lang="en-US" dirty="0"/>
              <a:t>Dopamine, Serotonin &amp; Oxytocin</a:t>
            </a:r>
          </a:p>
          <a:p>
            <a:pPr lvl="1"/>
            <a:r>
              <a:rPr lang="en-US" dirty="0"/>
              <a:t>Chemicals contribute to improved mood &amp; health</a:t>
            </a:r>
          </a:p>
          <a:p>
            <a:r>
              <a:rPr lang="en-US" dirty="0"/>
              <a:t>Provide opportunities to give</a:t>
            </a:r>
          </a:p>
        </p:txBody>
      </p:sp>
      <p:pic>
        <p:nvPicPr>
          <p:cNvPr id="6" name="Picture 5">
            <a:extLst>
              <a:ext uri="{FF2B5EF4-FFF2-40B4-BE49-F238E27FC236}">
                <a16:creationId xmlns:a16="http://schemas.microsoft.com/office/drawing/2014/main" id="{1ED033F6-4CBD-F394-BA3B-C6C467442E5A}"/>
              </a:ext>
            </a:extLst>
          </p:cNvPr>
          <p:cNvPicPr>
            <a:picLocks noChangeAspect="1"/>
          </p:cNvPicPr>
          <p:nvPr/>
        </p:nvPicPr>
        <p:blipFill>
          <a:blip r:embed="rId3"/>
          <a:stretch>
            <a:fillRect/>
          </a:stretch>
        </p:blipFill>
        <p:spPr>
          <a:xfrm>
            <a:off x="604835" y="487461"/>
            <a:ext cx="3791857" cy="4572000"/>
          </a:xfrm>
          <a:prstGeom prst="rect">
            <a:avLst/>
          </a:prstGeom>
        </p:spPr>
      </p:pic>
      <p:sp>
        <p:nvSpPr>
          <p:cNvPr id="7" name="Title 2">
            <a:extLst>
              <a:ext uri="{FF2B5EF4-FFF2-40B4-BE49-F238E27FC236}">
                <a16:creationId xmlns:a16="http://schemas.microsoft.com/office/drawing/2014/main" id="{A9EF8E52-3A3E-CFDB-7F56-04ECA2C961FC}"/>
              </a:ext>
            </a:extLst>
          </p:cNvPr>
          <p:cNvSpPr txBox="1">
            <a:spLocks/>
          </p:cNvSpPr>
          <p:nvPr/>
        </p:nvSpPr>
        <p:spPr>
          <a:xfrm>
            <a:off x="604835" y="5099499"/>
            <a:ext cx="4387789" cy="1463226"/>
          </a:xfrm>
          <a:prstGeom prst="rect">
            <a:avLst/>
          </a:prstGeom>
          <a:noFill/>
          <a:effectLst>
            <a:softEdge rad="63500"/>
          </a:effectLst>
        </p:spPr>
        <p:txBody>
          <a:bodyPr vert="horz" lIns="0" tIns="0" rIns="0" bIns="0" rtlCol="0" anchor="ctr">
            <a:normAutofit/>
          </a:bodyPr>
          <a:lstStyle>
            <a:lvl1pPr algn="l" defTabSz="914400" rtl="0" eaLnBrk="1" latinLnBrk="0" hangingPunct="1">
              <a:lnSpc>
                <a:spcPts val="4600"/>
              </a:lnSpc>
              <a:spcBef>
                <a:spcPct val="0"/>
              </a:spcBef>
              <a:buNone/>
              <a:defRPr sz="3600" b="0" kern="1200">
                <a:solidFill>
                  <a:schemeClr val="tx1"/>
                </a:solidFill>
                <a:latin typeface="Arial Rounded MT Bold" panose="020F0704030504030204" pitchFamily="34" charset="0"/>
                <a:ea typeface="+mj-ea"/>
                <a:cs typeface="+mj-cs"/>
              </a:defRPr>
            </a:lvl1pPr>
          </a:lstStyle>
          <a:p>
            <a:pPr>
              <a:lnSpc>
                <a:spcPct val="100000"/>
              </a:lnSpc>
            </a:pPr>
            <a:r>
              <a:rPr lang="en-US" dirty="0"/>
              <a:t>Lesson Five</a:t>
            </a:r>
            <a:br>
              <a:rPr lang="en-US" dirty="0"/>
            </a:br>
            <a:r>
              <a:rPr lang="en-US" sz="2600" i="1" dirty="0">
                <a:latin typeface="Arial" panose="020B0604020202020204" pitchFamily="34" charset="0"/>
                <a:cs typeface="Arial" panose="020B0604020202020204" pitchFamily="34" charset="0"/>
              </a:rPr>
              <a:t>The Gift of the Woman </a:t>
            </a:r>
            <a:br>
              <a:rPr lang="en-US" sz="2600" i="1"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Who Was Poor</a:t>
            </a:r>
            <a:endParaRPr lang="en-US" sz="2600" dirty="0"/>
          </a:p>
        </p:txBody>
      </p:sp>
    </p:spTree>
    <p:extLst>
      <p:ext uri="{BB962C8B-B14F-4D97-AF65-F5344CB8AC3E}">
        <p14:creationId xmlns:p14="http://schemas.microsoft.com/office/powerpoint/2010/main" val="312051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0649B1E-29CE-6E8E-30F7-4C419AD8288B}"/>
              </a:ext>
            </a:extLst>
          </p:cNvPr>
          <p:cNvSpPr/>
          <p:nvPr/>
        </p:nvSpPr>
        <p:spPr>
          <a:xfrm>
            <a:off x="4953000" y="2286000"/>
            <a:ext cx="2286000" cy="2286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4603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A8DE1-AFE4-EBEC-6DE1-5D5E548EF55A}"/>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C95F629-4CC4-2686-8883-953F523C81B2}"/>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9B98AA7-A940-899B-5363-2B5F8C068391}"/>
              </a:ext>
            </a:extLst>
          </p:cNvPr>
          <p:cNvSpPr>
            <a:spLocks noGrp="1"/>
          </p:cNvSpPr>
          <p:nvPr>
            <p:ph type="title"/>
          </p:nvPr>
        </p:nvSpPr>
        <p:spPr>
          <a:xfrm>
            <a:off x="604835" y="5099499"/>
            <a:ext cx="4698686" cy="1463226"/>
          </a:xfrm>
          <a:noFill/>
          <a:effectLst>
            <a:softEdge rad="63500"/>
          </a:effectLst>
        </p:spPr>
        <p:txBody>
          <a:bodyPr lIns="0" tIns="0" rIns="0" bIns="0">
            <a:normAutofit/>
          </a:bodyPr>
          <a:lstStyle/>
          <a:p>
            <a:pPr>
              <a:lnSpc>
                <a:spcPct val="100000"/>
              </a:lnSpc>
            </a:pPr>
            <a:r>
              <a:rPr lang="en-US" dirty="0"/>
              <a:t>Lesson Six</a:t>
            </a:r>
            <a:br>
              <a:rPr lang="en-US" dirty="0"/>
            </a:br>
            <a:r>
              <a:rPr lang="en-US" sz="2800" i="1" dirty="0">
                <a:latin typeface="Arial" panose="020B0604020202020204" pitchFamily="34" charset="0"/>
                <a:cs typeface="Arial" panose="020B0604020202020204" pitchFamily="34" charset="0"/>
              </a:rPr>
              <a:t>Finding Our Joy in Christ: </a:t>
            </a:r>
            <a:br>
              <a:rPr lang="en-US" sz="2800" i="1" dirty="0">
                <a:latin typeface="Arial" panose="020B0604020202020204" pitchFamily="34" charset="0"/>
                <a:cs typeface="Arial" panose="020B0604020202020204" pitchFamily="34" charset="0"/>
              </a:rPr>
            </a:br>
            <a:r>
              <a:rPr lang="en-US" sz="2800" i="1" dirty="0">
                <a:latin typeface="Arial" panose="020B0604020202020204" pitchFamily="34" charset="0"/>
                <a:cs typeface="Arial" panose="020B0604020202020204" pitchFamily="34" charset="0"/>
              </a:rPr>
              <a:t>“I Will Say It Again, Rejoice</a:t>
            </a:r>
            <a:r>
              <a:rPr lang="en-US" sz="2600" i="1" dirty="0">
                <a:latin typeface="Arial" panose="020B0604020202020204" pitchFamily="34" charset="0"/>
                <a:cs typeface="Arial" panose="020B0604020202020204" pitchFamily="34" charset="0"/>
              </a:rPr>
              <a:t>”</a:t>
            </a:r>
            <a:endParaRPr lang="en-US" sz="2600" dirty="0"/>
          </a:p>
        </p:txBody>
      </p:sp>
      <p:sp>
        <p:nvSpPr>
          <p:cNvPr id="4" name="Text Placeholder 2">
            <a:extLst>
              <a:ext uri="{FF2B5EF4-FFF2-40B4-BE49-F238E27FC236}">
                <a16:creationId xmlns:a16="http://schemas.microsoft.com/office/drawing/2014/main" id="{AAAB6B84-1AC1-8085-E74A-FCFAFE8B9F38}"/>
              </a:ext>
            </a:extLst>
          </p:cNvPr>
          <p:cNvSpPr>
            <a:spLocks noGrp="1"/>
          </p:cNvSpPr>
          <p:nvPr>
            <p:ph type="body" sz="quarter" idx="14"/>
          </p:nvPr>
        </p:nvSpPr>
        <p:spPr>
          <a:xfrm>
            <a:off x="4815840" y="295275"/>
            <a:ext cx="7071360" cy="5625078"/>
          </a:xfrm>
          <a:solidFill>
            <a:schemeClr val="bg1"/>
          </a:solidFill>
          <a:ln cmpd="thickThin">
            <a:noFill/>
          </a:ln>
        </p:spPr>
        <p:txBody>
          <a:bodyPr lIns="182880" tIns="91440"/>
          <a:lstStyle/>
          <a:p>
            <a:pPr>
              <a:spcBef>
                <a:spcPts val="1800"/>
              </a:spcBef>
            </a:pPr>
            <a:r>
              <a:rPr lang="en-US" dirty="0"/>
              <a:t>What are your worries?</a:t>
            </a:r>
          </a:p>
          <a:p>
            <a:pPr lvl="1"/>
            <a:r>
              <a:rPr lang="en-US" dirty="0"/>
              <a:t>Pray; finding peace in difficult times – vv 6-7</a:t>
            </a:r>
          </a:p>
          <a:p>
            <a:pPr lvl="1"/>
            <a:r>
              <a:rPr lang="en-US" dirty="0"/>
              <a:t>Focus on positive things – v 8</a:t>
            </a:r>
          </a:p>
          <a:p>
            <a:pPr lvl="1"/>
            <a:r>
              <a:rPr lang="en-US" dirty="0"/>
              <a:t>Find contentment in every situation – v 12</a:t>
            </a:r>
          </a:p>
          <a:p>
            <a:pPr lvl="1"/>
            <a:r>
              <a:rPr lang="en-US" dirty="0"/>
              <a:t>God / Christ is there to strengthen me – v 13</a:t>
            </a:r>
          </a:p>
          <a:p>
            <a:pPr>
              <a:spcBef>
                <a:spcPts val="1800"/>
              </a:spcBef>
            </a:pPr>
            <a:r>
              <a:rPr lang="en-US" dirty="0"/>
              <a:t>“Epistle of Joy”</a:t>
            </a:r>
          </a:p>
          <a:p>
            <a:pPr lvl="1"/>
            <a:r>
              <a:rPr lang="en-US" dirty="0"/>
              <a:t>Paul wrote from prison to thank them</a:t>
            </a:r>
          </a:p>
          <a:p>
            <a:pPr lvl="1"/>
            <a:r>
              <a:rPr lang="en-US" dirty="0"/>
              <a:t>Word “joy” &amp; “rejoice” used 16 times in letter</a:t>
            </a:r>
          </a:p>
          <a:p>
            <a:pPr lvl="1"/>
            <a:r>
              <a:rPr lang="en-US" dirty="0"/>
              <a:t>Repeating words or ideas show importance</a:t>
            </a:r>
          </a:p>
          <a:p>
            <a:pPr lvl="1"/>
            <a:r>
              <a:rPr lang="en-US" dirty="0"/>
              <a:t>Look beyond difficulties, focus on bigger picture</a:t>
            </a:r>
          </a:p>
          <a:p>
            <a:pPr>
              <a:spcBef>
                <a:spcPts val="1800"/>
              </a:spcBef>
            </a:pPr>
            <a:r>
              <a:rPr lang="en-US" dirty="0"/>
              <a:t>Alternative Closing Prayer</a:t>
            </a:r>
          </a:p>
          <a:p>
            <a:pPr lvl="1"/>
            <a:r>
              <a:rPr lang="en-US" dirty="0">
                <a:solidFill>
                  <a:schemeClr val="tx1"/>
                </a:solidFill>
              </a:rPr>
              <a:t>Close eyes &amp; imagine sitting under waterfall</a:t>
            </a:r>
          </a:p>
          <a:p>
            <a:pPr lvl="1"/>
            <a:r>
              <a:rPr lang="en-US" dirty="0"/>
              <a:t>Water = peace of God flowing throughout life</a:t>
            </a:r>
          </a:p>
          <a:p>
            <a:pPr lvl="1"/>
            <a:r>
              <a:rPr lang="en-US" dirty="0">
                <a:solidFill>
                  <a:schemeClr val="tx1"/>
                </a:solidFill>
              </a:rPr>
              <a:t>Read 3 times Philippians 4:7 </a:t>
            </a:r>
          </a:p>
          <a:p>
            <a:pPr lvl="1"/>
            <a:r>
              <a:rPr lang="en-US" dirty="0"/>
              <a:t>End w/ “God’s peace be with you.  Amen.”</a:t>
            </a:r>
            <a:endParaRPr lang="en-US" dirty="0">
              <a:solidFill>
                <a:schemeClr val="tx1"/>
              </a:solidFill>
            </a:endParaRPr>
          </a:p>
          <a:p>
            <a:pPr lvl="1"/>
            <a:endParaRPr lang="en-US" dirty="0"/>
          </a:p>
        </p:txBody>
      </p:sp>
      <p:pic>
        <p:nvPicPr>
          <p:cNvPr id="6" name="Picture 5">
            <a:extLst>
              <a:ext uri="{FF2B5EF4-FFF2-40B4-BE49-F238E27FC236}">
                <a16:creationId xmlns:a16="http://schemas.microsoft.com/office/drawing/2014/main" id="{CEB6BE7C-D55B-952F-042D-A25A036F0F7E}"/>
              </a:ext>
            </a:extLst>
          </p:cNvPr>
          <p:cNvPicPr>
            <a:picLocks noChangeAspect="1"/>
          </p:cNvPicPr>
          <p:nvPr/>
        </p:nvPicPr>
        <p:blipFill>
          <a:blip r:embed="rId3"/>
          <a:stretch>
            <a:fillRect/>
          </a:stretch>
        </p:blipFill>
        <p:spPr>
          <a:xfrm>
            <a:off x="604835" y="487463"/>
            <a:ext cx="3864429" cy="4572000"/>
          </a:xfrm>
          <a:prstGeom prst="rect">
            <a:avLst/>
          </a:prstGeom>
        </p:spPr>
      </p:pic>
    </p:spTree>
    <p:extLst>
      <p:ext uri="{BB962C8B-B14F-4D97-AF65-F5344CB8AC3E}">
        <p14:creationId xmlns:p14="http://schemas.microsoft.com/office/powerpoint/2010/main" val="19970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A3A9A-890F-344C-FF09-E34EC45DE3FA}"/>
            </a:ext>
          </a:extLst>
        </p:cNvPr>
        <p:cNvGrpSpPr/>
        <p:nvPr/>
      </p:nvGrpSpPr>
      <p:grpSpPr>
        <a:xfrm>
          <a:off x="0" y="0"/>
          <a:ext cx="0" cy="0"/>
          <a:chOff x="0" y="0"/>
          <a:chExt cx="0" cy="0"/>
        </a:xfrm>
      </p:grpSpPr>
      <p:pic>
        <p:nvPicPr>
          <p:cNvPr id="2" name="Picture Placeholder 7" descr="Abstract image of curvy lines">
            <a:extLst>
              <a:ext uri="{FF2B5EF4-FFF2-40B4-BE49-F238E27FC236}">
                <a16:creationId xmlns:a16="http://schemas.microsoft.com/office/drawing/2014/main" id="{258F1D57-9B78-61F3-293C-93983059A525}"/>
              </a:ext>
            </a:extLst>
          </p:cNvPr>
          <p:cNvPicPr>
            <a:picLocks noChangeAspect="1"/>
          </p:cNvPicPr>
          <p:nvPr/>
        </p:nvPicPr>
        <p:blipFill>
          <a:blip r:embed="rId3"/>
          <a:srcRect/>
          <a:stretch/>
        </p:blipFill>
        <p:spPr>
          <a:xfrm>
            <a:off x="225" y="1"/>
            <a:ext cx="12191550" cy="6857999"/>
          </a:xfrm>
          <a:prstGeom prst="rect">
            <a:avLst/>
          </a:prstGeom>
        </p:spPr>
      </p:pic>
      <p:sp>
        <p:nvSpPr>
          <p:cNvPr id="7" name="Title 2">
            <a:extLst>
              <a:ext uri="{FF2B5EF4-FFF2-40B4-BE49-F238E27FC236}">
                <a16:creationId xmlns:a16="http://schemas.microsoft.com/office/drawing/2014/main" id="{F14B7D6D-12C7-2622-2C63-77EE41D38F3B}"/>
              </a:ext>
            </a:extLst>
          </p:cNvPr>
          <p:cNvSpPr>
            <a:spLocks noGrp="1"/>
          </p:cNvSpPr>
          <p:nvPr>
            <p:ph type="title"/>
          </p:nvPr>
        </p:nvSpPr>
        <p:spPr>
          <a:xfrm>
            <a:off x="919391" y="842721"/>
            <a:ext cx="5651890" cy="1327042"/>
          </a:xfrm>
          <a:noFill/>
          <a:effectLst>
            <a:softEdge rad="63500"/>
          </a:effectLst>
        </p:spPr>
        <p:txBody>
          <a:bodyPr lIns="0" tIns="0" rIns="0" bIns="0">
            <a:noAutofit/>
          </a:bodyPr>
          <a:lstStyle/>
          <a:p>
            <a:r>
              <a:rPr lang="en-US" sz="3800" b="1" dirty="0">
                <a:solidFill>
                  <a:schemeClr val="bg1"/>
                </a:solidFill>
                <a:effectLst>
                  <a:outerShdw blurRad="38100" dist="38100" dir="2700000" algn="tl">
                    <a:srgbClr val="000000">
                      <a:alpha val="43137"/>
                    </a:srgbClr>
                  </a:outerShdw>
                </a:effectLst>
              </a:rPr>
              <a:t>Finding our </a:t>
            </a:r>
            <a:r>
              <a:rPr lang="en-US" sz="7200" b="1" dirty="0">
                <a:solidFill>
                  <a:srgbClr val="FFC000"/>
                </a:solidFill>
                <a:effectLst>
                  <a:outerShdw blurRad="38100" dist="38100" dir="2700000" algn="tl">
                    <a:srgbClr val="000000">
                      <a:alpha val="43137"/>
                    </a:srgbClr>
                  </a:outerShdw>
                </a:effectLst>
                <a:latin typeface="Freestyle Script" panose="030804020302050B0404" pitchFamily="66" charset="0"/>
              </a:rPr>
              <a:t>Identity</a:t>
            </a:r>
            <a:r>
              <a:rPr lang="en-US" sz="3800" b="1" dirty="0">
                <a:solidFill>
                  <a:schemeClr val="bg1"/>
                </a:solidFill>
                <a:effectLst>
                  <a:outerShdw blurRad="38100" dist="38100" dir="2700000" algn="tl">
                    <a:srgbClr val="000000">
                      <a:alpha val="43137"/>
                    </a:srgbClr>
                  </a:outerShdw>
                </a:effectLst>
              </a:rPr>
              <a:t> </a:t>
            </a:r>
            <a:br>
              <a:rPr lang="en-US" sz="3800" b="1" dirty="0">
                <a:solidFill>
                  <a:schemeClr val="bg1"/>
                </a:solidFill>
                <a:effectLst>
                  <a:outerShdw blurRad="38100" dist="38100" dir="2700000" algn="tl">
                    <a:srgbClr val="000000">
                      <a:alpha val="43137"/>
                    </a:srgbClr>
                  </a:outerShdw>
                </a:effectLst>
              </a:rPr>
            </a:br>
            <a:r>
              <a:rPr lang="en-US" sz="3800" b="1" dirty="0">
                <a:solidFill>
                  <a:schemeClr val="bg1"/>
                </a:solidFill>
                <a:effectLst>
                  <a:outerShdw blurRad="38100" dist="38100" dir="2700000" algn="tl">
                    <a:srgbClr val="000000">
                      <a:alpha val="43137"/>
                    </a:srgbClr>
                  </a:outerShdw>
                </a:effectLst>
              </a:rPr>
              <a:t>in Jesus Christ</a:t>
            </a:r>
          </a:p>
        </p:txBody>
      </p:sp>
      <p:sp>
        <p:nvSpPr>
          <p:cNvPr id="3" name="Text Placeholder 2">
            <a:extLst>
              <a:ext uri="{FF2B5EF4-FFF2-40B4-BE49-F238E27FC236}">
                <a16:creationId xmlns:a16="http://schemas.microsoft.com/office/drawing/2014/main" id="{D0783A1B-79D8-2E33-110D-2C57B42F2454}"/>
              </a:ext>
            </a:extLst>
          </p:cNvPr>
          <p:cNvSpPr>
            <a:spLocks noGrp="1"/>
          </p:cNvSpPr>
          <p:nvPr>
            <p:ph type="body" sz="quarter" idx="14"/>
          </p:nvPr>
        </p:nvSpPr>
        <p:spPr>
          <a:xfrm>
            <a:off x="3635608" y="3012483"/>
            <a:ext cx="8068712" cy="3439976"/>
          </a:xfrm>
          <a:solidFill>
            <a:schemeClr val="bg1"/>
          </a:solidFill>
          <a:ln cmpd="thickThin">
            <a:noFill/>
          </a:ln>
        </p:spPr>
        <p:txBody>
          <a:bodyPr lIns="182880" tIns="91440"/>
          <a:lstStyle/>
          <a:p>
            <a:pPr marL="0" indent="0">
              <a:buNone/>
            </a:pPr>
            <a:r>
              <a:rPr lang="en-US" dirty="0"/>
              <a:t>Openings about Finding Our Identity</a:t>
            </a:r>
            <a:endParaRPr lang="en-US" dirty="0">
              <a:hlinkClick r:id="rId4"/>
            </a:endParaRPr>
          </a:p>
          <a:p>
            <a:r>
              <a:rPr lang="en-US" sz="2600" b="0" dirty="0">
                <a:hlinkClick r:id="rId5"/>
              </a:rPr>
              <a:t>https://youtu.be/SlfK482mFU4?feature=shared</a:t>
            </a:r>
            <a:r>
              <a:rPr lang="en-US" sz="2600" b="0" dirty="0"/>
              <a:t> (1:39)</a:t>
            </a:r>
          </a:p>
          <a:p>
            <a:r>
              <a:rPr lang="en-US" sz="2600" b="0" dirty="0">
                <a:hlinkClick r:id="rId6"/>
              </a:rPr>
              <a:t>https://youtu.be/tCA-LM8_UeM?feature=shared</a:t>
            </a:r>
            <a:r>
              <a:rPr lang="en-US" sz="2600" b="0" dirty="0"/>
              <a:t> (2:36) </a:t>
            </a:r>
            <a:endParaRPr lang="en-US" sz="2600" b="0" dirty="0">
              <a:hlinkClick r:id="rId4"/>
            </a:endParaRPr>
          </a:p>
          <a:p>
            <a:r>
              <a:rPr lang="en-US" sz="2600" b="0" dirty="0">
                <a:hlinkClick r:id="rId7"/>
              </a:rPr>
              <a:t>https://youtu.be/dVFEM8W57tI?feature=shared</a:t>
            </a:r>
            <a:r>
              <a:rPr lang="en-US" sz="2600" b="0" dirty="0"/>
              <a:t> (1:50)</a:t>
            </a:r>
            <a:endParaRPr lang="en-US" sz="2600" b="0" dirty="0">
              <a:hlinkClick r:id="rId4"/>
            </a:endParaRPr>
          </a:p>
          <a:p>
            <a:pPr lvl="1"/>
            <a:r>
              <a:rPr lang="en-US" dirty="0"/>
              <a:t>“God doesn’t have grandkids.  You're either his child on your own, not riding the coattails of anybody else, or not.” – Priscilla Shirer</a:t>
            </a:r>
          </a:p>
        </p:txBody>
      </p:sp>
    </p:spTree>
    <p:extLst>
      <p:ext uri="{BB962C8B-B14F-4D97-AF65-F5344CB8AC3E}">
        <p14:creationId xmlns:p14="http://schemas.microsoft.com/office/powerpoint/2010/main" val="674229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77A2C-D6D2-B9B6-31D4-84DAF55E6D01}"/>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CAE8947-B0E9-0E48-6224-BD6333A95888}"/>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D9BF824-71B4-EDC8-2721-2DB6439F21CE}"/>
              </a:ext>
            </a:extLst>
          </p:cNvPr>
          <p:cNvSpPr>
            <a:spLocks noGrp="1"/>
          </p:cNvSpPr>
          <p:nvPr>
            <p:ph type="title"/>
          </p:nvPr>
        </p:nvSpPr>
        <p:spPr>
          <a:xfrm>
            <a:off x="604835" y="5099499"/>
            <a:ext cx="4633592" cy="1463226"/>
          </a:xfrm>
          <a:noFill/>
          <a:effectLst>
            <a:softEdge rad="63500"/>
          </a:effectLst>
        </p:spPr>
        <p:txBody>
          <a:bodyPr lIns="0" tIns="0" rIns="0" bIns="0">
            <a:normAutofit/>
          </a:bodyPr>
          <a:lstStyle/>
          <a:p>
            <a:pPr>
              <a:lnSpc>
                <a:spcPct val="100000"/>
              </a:lnSpc>
            </a:pPr>
            <a:r>
              <a:rPr lang="en-US" dirty="0"/>
              <a:t>Lesson Seven</a:t>
            </a:r>
            <a:br>
              <a:rPr lang="en-US" dirty="0"/>
            </a:br>
            <a:r>
              <a:rPr lang="en-US" sz="2600" i="1" dirty="0">
                <a:latin typeface="Arial" panose="020B0604020202020204" pitchFamily="34" charset="0"/>
                <a:cs typeface="Arial" panose="020B0604020202020204" pitchFamily="34" charset="0"/>
              </a:rPr>
              <a:t>The Woman Who Was </a:t>
            </a:r>
            <a:br>
              <a:rPr lang="en-US" sz="2600" i="1"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Bent Over</a:t>
            </a:r>
            <a:endParaRPr lang="en-US" sz="2600" dirty="0"/>
          </a:p>
        </p:txBody>
      </p:sp>
      <p:sp>
        <p:nvSpPr>
          <p:cNvPr id="4" name="Text Placeholder 2">
            <a:extLst>
              <a:ext uri="{FF2B5EF4-FFF2-40B4-BE49-F238E27FC236}">
                <a16:creationId xmlns:a16="http://schemas.microsoft.com/office/drawing/2014/main" id="{8EB937FE-3ACD-6CF3-3328-1885CB00B2EA}"/>
              </a:ext>
            </a:extLst>
          </p:cNvPr>
          <p:cNvSpPr>
            <a:spLocks noGrp="1"/>
          </p:cNvSpPr>
          <p:nvPr>
            <p:ph type="body" sz="quarter" idx="14"/>
          </p:nvPr>
        </p:nvSpPr>
        <p:spPr>
          <a:xfrm>
            <a:off x="4733058" y="385191"/>
            <a:ext cx="7245582" cy="5663178"/>
          </a:xfrm>
          <a:solidFill>
            <a:schemeClr val="bg1"/>
          </a:solidFill>
          <a:ln cmpd="thickThin">
            <a:noFill/>
          </a:ln>
        </p:spPr>
        <p:txBody>
          <a:bodyPr lIns="182880" tIns="91440"/>
          <a:lstStyle/>
          <a:p>
            <a:r>
              <a:rPr lang="en-US" dirty="0"/>
              <a:t>Identity = Woman who was bent over</a:t>
            </a:r>
          </a:p>
          <a:p>
            <a:r>
              <a:rPr lang="en-US" dirty="0"/>
              <a:t>What else do we know about her?</a:t>
            </a:r>
          </a:p>
          <a:p>
            <a:pPr lvl="1"/>
            <a:r>
              <a:rPr lang="en-US" dirty="0"/>
              <a:t>Woman</a:t>
            </a:r>
          </a:p>
          <a:p>
            <a:pPr lvl="1"/>
            <a:r>
              <a:rPr lang="en-US" dirty="0"/>
              <a:t>Sickness kept her bound for 18 yrs</a:t>
            </a:r>
          </a:p>
          <a:p>
            <a:pPr lvl="1"/>
            <a:r>
              <a:rPr lang="en-US" dirty="0"/>
              <a:t>Daughter of Abraham</a:t>
            </a:r>
          </a:p>
          <a:p>
            <a:pPr lvl="1"/>
            <a:r>
              <a:rPr lang="en-US" dirty="0"/>
              <a:t>Believer in God</a:t>
            </a:r>
          </a:p>
          <a:p>
            <a:pPr lvl="1"/>
            <a:r>
              <a:rPr lang="en-US" dirty="0"/>
              <a:t>Right with God</a:t>
            </a:r>
          </a:p>
          <a:p>
            <a:pPr>
              <a:spcBef>
                <a:spcPts val="1800"/>
              </a:spcBef>
              <a:defRPr/>
            </a:pPr>
            <a:r>
              <a:rPr lang="en-US" dirty="0"/>
              <a:t>Discussion on questions of #3-#5, pp. 78-79</a:t>
            </a:r>
          </a:p>
          <a:p>
            <a:pPr>
              <a:spcBef>
                <a:spcPts val="1800"/>
              </a:spcBef>
              <a:defRPr/>
            </a:pPr>
            <a:r>
              <a:rPr lang="en-US" dirty="0"/>
              <a:t>Video of story</a:t>
            </a:r>
          </a:p>
          <a:p>
            <a:pPr lvl="1">
              <a:defRPr/>
            </a:pPr>
            <a:r>
              <a:rPr lang="en-US" sz="2200" dirty="0">
                <a:hlinkClick r:id="rId3"/>
              </a:rPr>
              <a:t>https://youtu.be/9pA_zkufafw?feature=shared</a:t>
            </a:r>
            <a:r>
              <a:rPr lang="en-US" sz="2200" dirty="0"/>
              <a:t> (2:12)</a:t>
            </a:r>
          </a:p>
          <a:p>
            <a:pPr lvl="1">
              <a:defRPr/>
            </a:pPr>
            <a:r>
              <a:rPr lang="en-US" dirty="0"/>
              <a:t>English Standard Version (ESV) of story</a:t>
            </a:r>
          </a:p>
        </p:txBody>
      </p:sp>
      <p:pic>
        <p:nvPicPr>
          <p:cNvPr id="6" name="Picture 5">
            <a:extLst>
              <a:ext uri="{FF2B5EF4-FFF2-40B4-BE49-F238E27FC236}">
                <a16:creationId xmlns:a16="http://schemas.microsoft.com/office/drawing/2014/main" id="{3F398C65-B15A-B8E8-CEB3-671051546BD0}"/>
              </a:ext>
            </a:extLst>
          </p:cNvPr>
          <p:cNvPicPr>
            <a:picLocks noChangeAspect="1"/>
          </p:cNvPicPr>
          <p:nvPr/>
        </p:nvPicPr>
        <p:blipFill>
          <a:blip r:embed="rId4"/>
          <a:stretch>
            <a:fillRect/>
          </a:stretch>
        </p:blipFill>
        <p:spPr>
          <a:xfrm>
            <a:off x="604835" y="487463"/>
            <a:ext cx="3719286" cy="4572000"/>
          </a:xfrm>
          <a:prstGeom prst="rect">
            <a:avLst/>
          </a:prstGeom>
        </p:spPr>
      </p:pic>
    </p:spTree>
    <p:extLst>
      <p:ext uri="{BB962C8B-B14F-4D97-AF65-F5344CB8AC3E}">
        <p14:creationId xmlns:p14="http://schemas.microsoft.com/office/powerpoint/2010/main" val="400458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86C53-7E7A-3222-5BDB-D750E3363EC7}"/>
              </a:ext>
            </a:extLst>
          </p:cNvPr>
          <p:cNvSpPr>
            <a:spLocks noGrp="1"/>
          </p:cNvSpPr>
          <p:nvPr>
            <p:ph type="title"/>
          </p:nvPr>
        </p:nvSpPr>
        <p:spPr>
          <a:xfrm>
            <a:off x="574429" y="539264"/>
            <a:ext cx="7467601" cy="1572768"/>
          </a:xfrm>
        </p:spPr>
        <p:txBody>
          <a:bodyPr/>
          <a:lstStyle/>
          <a:p>
            <a:r>
              <a:rPr lang="en-US" dirty="0"/>
              <a:t>Bible Study Book</a:t>
            </a:r>
          </a:p>
        </p:txBody>
      </p:sp>
      <p:sp>
        <p:nvSpPr>
          <p:cNvPr id="3" name="Text Placeholder 2">
            <a:extLst>
              <a:ext uri="{FF2B5EF4-FFF2-40B4-BE49-F238E27FC236}">
                <a16:creationId xmlns:a16="http://schemas.microsoft.com/office/drawing/2014/main" id="{5F61E1EE-7770-C815-7A87-853D464850E0}"/>
              </a:ext>
            </a:extLst>
          </p:cNvPr>
          <p:cNvSpPr>
            <a:spLocks noGrp="1"/>
          </p:cNvSpPr>
          <p:nvPr>
            <p:ph type="body" sz="quarter" idx="14"/>
          </p:nvPr>
        </p:nvSpPr>
        <p:spPr>
          <a:xfrm>
            <a:off x="574429" y="1826888"/>
            <a:ext cx="6410131" cy="4491848"/>
          </a:xfrm>
        </p:spPr>
        <p:txBody>
          <a:bodyPr/>
          <a:lstStyle/>
          <a:p>
            <a:pPr marL="0" indent="0">
              <a:spcBef>
                <a:spcPts val="0"/>
              </a:spcBef>
              <a:spcAft>
                <a:spcPts val="0"/>
              </a:spcAft>
              <a:buNone/>
            </a:pPr>
            <a:r>
              <a:rPr lang="en-US" dirty="0"/>
              <a:t>$</a:t>
            </a:r>
            <a:r>
              <a:rPr lang="en-US" b="1" dirty="0"/>
              <a:t>14.00</a:t>
            </a:r>
          </a:p>
          <a:p>
            <a:pPr>
              <a:spcBef>
                <a:spcPts val="0"/>
              </a:spcBef>
            </a:pPr>
            <a:r>
              <a:rPr lang="en-US" b="0" dirty="0">
                <a:solidFill>
                  <a:schemeClr val="tx1"/>
                </a:solidFill>
              </a:rPr>
              <a:t>Large-print edition - $20</a:t>
            </a:r>
          </a:p>
          <a:p>
            <a:pPr>
              <a:spcBef>
                <a:spcPts val="0"/>
              </a:spcBef>
              <a:spcAft>
                <a:spcPts val="0"/>
              </a:spcAft>
            </a:pPr>
            <a:r>
              <a:rPr lang="en-US" b="0" dirty="0">
                <a:solidFill>
                  <a:schemeClr val="tx1"/>
                </a:solidFill>
                <a:effectLst/>
              </a:rPr>
              <a:t>Ecumenical edition - $14</a:t>
            </a:r>
          </a:p>
          <a:p>
            <a:pPr>
              <a:spcBef>
                <a:spcPts val="0"/>
              </a:spcBef>
              <a:spcAft>
                <a:spcPts val="0"/>
              </a:spcAft>
            </a:pPr>
            <a:r>
              <a:rPr lang="en-US" b="0" dirty="0">
                <a:solidFill>
                  <a:schemeClr val="tx1"/>
                </a:solidFill>
              </a:rPr>
              <a:t>Spanish edition - $14</a:t>
            </a:r>
          </a:p>
          <a:p>
            <a:pPr>
              <a:spcBef>
                <a:spcPts val="0"/>
              </a:spcBef>
              <a:spcAft>
                <a:spcPts val="0"/>
              </a:spcAft>
            </a:pPr>
            <a:r>
              <a:rPr lang="en-US" b="0" dirty="0">
                <a:solidFill>
                  <a:schemeClr val="tx1"/>
                </a:solidFill>
                <a:effectLst/>
              </a:rPr>
              <a:t>Audio edition - $15</a:t>
            </a:r>
          </a:p>
          <a:p>
            <a:pPr marL="0" indent="0">
              <a:spcAft>
                <a:spcPts val="0"/>
              </a:spcAft>
              <a:buFont typeface="+mj-lt"/>
              <a:buNone/>
            </a:pPr>
            <a:endParaRPr lang="en-US" sz="2000" b="0" dirty="0"/>
          </a:p>
          <a:p>
            <a:pPr marL="0" indent="0">
              <a:spcBef>
                <a:spcPts val="0"/>
              </a:spcBef>
              <a:spcAft>
                <a:spcPts val="0"/>
              </a:spcAft>
              <a:buNone/>
            </a:pPr>
            <a:r>
              <a:rPr lang="en-US" dirty="0"/>
              <a:t>$2</a:t>
            </a:r>
            <a:r>
              <a:rPr lang="en-US" b="1" dirty="0"/>
              <a:t>0.00 for Companion DVD</a:t>
            </a:r>
          </a:p>
          <a:p>
            <a:pPr>
              <a:spcBef>
                <a:spcPts val="0"/>
              </a:spcBef>
              <a:spcAft>
                <a:spcPts val="0"/>
              </a:spcAft>
            </a:pPr>
            <a:r>
              <a:rPr lang="en-US" b="0" dirty="0">
                <a:solidFill>
                  <a:schemeClr val="tx1"/>
                </a:solidFill>
              </a:rPr>
              <a:t>2 DVDs, Lesson 1-5, Lessons 6-9</a:t>
            </a:r>
          </a:p>
          <a:p>
            <a:pPr>
              <a:spcBef>
                <a:spcPts val="0"/>
              </a:spcBef>
              <a:spcAft>
                <a:spcPts val="0"/>
              </a:spcAft>
            </a:pPr>
            <a:r>
              <a:rPr lang="en-US" b="0" dirty="0">
                <a:solidFill>
                  <a:schemeClr val="tx1"/>
                </a:solidFill>
              </a:rPr>
              <a:t>Each about 8 to 13 minutes</a:t>
            </a:r>
          </a:p>
          <a:p>
            <a:pPr>
              <a:spcBef>
                <a:spcPts val="0"/>
              </a:spcBef>
              <a:spcAft>
                <a:spcPts val="0"/>
              </a:spcAft>
            </a:pPr>
            <a:r>
              <a:rPr lang="en-US" b="0" dirty="0">
                <a:solidFill>
                  <a:schemeClr val="tx1"/>
                </a:solidFill>
                <a:effectLst/>
              </a:rPr>
              <a:t>Available in digital download</a:t>
            </a:r>
          </a:p>
          <a:p>
            <a:pPr>
              <a:spcBef>
                <a:spcPts val="0"/>
              </a:spcBef>
              <a:spcAft>
                <a:spcPts val="0"/>
              </a:spcAft>
            </a:pPr>
            <a:endParaRPr lang="en-US" b="0" dirty="0">
              <a:solidFill>
                <a:schemeClr val="tx1"/>
              </a:solidFill>
            </a:endParaRPr>
          </a:p>
          <a:p>
            <a:pPr marL="0" indent="0">
              <a:spcBef>
                <a:spcPts val="0"/>
              </a:spcBef>
              <a:spcAft>
                <a:spcPts val="0"/>
              </a:spcAft>
              <a:buNone/>
            </a:pPr>
            <a:endParaRPr lang="en-US" b="0" dirty="0">
              <a:solidFill>
                <a:schemeClr val="tx1"/>
              </a:solidFill>
              <a:effectLst/>
            </a:endParaRPr>
          </a:p>
        </p:txBody>
      </p:sp>
      <p:pic>
        <p:nvPicPr>
          <p:cNvPr id="4" name="Picture 3">
            <a:extLst>
              <a:ext uri="{FF2B5EF4-FFF2-40B4-BE49-F238E27FC236}">
                <a16:creationId xmlns:a16="http://schemas.microsoft.com/office/drawing/2014/main" id="{4BB4D8A8-2EE5-4D89-7122-CDF75A4065B0}"/>
              </a:ext>
            </a:extLst>
          </p:cNvPr>
          <p:cNvPicPr>
            <a:picLocks noChangeAspect="1"/>
          </p:cNvPicPr>
          <p:nvPr/>
        </p:nvPicPr>
        <p:blipFill>
          <a:blip r:embed="rId3"/>
          <a:stretch>
            <a:fillRect/>
          </a:stretch>
        </p:blipFill>
        <p:spPr>
          <a:xfrm>
            <a:off x="7429384" y="243284"/>
            <a:ext cx="4206240" cy="63714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501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E2AD6-8B2A-972F-C385-268C1BEE344C}"/>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DF2CFAC-D35C-7E44-43E0-BC79680DDF3F}"/>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FF6A662-B780-090B-5FB3-CE5F0B441F8C}"/>
              </a:ext>
            </a:extLst>
          </p:cNvPr>
          <p:cNvSpPr>
            <a:spLocks noGrp="1"/>
          </p:cNvSpPr>
          <p:nvPr>
            <p:ph type="title"/>
          </p:nvPr>
        </p:nvSpPr>
        <p:spPr>
          <a:xfrm>
            <a:off x="604835" y="5099499"/>
            <a:ext cx="4633592" cy="1463226"/>
          </a:xfrm>
          <a:noFill/>
          <a:effectLst>
            <a:softEdge rad="63500"/>
          </a:effectLst>
        </p:spPr>
        <p:txBody>
          <a:bodyPr lIns="0" tIns="0" rIns="0" bIns="0">
            <a:normAutofit/>
          </a:bodyPr>
          <a:lstStyle/>
          <a:p>
            <a:pPr>
              <a:lnSpc>
                <a:spcPct val="100000"/>
              </a:lnSpc>
            </a:pPr>
            <a:r>
              <a:rPr lang="en-US" dirty="0"/>
              <a:t>Lesson Seven</a:t>
            </a:r>
            <a:br>
              <a:rPr lang="en-US" dirty="0"/>
            </a:br>
            <a:r>
              <a:rPr lang="en-US" sz="2600" i="1" dirty="0">
                <a:latin typeface="Arial" panose="020B0604020202020204" pitchFamily="34" charset="0"/>
                <a:cs typeface="Arial" panose="020B0604020202020204" pitchFamily="34" charset="0"/>
              </a:rPr>
              <a:t>The Woman Who Was </a:t>
            </a:r>
            <a:br>
              <a:rPr lang="en-US" sz="2600" i="1"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Bent Over</a:t>
            </a:r>
            <a:endParaRPr lang="en-US" sz="2600" dirty="0"/>
          </a:p>
        </p:txBody>
      </p:sp>
      <p:sp>
        <p:nvSpPr>
          <p:cNvPr id="4" name="Text Placeholder 2">
            <a:extLst>
              <a:ext uri="{FF2B5EF4-FFF2-40B4-BE49-F238E27FC236}">
                <a16:creationId xmlns:a16="http://schemas.microsoft.com/office/drawing/2014/main" id="{73D007BB-6122-1A84-F89D-651758F752C7}"/>
              </a:ext>
            </a:extLst>
          </p:cNvPr>
          <p:cNvSpPr>
            <a:spLocks noGrp="1"/>
          </p:cNvSpPr>
          <p:nvPr>
            <p:ph type="body" sz="quarter" idx="14"/>
          </p:nvPr>
        </p:nvSpPr>
        <p:spPr>
          <a:xfrm>
            <a:off x="4815840" y="487463"/>
            <a:ext cx="7071360" cy="5858473"/>
          </a:xfrm>
          <a:solidFill>
            <a:schemeClr val="bg1"/>
          </a:solidFill>
          <a:ln cmpd="thickThin">
            <a:noFill/>
          </a:ln>
        </p:spPr>
        <p:txBody>
          <a:bodyPr lIns="182880" tIns="91440"/>
          <a:lstStyle/>
          <a:p>
            <a:pPr>
              <a:spcBef>
                <a:spcPts val="1800"/>
              </a:spcBef>
              <a:defRPr/>
            </a:pPr>
            <a:r>
              <a:rPr lang="en-US" dirty="0"/>
              <a:t>Energy Stick</a:t>
            </a:r>
            <a:endParaRPr lang="en-US" sz="2400" dirty="0">
              <a:solidFill>
                <a:schemeClr val="tx1"/>
              </a:solidFill>
            </a:endParaRPr>
          </a:p>
          <a:p>
            <a:pPr lvl="1">
              <a:defRPr/>
            </a:pPr>
            <a:r>
              <a:rPr lang="en-US" dirty="0"/>
              <a:t>To show how Jesus’ energy passed to woman</a:t>
            </a:r>
          </a:p>
          <a:p>
            <a:pPr lvl="1">
              <a:defRPr/>
            </a:pPr>
            <a:r>
              <a:rPr lang="en-US" dirty="0"/>
              <a:t>Only works when we’re connected</a:t>
            </a:r>
          </a:p>
          <a:p>
            <a:pPr lvl="1">
              <a:defRPr/>
            </a:pPr>
            <a:r>
              <a:rPr lang="en-US" b="1" dirty="0">
                <a:hlinkClick r:id="rId3"/>
              </a:rPr>
              <a:t>Steve Spangler Science Energy Stick</a:t>
            </a:r>
            <a:endParaRPr lang="en-US" b="1" dirty="0"/>
          </a:p>
          <a:p>
            <a:pPr>
              <a:spcBef>
                <a:spcPts val="1800"/>
              </a:spcBef>
              <a:defRPr/>
            </a:pPr>
            <a:r>
              <a:rPr lang="en-US" dirty="0"/>
              <a:t>What We Can Learn from this Woman?</a:t>
            </a:r>
          </a:p>
          <a:p>
            <a:pPr lvl="1">
              <a:defRPr/>
            </a:pPr>
            <a:r>
              <a:rPr lang="en-US" b="0" dirty="0">
                <a:solidFill>
                  <a:schemeClr val="tx1"/>
                </a:solidFill>
                <a:latin typeface="Arial" panose="020B0604020202020204" pitchFamily="34" charset="0"/>
                <a:cs typeface="Arial" panose="020B0604020202020204" pitchFamily="34" charset="0"/>
              </a:rPr>
              <a:t>Physically bent in body, not in Spirit</a:t>
            </a:r>
          </a:p>
          <a:p>
            <a:pPr lvl="1">
              <a:defRPr/>
            </a:pPr>
            <a:r>
              <a:rPr lang="en-US" b="0" dirty="0">
                <a:solidFill>
                  <a:schemeClr val="tx1"/>
                </a:solidFill>
                <a:latin typeface="Arial" panose="020B0604020202020204" pitchFamily="34" charset="0"/>
                <a:cs typeface="Arial" panose="020B0604020202020204" pitchFamily="34" charset="0"/>
              </a:rPr>
              <a:t>Patiently faithful &amp; believed in God’s power</a:t>
            </a:r>
          </a:p>
          <a:p>
            <a:pPr lvl="1">
              <a:defRPr/>
            </a:pPr>
            <a:r>
              <a:rPr lang="en-US" b="0" dirty="0">
                <a:solidFill>
                  <a:schemeClr val="tx1"/>
                </a:solidFill>
                <a:latin typeface="Arial" panose="020B0604020202020204" pitchFamily="34" charset="0"/>
                <a:cs typeface="Arial" panose="020B0604020202020204" pitchFamily="34" charset="0"/>
              </a:rPr>
              <a:t>Responded positively to Jesus’ calling</a:t>
            </a:r>
          </a:p>
          <a:p>
            <a:pPr lvl="1">
              <a:defRPr/>
            </a:pPr>
            <a:r>
              <a:rPr lang="en-US" b="0" dirty="0">
                <a:solidFill>
                  <a:schemeClr val="tx1"/>
                </a:solidFill>
                <a:latin typeface="Arial" panose="020B0604020202020204" pitchFamily="34" charset="0"/>
                <a:cs typeface="Arial" panose="020B0604020202020204" pitchFamily="34" charset="0"/>
              </a:rPr>
              <a:t>Never questioned miracle of Jesus Christ</a:t>
            </a:r>
          </a:p>
          <a:p>
            <a:pPr lvl="1">
              <a:defRPr/>
            </a:pPr>
            <a:r>
              <a:rPr lang="en-US" b="0" dirty="0">
                <a:solidFill>
                  <a:schemeClr val="tx1"/>
                </a:solidFill>
                <a:latin typeface="Arial" panose="020B0604020202020204" pitchFamily="34" charset="0"/>
                <a:cs typeface="Arial" panose="020B0604020202020204" pitchFamily="34" charset="0"/>
              </a:rPr>
              <a:t>Had a thankful &amp; rejoicing heart</a:t>
            </a:r>
            <a:endParaRPr lang="en-US" b="0" dirty="0"/>
          </a:p>
          <a:p>
            <a:r>
              <a:rPr lang="en-US" dirty="0"/>
              <a:t>Other Closing</a:t>
            </a:r>
          </a:p>
          <a:p>
            <a:pPr lvl="1"/>
            <a:r>
              <a:rPr lang="en-US" dirty="0">
                <a:latin typeface="Arial" panose="020B0604020202020204" pitchFamily="34" charset="0"/>
                <a:cs typeface="Arial" panose="020B0604020202020204" pitchFamily="34" charset="0"/>
              </a:rPr>
              <a:t>“Beautiful” by MercyMe</a:t>
            </a:r>
            <a:endParaRPr lang="en-US" dirty="0">
              <a:hlinkClick r:id="rId4"/>
            </a:endParaRPr>
          </a:p>
          <a:p>
            <a:pPr lvl="1"/>
            <a:r>
              <a:rPr lang="en-US" dirty="0">
                <a:hlinkClick r:id="rId4"/>
              </a:rPr>
              <a:t>https://youtu.be/bmUfJtsaqps</a:t>
            </a:r>
            <a:r>
              <a:rPr lang="en-US" dirty="0"/>
              <a:t> (4:21)</a:t>
            </a:r>
          </a:p>
        </p:txBody>
      </p:sp>
      <p:pic>
        <p:nvPicPr>
          <p:cNvPr id="6" name="Picture 5">
            <a:extLst>
              <a:ext uri="{FF2B5EF4-FFF2-40B4-BE49-F238E27FC236}">
                <a16:creationId xmlns:a16="http://schemas.microsoft.com/office/drawing/2014/main" id="{5A669D59-CD14-ADC5-BA44-0A2182C87A7D}"/>
              </a:ext>
            </a:extLst>
          </p:cNvPr>
          <p:cNvPicPr>
            <a:picLocks noChangeAspect="1"/>
          </p:cNvPicPr>
          <p:nvPr/>
        </p:nvPicPr>
        <p:blipFill>
          <a:blip r:embed="rId5"/>
          <a:stretch>
            <a:fillRect/>
          </a:stretch>
        </p:blipFill>
        <p:spPr>
          <a:xfrm>
            <a:off x="604835" y="487463"/>
            <a:ext cx="3719286" cy="4572000"/>
          </a:xfrm>
          <a:prstGeom prst="rect">
            <a:avLst/>
          </a:prstGeom>
        </p:spPr>
      </p:pic>
    </p:spTree>
    <p:extLst>
      <p:ext uri="{BB962C8B-B14F-4D97-AF65-F5344CB8AC3E}">
        <p14:creationId xmlns:p14="http://schemas.microsoft.com/office/powerpoint/2010/main" val="39333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BE3C1-0AC4-E53F-291D-0247EB588BF4}"/>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FD736ED-F41C-C95B-E4BC-05E03520597C}"/>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85748B8-CE50-0F71-3E9B-DD6F20A87955}"/>
              </a:ext>
            </a:extLst>
          </p:cNvPr>
          <p:cNvSpPr>
            <a:spLocks noGrp="1"/>
          </p:cNvSpPr>
          <p:nvPr>
            <p:ph type="title"/>
          </p:nvPr>
        </p:nvSpPr>
        <p:spPr>
          <a:xfrm>
            <a:off x="604834" y="5099499"/>
            <a:ext cx="5207029" cy="1463226"/>
          </a:xfrm>
          <a:noFill/>
          <a:effectLst>
            <a:softEdge rad="63500"/>
          </a:effectLst>
        </p:spPr>
        <p:txBody>
          <a:bodyPr lIns="0" tIns="0" rIns="0" bIns="0">
            <a:normAutofit/>
          </a:bodyPr>
          <a:lstStyle/>
          <a:p>
            <a:r>
              <a:rPr lang="en-US" dirty="0"/>
              <a:t>Lesson Eight</a:t>
            </a:r>
            <a:br>
              <a:rPr lang="en-US" dirty="0"/>
            </a:br>
            <a:r>
              <a:rPr lang="en-US" sz="2600" i="1" dirty="0">
                <a:latin typeface="Arial" panose="020B0604020202020204" pitchFamily="34" charset="0"/>
                <a:cs typeface="Arial" panose="020B0604020202020204" pitchFamily="34" charset="0"/>
              </a:rPr>
              <a:t>Remembering Jesus’ Baptism</a:t>
            </a:r>
            <a:endParaRPr lang="en-US" sz="2600" dirty="0"/>
          </a:p>
        </p:txBody>
      </p:sp>
      <p:sp>
        <p:nvSpPr>
          <p:cNvPr id="4" name="Text Placeholder 2">
            <a:extLst>
              <a:ext uri="{FF2B5EF4-FFF2-40B4-BE49-F238E27FC236}">
                <a16:creationId xmlns:a16="http://schemas.microsoft.com/office/drawing/2014/main" id="{0ACC2706-2679-C3B5-2D3D-37E2FF8D2C8E}"/>
              </a:ext>
            </a:extLst>
          </p:cNvPr>
          <p:cNvSpPr>
            <a:spLocks noGrp="1"/>
          </p:cNvSpPr>
          <p:nvPr>
            <p:ph type="body" sz="quarter" idx="14"/>
          </p:nvPr>
        </p:nvSpPr>
        <p:spPr>
          <a:xfrm>
            <a:off x="4815840" y="257175"/>
            <a:ext cx="7071360" cy="5663178"/>
          </a:xfrm>
          <a:solidFill>
            <a:schemeClr val="bg1"/>
          </a:solidFill>
          <a:ln cmpd="thickThin">
            <a:noFill/>
          </a:ln>
        </p:spPr>
        <p:txBody>
          <a:bodyPr lIns="182880" tIns="91440"/>
          <a:lstStyle/>
          <a:p>
            <a:r>
              <a:rPr lang="en-US" dirty="0"/>
              <a:t>Main Idea – </a:t>
            </a:r>
            <a:r>
              <a:rPr lang="en-US" b="0" dirty="0"/>
              <a:t>We promise to…</a:t>
            </a:r>
          </a:p>
          <a:p>
            <a:pPr lvl="1"/>
            <a:r>
              <a:rPr lang="en-US" dirty="0"/>
              <a:t>Live Christian faith</a:t>
            </a:r>
          </a:p>
          <a:p>
            <a:pPr lvl="1"/>
            <a:r>
              <a:rPr lang="en-US" dirty="0"/>
              <a:t>Teach that faith to our children</a:t>
            </a:r>
          </a:p>
          <a:p>
            <a:pPr lvl="1"/>
            <a:r>
              <a:rPr lang="en-US" dirty="0"/>
              <a:t>Turn from sin &amp; its power in the world</a:t>
            </a:r>
          </a:p>
          <a:p>
            <a:pPr lvl="1"/>
            <a:r>
              <a:rPr lang="en-US" dirty="0"/>
              <a:t>Be Christ’s faithful disciples</a:t>
            </a:r>
          </a:p>
          <a:p>
            <a:pPr lvl="1"/>
            <a:r>
              <a:rPr lang="en-US" dirty="0"/>
              <a:t>Obey Christ’s word </a:t>
            </a:r>
          </a:p>
          <a:p>
            <a:pPr lvl="1"/>
            <a:r>
              <a:rPr lang="en-US" dirty="0"/>
              <a:t>Show Christ’s love</a:t>
            </a:r>
          </a:p>
          <a:p>
            <a:r>
              <a:rPr lang="en-US" dirty="0"/>
              <a:t>Assign 4 groups a story from 4 gospels</a:t>
            </a:r>
          </a:p>
          <a:p>
            <a:r>
              <a:rPr lang="en-US" dirty="0"/>
              <a:t>Videos</a:t>
            </a:r>
          </a:p>
          <a:p>
            <a:pPr lvl="1"/>
            <a:r>
              <a:rPr lang="en-US" sz="2000" dirty="0">
                <a:hlinkClick r:id="rId3"/>
              </a:rPr>
              <a:t>https://youtu.be/GgofETCbYns?feature=shared</a:t>
            </a:r>
            <a:r>
              <a:rPr lang="en-US" sz="2000" dirty="0"/>
              <a:t> (2:55)</a:t>
            </a:r>
          </a:p>
          <a:p>
            <a:pPr lvl="1"/>
            <a:r>
              <a:rPr lang="en-US" sz="2000" dirty="0">
                <a:hlinkClick r:id="rId4"/>
              </a:rPr>
              <a:t>https://youtu.be/Cxb8IMeXaxk?feature=shared</a:t>
            </a:r>
            <a:r>
              <a:rPr lang="en-US" sz="2000" dirty="0"/>
              <a:t> (2:02)</a:t>
            </a:r>
          </a:p>
          <a:p>
            <a:r>
              <a:rPr lang="en-US" dirty="0"/>
              <a:t>You might not know about Jesus’ baptism</a:t>
            </a:r>
          </a:p>
          <a:p>
            <a:pPr lvl="1"/>
            <a:r>
              <a:rPr lang="en-US" dirty="0"/>
              <a:t>Jesus was 30 &amp; it marked beginning of ministry</a:t>
            </a:r>
          </a:p>
          <a:p>
            <a:pPr lvl="1"/>
            <a:r>
              <a:rPr lang="en-US" dirty="0"/>
              <a:t>Jesus came from Nazareth – about 75 miles</a:t>
            </a:r>
          </a:p>
          <a:p>
            <a:pPr lvl="1"/>
            <a:r>
              <a:rPr lang="en-US" dirty="0"/>
              <a:t>John where Ark / Joshua crossed Jordan River</a:t>
            </a:r>
          </a:p>
        </p:txBody>
      </p:sp>
      <p:pic>
        <p:nvPicPr>
          <p:cNvPr id="6" name="Picture 5">
            <a:extLst>
              <a:ext uri="{FF2B5EF4-FFF2-40B4-BE49-F238E27FC236}">
                <a16:creationId xmlns:a16="http://schemas.microsoft.com/office/drawing/2014/main" id="{15118469-BCEE-1CD7-D6B6-88D15F4A1CD8}"/>
              </a:ext>
            </a:extLst>
          </p:cNvPr>
          <p:cNvPicPr>
            <a:picLocks noChangeAspect="1"/>
          </p:cNvPicPr>
          <p:nvPr/>
        </p:nvPicPr>
        <p:blipFill>
          <a:blip r:embed="rId5"/>
          <a:stretch>
            <a:fillRect/>
          </a:stretch>
        </p:blipFill>
        <p:spPr>
          <a:xfrm>
            <a:off x="604834" y="530325"/>
            <a:ext cx="3855903" cy="4572000"/>
          </a:xfrm>
          <a:prstGeom prst="rect">
            <a:avLst/>
          </a:prstGeom>
        </p:spPr>
      </p:pic>
    </p:spTree>
    <p:extLst>
      <p:ext uri="{BB962C8B-B14F-4D97-AF65-F5344CB8AC3E}">
        <p14:creationId xmlns:p14="http://schemas.microsoft.com/office/powerpoint/2010/main" val="499792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9C6ED-6549-4F1D-5F73-6A74D622B154}"/>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061409F-8AF8-86DD-9B2C-F0FAF02E9A8D}"/>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F53B48A-52CB-4AEE-A756-91AD2BB16CF3}"/>
              </a:ext>
            </a:extLst>
          </p:cNvPr>
          <p:cNvSpPr>
            <a:spLocks noGrp="1"/>
          </p:cNvSpPr>
          <p:nvPr>
            <p:ph type="title"/>
          </p:nvPr>
        </p:nvSpPr>
        <p:spPr>
          <a:xfrm>
            <a:off x="604835" y="5099499"/>
            <a:ext cx="4680398" cy="1463226"/>
          </a:xfrm>
          <a:noFill/>
          <a:effectLst>
            <a:softEdge rad="63500"/>
          </a:effectLst>
        </p:spPr>
        <p:txBody>
          <a:bodyPr lIns="0" tIns="0" rIns="0" bIns="0">
            <a:normAutofit/>
          </a:bodyPr>
          <a:lstStyle/>
          <a:p>
            <a:r>
              <a:rPr lang="en-US" dirty="0"/>
              <a:t>Lesson Eight</a:t>
            </a:r>
            <a:br>
              <a:rPr lang="en-US" dirty="0"/>
            </a:br>
            <a:r>
              <a:rPr lang="en-US" sz="2600" i="1" dirty="0">
                <a:latin typeface="Arial" panose="020B0604020202020204" pitchFamily="34" charset="0"/>
                <a:cs typeface="Arial" panose="020B0604020202020204" pitchFamily="34" charset="0"/>
              </a:rPr>
              <a:t>Remembering Jesus’ Baptism</a:t>
            </a:r>
            <a:endParaRPr lang="en-US" sz="2600" dirty="0"/>
          </a:p>
        </p:txBody>
      </p:sp>
      <p:sp>
        <p:nvSpPr>
          <p:cNvPr id="4" name="Text Placeholder 2">
            <a:extLst>
              <a:ext uri="{FF2B5EF4-FFF2-40B4-BE49-F238E27FC236}">
                <a16:creationId xmlns:a16="http://schemas.microsoft.com/office/drawing/2014/main" id="{00FA7EF4-B5F7-F720-E0FA-FDE46F4E6C89}"/>
              </a:ext>
            </a:extLst>
          </p:cNvPr>
          <p:cNvSpPr>
            <a:spLocks noGrp="1"/>
          </p:cNvSpPr>
          <p:nvPr>
            <p:ph type="body" sz="quarter" idx="14"/>
          </p:nvPr>
        </p:nvSpPr>
        <p:spPr>
          <a:xfrm>
            <a:off x="4914616" y="295275"/>
            <a:ext cx="7071360" cy="5663178"/>
          </a:xfrm>
          <a:solidFill>
            <a:schemeClr val="bg1"/>
          </a:solidFill>
          <a:ln cmpd="thickThin">
            <a:noFill/>
          </a:ln>
        </p:spPr>
        <p:txBody>
          <a:bodyPr lIns="182880" tIns="91440"/>
          <a:lstStyle/>
          <a:p>
            <a:r>
              <a:rPr lang="en-US" dirty="0"/>
              <a:t>Items I liked in lesson</a:t>
            </a:r>
            <a:endParaRPr lang="en-US" b="0" dirty="0"/>
          </a:p>
          <a:p>
            <a:pPr marL="914400" lvl="1" indent="-457200">
              <a:buFont typeface="+mj-lt"/>
              <a:buAutoNum type="arabicPeriod"/>
            </a:pPr>
            <a:r>
              <a:rPr lang="en-US" dirty="0"/>
              <a:t>Top right paragraph, last 2 sentences on p. 82 </a:t>
            </a:r>
          </a:p>
          <a:p>
            <a:pPr marL="914400" lvl="1" indent="-457200">
              <a:buFont typeface="+mj-lt"/>
              <a:buAutoNum type="arabicPeriod"/>
            </a:pPr>
            <a:r>
              <a:rPr lang="en-US" dirty="0"/>
              <a:t>Bottom right paragraph on p. 82 </a:t>
            </a:r>
          </a:p>
          <a:p>
            <a:pPr marL="914400" lvl="1" indent="-457200">
              <a:buFont typeface="+mj-lt"/>
              <a:buAutoNum type="arabicPeriod"/>
            </a:pPr>
            <a:r>
              <a:rPr lang="en-US" dirty="0"/>
              <a:t>2</a:t>
            </a:r>
            <a:r>
              <a:rPr lang="en-US" baseline="30000" dirty="0"/>
              <a:t>nd</a:t>
            </a:r>
            <a:r>
              <a:rPr lang="en-US" dirty="0"/>
              <a:t> to last right paragraph on p. 83</a:t>
            </a:r>
          </a:p>
          <a:p>
            <a:pPr marL="914400" lvl="1" indent="-457200">
              <a:buFont typeface="+mj-lt"/>
              <a:buAutoNum type="arabicPeriod"/>
            </a:pPr>
            <a:r>
              <a:rPr lang="en-US" dirty="0"/>
              <a:t>Last left paragraph on p. 84</a:t>
            </a:r>
          </a:p>
          <a:p>
            <a:pPr marL="914400" lvl="1" indent="-457200">
              <a:buFont typeface="+mj-lt"/>
              <a:buAutoNum type="arabicPeriod"/>
            </a:pPr>
            <a:r>
              <a:rPr lang="en-US" dirty="0"/>
              <a:t>3</a:t>
            </a:r>
            <a:r>
              <a:rPr lang="en-US" baseline="30000" dirty="0"/>
              <a:t>rd</a:t>
            </a:r>
            <a:r>
              <a:rPr lang="en-US" dirty="0"/>
              <a:t> right paragraph on p. 84 </a:t>
            </a:r>
          </a:p>
          <a:p>
            <a:pPr marL="914400" lvl="1" indent="-457200">
              <a:buFont typeface="+mj-lt"/>
              <a:buAutoNum type="arabicPeriod"/>
            </a:pPr>
            <a:r>
              <a:rPr lang="en-US" dirty="0"/>
              <a:t>4</a:t>
            </a:r>
            <a:r>
              <a:rPr lang="en-US" baseline="30000" dirty="0"/>
              <a:t>th</a:t>
            </a:r>
            <a:r>
              <a:rPr lang="en-US" dirty="0"/>
              <a:t> right paragraph on p. 84 </a:t>
            </a:r>
          </a:p>
          <a:p>
            <a:pPr marL="914400" lvl="1" indent="-457200">
              <a:buFont typeface="+mj-lt"/>
              <a:buAutoNum type="arabicPeriod"/>
            </a:pPr>
            <a:r>
              <a:rPr lang="en-US" dirty="0"/>
              <a:t>Middle right paragraph on p. 85 </a:t>
            </a:r>
          </a:p>
          <a:p>
            <a:r>
              <a:rPr lang="en-US" dirty="0"/>
              <a:t>Think of an event told in all 4 Gospels</a:t>
            </a:r>
          </a:p>
          <a:p>
            <a:pPr lvl="1"/>
            <a:r>
              <a:rPr lang="en-US" dirty="0"/>
              <a:t>11 events</a:t>
            </a:r>
          </a:p>
          <a:p>
            <a:pPr lvl="1"/>
            <a:r>
              <a:rPr lang="en-US" dirty="0"/>
              <a:t>Only 3 events outside of Passion Week</a:t>
            </a:r>
          </a:p>
          <a:p>
            <a:pPr lvl="1"/>
            <a:r>
              <a:rPr lang="en-US" dirty="0"/>
              <a:t>So few because each had different purpose</a:t>
            </a:r>
          </a:p>
          <a:p>
            <a:pPr lvl="1"/>
            <a:r>
              <a:rPr lang="en-US" dirty="0"/>
              <a:t>Shows importance of baptism in Jesus’ life </a:t>
            </a:r>
          </a:p>
          <a:p>
            <a:r>
              <a:rPr lang="en-US" dirty="0"/>
              <a:t>The phases of life of a Christian – pp. 88-89</a:t>
            </a:r>
          </a:p>
        </p:txBody>
      </p:sp>
      <p:pic>
        <p:nvPicPr>
          <p:cNvPr id="6" name="Picture 5">
            <a:extLst>
              <a:ext uri="{FF2B5EF4-FFF2-40B4-BE49-F238E27FC236}">
                <a16:creationId xmlns:a16="http://schemas.microsoft.com/office/drawing/2014/main" id="{92754912-1CA2-516E-3EE7-398D5110E6DE}"/>
              </a:ext>
            </a:extLst>
          </p:cNvPr>
          <p:cNvPicPr>
            <a:picLocks noChangeAspect="1"/>
          </p:cNvPicPr>
          <p:nvPr/>
        </p:nvPicPr>
        <p:blipFill>
          <a:blip r:embed="rId3"/>
          <a:stretch>
            <a:fillRect/>
          </a:stretch>
        </p:blipFill>
        <p:spPr>
          <a:xfrm>
            <a:off x="604834" y="530325"/>
            <a:ext cx="3855903" cy="4572000"/>
          </a:xfrm>
          <a:prstGeom prst="rect">
            <a:avLst/>
          </a:prstGeom>
        </p:spPr>
      </p:pic>
    </p:spTree>
    <p:extLst>
      <p:ext uri="{BB962C8B-B14F-4D97-AF65-F5344CB8AC3E}">
        <p14:creationId xmlns:p14="http://schemas.microsoft.com/office/powerpoint/2010/main" val="338651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F6EE2-8B38-A548-4C12-257452908DC0}"/>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18FC3EC-E1E6-2620-D749-5561AB05F17E}"/>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0D0893F-D77C-F41A-588C-4817E4FF67F4}"/>
              </a:ext>
            </a:extLst>
          </p:cNvPr>
          <p:cNvSpPr>
            <a:spLocks noGrp="1"/>
          </p:cNvSpPr>
          <p:nvPr>
            <p:ph type="title"/>
          </p:nvPr>
        </p:nvSpPr>
        <p:spPr>
          <a:xfrm>
            <a:off x="604835" y="5099499"/>
            <a:ext cx="4633592" cy="1463226"/>
          </a:xfrm>
          <a:noFill/>
          <a:effectLst>
            <a:softEdge rad="63500"/>
          </a:effectLst>
        </p:spPr>
        <p:txBody>
          <a:bodyPr lIns="0" tIns="0" rIns="0" bIns="0">
            <a:normAutofit/>
          </a:bodyPr>
          <a:lstStyle/>
          <a:p>
            <a:pPr>
              <a:lnSpc>
                <a:spcPct val="100000"/>
              </a:lnSpc>
            </a:pPr>
            <a:r>
              <a:rPr lang="en-US" dirty="0"/>
              <a:t>Lesson Nine</a:t>
            </a:r>
            <a:br>
              <a:rPr lang="en-US" dirty="0"/>
            </a:br>
            <a:r>
              <a:rPr lang="en-US" sz="2600" i="1" dirty="0">
                <a:latin typeface="Arial" panose="020B0604020202020204" pitchFamily="34" charset="0"/>
                <a:cs typeface="Arial" panose="020B0604020202020204" pitchFamily="34" charset="0"/>
              </a:rPr>
              <a:t>When You Are Walking With Jesus: The Road to Emmaus</a:t>
            </a:r>
            <a:endParaRPr lang="en-US" sz="2600" dirty="0"/>
          </a:p>
        </p:txBody>
      </p:sp>
      <p:sp>
        <p:nvSpPr>
          <p:cNvPr id="4" name="Text Placeholder 2">
            <a:extLst>
              <a:ext uri="{FF2B5EF4-FFF2-40B4-BE49-F238E27FC236}">
                <a16:creationId xmlns:a16="http://schemas.microsoft.com/office/drawing/2014/main" id="{2826DF17-EF6D-EEE5-8BD7-83AC7822CA3C}"/>
              </a:ext>
            </a:extLst>
          </p:cNvPr>
          <p:cNvSpPr>
            <a:spLocks noGrp="1"/>
          </p:cNvSpPr>
          <p:nvPr>
            <p:ph type="body" sz="quarter" idx="14"/>
          </p:nvPr>
        </p:nvSpPr>
        <p:spPr>
          <a:xfrm>
            <a:off x="4815840" y="197541"/>
            <a:ext cx="7190630" cy="6305550"/>
          </a:xfrm>
          <a:solidFill>
            <a:schemeClr val="bg1"/>
          </a:solidFill>
          <a:ln cmpd="thickThin">
            <a:noFill/>
          </a:ln>
        </p:spPr>
        <p:txBody>
          <a:bodyPr lIns="182880" tIns="91440"/>
          <a:lstStyle/>
          <a:p>
            <a:pPr>
              <a:spcBef>
                <a:spcPts val="1800"/>
              </a:spcBef>
              <a:spcAft>
                <a:spcPts val="0"/>
              </a:spcAft>
            </a:pPr>
            <a:r>
              <a:rPr lang="en-US" dirty="0"/>
              <a:t>2 Videos – reading of the Scripture</a:t>
            </a:r>
          </a:p>
          <a:p>
            <a:pPr lvl="1"/>
            <a:r>
              <a:rPr lang="en-US" sz="2000" dirty="0">
                <a:hlinkClick r:id="rId3"/>
              </a:rPr>
              <a:t>https://youtu.be/A6f21Ekd7fE?feature=shared</a:t>
            </a:r>
            <a:r>
              <a:rPr lang="en-US" sz="2000" dirty="0"/>
              <a:t> (2:21)</a:t>
            </a:r>
          </a:p>
          <a:p>
            <a:pPr lvl="1"/>
            <a:r>
              <a:rPr lang="en-US" sz="2000" dirty="0">
                <a:hlinkClick r:id="rId4"/>
              </a:rPr>
              <a:t>https://youtu.be/QCWg4izAu2M?feature=shared</a:t>
            </a:r>
            <a:r>
              <a:rPr lang="en-US" sz="2000" dirty="0"/>
              <a:t> (4:08)</a:t>
            </a:r>
          </a:p>
          <a:p>
            <a:r>
              <a:rPr lang="en-US" dirty="0"/>
              <a:t>Who were the travelers?</a:t>
            </a:r>
          </a:p>
          <a:p>
            <a:pPr lvl="1"/>
            <a:r>
              <a:rPr lang="en-US" dirty="0"/>
              <a:t>Cleopas – Luke 24:18; Clopas – John 19:25</a:t>
            </a:r>
          </a:p>
          <a:p>
            <a:pPr lvl="1"/>
            <a:r>
              <a:rPr lang="en-US" dirty="0"/>
              <a:t>Mary, wife of Clopas</a:t>
            </a:r>
          </a:p>
          <a:p>
            <a:pPr lvl="1"/>
            <a:r>
              <a:rPr lang="en-US" dirty="0"/>
              <a:t>But, Luke 24:34 &amp; 1 Cor. 15:4-6 implies it’s Simon</a:t>
            </a:r>
          </a:p>
          <a:p>
            <a:r>
              <a:rPr lang="en-US" dirty="0"/>
              <a:t>What / where about Emmaus?</a:t>
            </a:r>
          </a:p>
          <a:p>
            <a:pPr lvl="1"/>
            <a:r>
              <a:rPr lang="en-US" dirty="0"/>
              <a:t>7 miles WNW from Jerusalem</a:t>
            </a:r>
          </a:p>
          <a:p>
            <a:pPr lvl="1"/>
            <a:r>
              <a:rPr lang="en-US" dirty="0"/>
              <a:t>Common name, means “hot spring”</a:t>
            </a:r>
          </a:p>
          <a:p>
            <a:r>
              <a:rPr lang="en-US" dirty="0"/>
              <a:t>When did this happen? </a:t>
            </a:r>
            <a:r>
              <a:rPr lang="en-US" sz="2400" b="0" dirty="0">
                <a:solidFill>
                  <a:schemeClr val="tx1"/>
                </a:solidFill>
              </a:rPr>
              <a:t>- Day of Resurrection</a:t>
            </a:r>
            <a:endParaRPr lang="en-US" dirty="0"/>
          </a:p>
          <a:p>
            <a:r>
              <a:rPr lang="en-US" dirty="0"/>
              <a:t>What happened while walking?</a:t>
            </a:r>
          </a:p>
          <a:p>
            <a:pPr lvl="1"/>
            <a:r>
              <a:rPr lang="en-US" dirty="0"/>
              <a:t>Shows how all prophecies are true thru Jesus</a:t>
            </a:r>
          </a:p>
          <a:p>
            <a:pPr lvl="1"/>
            <a:r>
              <a:rPr lang="en-US" dirty="0"/>
              <a:t>What they thought a failure was a success</a:t>
            </a:r>
          </a:p>
        </p:txBody>
      </p:sp>
      <p:pic>
        <p:nvPicPr>
          <p:cNvPr id="6" name="Picture 5">
            <a:extLst>
              <a:ext uri="{FF2B5EF4-FFF2-40B4-BE49-F238E27FC236}">
                <a16:creationId xmlns:a16="http://schemas.microsoft.com/office/drawing/2014/main" id="{D336CCB3-283D-9AC6-E9F0-4D02BC94ACC5}"/>
              </a:ext>
            </a:extLst>
          </p:cNvPr>
          <p:cNvPicPr>
            <a:picLocks noChangeAspect="1"/>
          </p:cNvPicPr>
          <p:nvPr/>
        </p:nvPicPr>
        <p:blipFill>
          <a:blip r:embed="rId5"/>
          <a:stretch>
            <a:fillRect/>
          </a:stretch>
        </p:blipFill>
        <p:spPr>
          <a:xfrm>
            <a:off x="604835" y="563113"/>
            <a:ext cx="3879824" cy="4572000"/>
          </a:xfrm>
          <a:prstGeom prst="rect">
            <a:avLst/>
          </a:prstGeom>
        </p:spPr>
      </p:pic>
    </p:spTree>
    <p:extLst>
      <p:ext uri="{BB962C8B-B14F-4D97-AF65-F5344CB8AC3E}">
        <p14:creationId xmlns:p14="http://schemas.microsoft.com/office/powerpoint/2010/main" val="211077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wipe(down)">
                                      <p:cBhvr>
                                        <p:cTn id="7" dur="500"/>
                                        <p:tgtEl>
                                          <p:spTgt spid="4">
                                            <p:txEl>
                                              <p:pRg st="7" end="7"/>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wipe(down)">
                                      <p:cBhvr>
                                        <p:cTn id="10" dur="500"/>
                                        <p:tgtEl>
                                          <p:spTgt spid="4">
                                            <p:txEl>
                                              <p:pRg st="8" end="8"/>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animEffect transition="in" filter="wipe(down)">
                                      <p:cBhvr>
                                        <p:cTn id="13" dur="500"/>
                                        <p:tgtEl>
                                          <p:spTgt spid="4">
                                            <p:txEl>
                                              <p:pRg st="9" end="9"/>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10" end="10"/>
                                            </p:txEl>
                                          </p:spTgt>
                                        </p:tgtEl>
                                        <p:attrNameLst>
                                          <p:attrName>style.visibility</p:attrName>
                                        </p:attrNameLst>
                                      </p:cBhvr>
                                      <p:to>
                                        <p:strVal val="visible"/>
                                      </p:to>
                                    </p:set>
                                    <p:animEffect transition="in" filter="wipe(down)">
                                      <p:cBhvr>
                                        <p:cTn id="16" dur="500"/>
                                        <p:tgtEl>
                                          <p:spTgt spid="4">
                                            <p:txEl>
                                              <p:pRg st="10" end="1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animEffect transition="in" filter="wipe(down)">
                                      <p:cBhvr>
                                        <p:cTn id="19" dur="500"/>
                                        <p:tgtEl>
                                          <p:spTgt spid="4">
                                            <p:txEl>
                                              <p:pRg st="11" end="1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12" end="12"/>
                                            </p:txEl>
                                          </p:spTgt>
                                        </p:tgtEl>
                                        <p:attrNameLst>
                                          <p:attrName>style.visibility</p:attrName>
                                        </p:attrNameLst>
                                      </p:cBhvr>
                                      <p:to>
                                        <p:strVal val="visible"/>
                                      </p:to>
                                    </p:set>
                                    <p:animEffect transition="in" filter="wipe(down)">
                                      <p:cBhvr>
                                        <p:cTn id="22" dur="500"/>
                                        <p:tgtEl>
                                          <p:spTgt spid="4">
                                            <p:txEl>
                                              <p:pRg st="12" end="1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13" end="13"/>
                                            </p:txEl>
                                          </p:spTgt>
                                        </p:tgtEl>
                                        <p:attrNameLst>
                                          <p:attrName>style.visibility</p:attrName>
                                        </p:attrNameLst>
                                      </p:cBhvr>
                                      <p:to>
                                        <p:strVal val="visible"/>
                                      </p:to>
                                    </p:set>
                                    <p:animEffect transition="in" filter="wipe(down)">
                                      <p:cBhvr>
                                        <p:cTn id="25"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01E3E-E0A6-271A-18E7-E18CA720C496}"/>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7966A13-8A94-6B36-192C-5CA9D36061A0}"/>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F5407C5-9761-BF35-5FA0-B6CE63BB970C}"/>
              </a:ext>
            </a:extLst>
          </p:cNvPr>
          <p:cNvSpPr>
            <a:spLocks noGrp="1"/>
          </p:cNvSpPr>
          <p:nvPr>
            <p:ph type="title"/>
          </p:nvPr>
        </p:nvSpPr>
        <p:spPr>
          <a:xfrm>
            <a:off x="604835" y="5099499"/>
            <a:ext cx="4633592" cy="1463226"/>
          </a:xfrm>
          <a:noFill/>
          <a:effectLst>
            <a:softEdge rad="63500"/>
          </a:effectLst>
        </p:spPr>
        <p:txBody>
          <a:bodyPr lIns="0" tIns="0" rIns="0" bIns="0">
            <a:normAutofit/>
          </a:bodyPr>
          <a:lstStyle/>
          <a:p>
            <a:pPr>
              <a:lnSpc>
                <a:spcPct val="100000"/>
              </a:lnSpc>
            </a:pPr>
            <a:r>
              <a:rPr lang="en-US" dirty="0"/>
              <a:t>Lesson Nine</a:t>
            </a:r>
            <a:br>
              <a:rPr lang="en-US" dirty="0"/>
            </a:br>
            <a:r>
              <a:rPr lang="en-US" sz="2600" i="1" dirty="0">
                <a:latin typeface="Arial" panose="020B0604020202020204" pitchFamily="34" charset="0"/>
                <a:cs typeface="Arial" panose="020B0604020202020204" pitchFamily="34" charset="0"/>
              </a:rPr>
              <a:t>When You Are Walking With Jesus: The Road to Emmaus</a:t>
            </a:r>
            <a:endParaRPr lang="en-US" sz="2600" dirty="0"/>
          </a:p>
        </p:txBody>
      </p:sp>
      <p:sp>
        <p:nvSpPr>
          <p:cNvPr id="4" name="Text Placeholder 2">
            <a:extLst>
              <a:ext uri="{FF2B5EF4-FFF2-40B4-BE49-F238E27FC236}">
                <a16:creationId xmlns:a16="http://schemas.microsoft.com/office/drawing/2014/main" id="{AA97BCC4-34BF-BAFD-10C6-231A3FF6F761}"/>
              </a:ext>
            </a:extLst>
          </p:cNvPr>
          <p:cNvSpPr>
            <a:spLocks noGrp="1"/>
          </p:cNvSpPr>
          <p:nvPr>
            <p:ph type="body" sz="quarter" idx="14"/>
          </p:nvPr>
        </p:nvSpPr>
        <p:spPr>
          <a:xfrm>
            <a:off x="4815840" y="257175"/>
            <a:ext cx="7210508" cy="5997321"/>
          </a:xfrm>
          <a:solidFill>
            <a:schemeClr val="bg1"/>
          </a:solidFill>
          <a:ln cmpd="thickThin">
            <a:noFill/>
          </a:ln>
        </p:spPr>
        <p:txBody>
          <a:bodyPr lIns="182880" tIns="91440"/>
          <a:lstStyle/>
          <a:p>
            <a:pPr>
              <a:spcBef>
                <a:spcPts val="0"/>
              </a:spcBef>
            </a:pPr>
            <a:r>
              <a:rPr lang="en-US" dirty="0">
                <a:ea typeface="Calibri" panose="020F0502020204030204" pitchFamily="34" charset="0"/>
              </a:rPr>
              <a:t>Why didn’t they recognize Jesus?</a:t>
            </a:r>
          </a:p>
          <a:p>
            <a:pPr>
              <a:spcBef>
                <a:spcPts val="0"/>
              </a:spcBef>
            </a:pPr>
            <a:r>
              <a:rPr lang="en-US" dirty="0">
                <a:ea typeface="Calibri" panose="020F0502020204030204" pitchFamily="34" charset="0"/>
              </a:rPr>
              <a:t>Jesus waited to be invited in</a:t>
            </a:r>
          </a:p>
          <a:p>
            <a:pPr>
              <a:spcBef>
                <a:spcPts val="0"/>
              </a:spcBef>
            </a:pPr>
            <a:r>
              <a:rPr lang="en-US" dirty="0"/>
              <a:t>Importance of breaking of bread</a:t>
            </a:r>
          </a:p>
          <a:p>
            <a:pPr lvl="1"/>
            <a:r>
              <a:rPr lang="en-US" dirty="0"/>
              <a:t>Beginning of Eucharist practice</a:t>
            </a:r>
          </a:p>
          <a:p>
            <a:pPr lvl="1"/>
            <a:r>
              <a:rPr lang="en-US" dirty="0"/>
              <a:t>Symbolizes unity and remembrance of Christ</a:t>
            </a:r>
          </a:p>
          <a:p>
            <a:pPr>
              <a:spcBef>
                <a:spcPts val="0"/>
              </a:spcBef>
              <a:spcAft>
                <a:spcPts val="0"/>
              </a:spcAft>
            </a:pPr>
            <a:r>
              <a:rPr lang="en-US" dirty="0"/>
              <a:t>Would you walk 7 miles back?</a:t>
            </a:r>
          </a:p>
          <a:p>
            <a:pPr lvl="1"/>
            <a:r>
              <a:rPr lang="en-US" dirty="0"/>
              <a:t>Even though late, they returned to tell others</a:t>
            </a:r>
          </a:p>
          <a:p>
            <a:pPr lvl="1"/>
            <a:r>
              <a:rPr lang="en-US" dirty="0"/>
              <a:t>Would you have gone back immediately?</a:t>
            </a:r>
          </a:p>
          <a:p>
            <a:r>
              <a:rPr lang="en-US" dirty="0"/>
              <a:t>“Consider” in Suggestions for Leaders</a:t>
            </a:r>
          </a:p>
          <a:p>
            <a:r>
              <a:rPr lang="en-US" dirty="0"/>
              <a:t>Finding Our Identity in Jesus Christ</a:t>
            </a:r>
          </a:p>
          <a:p>
            <a:pPr lvl="1"/>
            <a:r>
              <a:rPr lang="en-US" dirty="0"/>
              <a:t>What’s “go to” behavior In stressful states?</a:t>
            </a:r>
          </a:p>
          <a:p>
            <a:pPr lvl="1"/>
            <a:r>
              <a:rPr lang="en-US" dirty="0"/>
              <a:t>What happens when our identity is lost?</a:t>
            </a:r>
          </a:p>
          <a:p>
            <a:pPr lvl="1"/>
            <a:r>
              <a:rPr lang="en-US" dirty="0"/>
              <a:t>How do you find it again?</a:t>
            </a:r>
          </a:p>
          <a:p>
            <a:pPr lvl="1"/>
            <a:r>
              <a:rPr lang="en-US" dirty="0"/>
              <a:t>Who are we if not Children of God?</a:t>
            </a:r>
          </a:p>
          <a:p>
            <a:pPr lvl="1"/>
            <a:r>
              <a:rPr lang="en-US" dirty="0"/>
              <a:t>How do we find our anchor?</a:t>
            </a:r>
          </a:p>
        </p:txBody>
      </p:sp>
      <p:pic>
        <p:nvPicPr>
          <p:cNvPr id="6" name="Picture 5">
            <a:extLst>
              <a:ext uri="{FF2B5EF4-FFF2-40B4-BE49-F238E27FC236}">
                <a16:creationId xmlns:a16="http://schemas.microsoft.com/office/drawing/2014/main" id="{E0D0B5EB-F4F9-89C8-5B5C-F49A59EEE68E}"/>
              </a:ext>
            </a:extLst>
          </p:cNvPr>
          <p:cNvPicPr>
            <a:picLocks noChangeAspect="1"/>
          </p:cNvPicPr>
          <p:nvPr/>
        </p:nvPicPr>
        <p:blipFill>
          <a:blip r:embed="rId3"/>
          <a:stretch>
            <a:fillRect/>
          </a:stretch>
        </p:blipFill>
        <p:spPr>
          <a:xfrm>
            <a:off x="604835" y="563113"/>
            <a:ext cx="3879824" cy="4572000"/>
          </a:xfrm>
          <a:prstGeom prst="rect">
            <a:avLst/>
          </a:prstGeom>
        </p:spPr>
      </p:pic>
    </p:spTree>
    <p:extLst>
      <p:ext uri="{BB962C8B-B14F-4D97-AF65-F5344CB8AC3E}">
        <p14:creationId xmlns:p14="http://schemas.microsoft.com/office/powerpoint/2010/main" val="205981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1757C-758F-4135-D3D4-B332755FCB2B}"/>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EB39346-9E8F-DD51-4CEE-0F3909119110}"/>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34953C3-08AF-3AE3-4030-22843570391A}"/>
              </a:ext>
            </a:extLst>
          </p:cNvPr>
          <p:cNvSpPr>
            <a:spLocks noGrp="1"/>
          </p:cNvSpPr>
          <p:nvPr>
            <p:ph type="title"/>
          </p:nvPr>
        </p:nvSpPr>
        <p:spPr>
          <a:xfrm>
            <a:off x="604835" y="5099499"/>
            <a:ext cx="4633592" cy="1463226"/>
          </a:xfrm>
          <a:noFill/>
          <a:effectLst>
            <a:softEdge rad="63500"/>
          </a:effectLst>
        </p:spPr>
        <p:txBody>
          <a:bodyPr lIns="0" tIns="0" rIns="0" bIns="0">
            <a:normAutofit/>
          </a:bodyPr>
          <a:lstStyle/>
          <a:p>
            <a:pPr>
              <a:lnSpc>
                <a:spcPct val="100000"/>
              </a:lnSpc>
            </a:pPr>
            <a:r>
              <a:rPr lang="en-US" dirty="0"/>
              <a:t>Lesson Nine</a:t>
            </a:r>
            <a:br>
              <a:rPr lang="en-US" dirty="0"/>
            </a:br>
            <a:r>
              <a:rPr lang="en-US" sz="2600" i="1" dirty="0">
                <a:latin typeface="Arial" panose="020B0604020202020204" pitchFamily="34" charset="0"/>
                <a:cs typeface="Arial" panose="020B0604020202020204" pitchFamily="34" charset="0"/>
              </a:rPr>
              <a:t>When You Are Walking With Jesus: The Road to Emmaus</a:t>
            </a:r>
            <a:endParaRPr lang="en-US" sz="2600" dirty="0"/>
          </a:p>
        </p:txBody>
      </p:sp>
      <p:sp>
        <p:nvSpPr>
          <p:cNvPr id="4" name="Text Placeholder 2">
            <a:extLst>
              <a:ext uri="{FF2B5EF4-FFF2-40B4-BE49-F238E27FC236}">
                <a16:creationId xmlns:a16="http://schemas.microsoft.com/office/drawing/2014/main" id="{03DE03EE-1245-0917-C6D5-9186D5779644}"/>
              </a:ext>
            </a:extLst>
          </p:cNvPr>
          <p:cNvSpPr>
            <a:spLocks noGrp="1"/>
          </p:cNvSpPr>
          <p:nvPr>
            <p:ph type="body" sz="quarter" idx="14"/>
          </p:nvPr>
        </p:nvSpPr>
        <p:spPr>
          <a:xfrm>
            <a:off x="4815840" y="563113"/>
            <a:ext cx="7210508" cy="5691383"/>
          </a:xfrm>
          <a:solidFill>
            <a:schemeClr val="bg1"/>
          </a:solidFill>
          <a:ln cmpd="thickThin">
            <a:noFill/>
          </a:ln>
        </p:spPr>
        <p:txBody>
          <a:bodyPr lIns="182880" tIns="91440"/>
          <a:lstStyle/>
          <a:p>
            <a:pPr>
              <a:spcBef>
                <a:spcPts val="1800"/>
              </a:spcBef>
            </a:pPr>
            <a:r>
              <a:rPr lang="en-US" dirty="0"/>
              <a:t>End by showing one of “identity” videos</a:t>
            </a:r>
          </a:p>
          <a:p>
            <a:pPr>
              <a:spcBef>
                <a:spcPts val="1800"/>
              </a:spcBef>
            </a:pPr>
            <a:r>
              <a:rPr lang="en-US" dirty="0"/>
              <a:t>Lesson we can learn</a:t>
            </a:r>
          </a:p>
          <a:p>
            <a:pPr lvl="1"/>
            <a:r>
              <a:rPr lang="en-US" dirty="0"/>
              <a:t>Recognize Christ in our lives</a:t>
            </a:r>
          </a:p>
          <a:p>
            <a:pPr lvl="1"/>
            <a:r>
              <a:rPr lang="en-US" dirty="0"/>
              <a:t>Recognize the role of community</a:t>
            </a:r>
          </a:p>
          <a:p>
            <a:pPr lvl="1"/>
            <a:r>
              <a:rPr lang="en-US" dirty="0"/>
              <a:t>Seek understanding through scripture</a:t>
            </a:r>
          </a:p>
          <a:p>
            <a:pPr lvl="1"/>
            <a:r>
              <a:rPr lang="en-US" dirty="0"/>
              <a:t>Jesus meets us wherever you are</a:t>
            </a:r>
          </a:p>
          <a:p>
            <a:pPr lvl="1"/>
            <a:r>
              <a:rPr lang="en-US" dirty="0"/>
              <a:t>Jesus waits for our invitation</a:t>
            </a:r>
          </a:p>
          <a:p>
            <a:pPr lvl="1"/>
            <a:r>
              <a:rPr lang="en-US" dirty="0"/>
              <a:t>God calls us to have faith</a:t>
            </a:r>
          </a:p>
          <a:p>
            <a:pPr lvl="1"/>
            <a:r>
              <a:rPr lang="en-US" dirty="0"/>
              <a:t>Never give up hope</a:t>
            </a:r>
          </a:p>
          <a:p>
            <a:pPr lvl="1"/>
            <a:r>
              <a:rPr lang="en-US" dirty="0"/>
              <a:t>Share the good news</a:t>
            </a:r>
          </a:p>
        </p:txBody>
      </p:sp>
      <p:pic>
        <p:nvPicPr>
          <p:cNvPr id="6" name="Picture 5">
            <a:extLst>
              <a:ext uri="{FF2B5EF4-FFF2-40B4-BE49-F238E27FC236}">
                <a16:creationId xmlns:a16="http://schemas.microsoft.com/office/drawing/2014/main" id="{6B19882B-93A0-3B22-25BA-94BF28CB7664}"/>
              </a:ext>
            </a:extLst>
          </p:cNvPr>
          <p:cNvPicPr>
            <a:picLocks noChangeAspect="1"/>
          </p:cNvPicPr>
          <p:nvPr/>
        </p:nvPicPr>
        <p:blipFill>
          <a:blip r:embed="rId3"/>
          <a:stretch>
            <a:fillRect/>
          </a:stretch>
        </p:blipFill>
        <p:spPr>
          <a:xfrm>
            <a:off x="604835" y="563113"/>
            <a:ext cx="3879824" cy="4572000"/>
          </a:xfrm>
          <a:prstGeom prst="rect">
            <a:avLst/>
          </a:prstGeom>
        </p:spPr>
      </p:pic>
    </p:spTree>
    <p:extLst>
      <p:ext uri="{BB962C8B-B14F-4D97-AF65-F5344CB8AC3E}">
        <p14:creationId xmlns:p14="http://schemas.microsoft.com/office/powerpoint/2010/main" val="142935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5A713-5138-39A0-D7AC-BBA492A8B4F4}"/>
            </a:ext>
          </a:extLst>
        </p:cNvPr>
        <p:cNvGrpSpPr/>
        <p:nvPr/>
      </p:nvGrpSpPr>
      <p:grpSpPr>
        <a:xfrm>
          <a:off x="0" y="0"/>
          <a:ext cx="0" cy="0"/>
          <a:chOff x="0" y="0"/>
          <a:chExt cx="0" cy="0"/>
        </a:xfrm>
      </p:grpSpPr>
      <p:pic>
        <p:nvPicPr>
          <p:cNvPr id="2" name="Picture Placeholder 7" descr="Abstract image of curvy lines">
            <a:extLst>
              <a:ext uri="{FF2B5EF4-FFF2-40B4-BE49-F238E27FC236}">
                <a16:creationId xmlns:a16="http://schemas.microsoft.com/office/drawing/2014/main" id="{373914A1-FB29-7294-3A27-1DA38E21E1AF}"/>
              </a:ext>
            </a:extLst>
          </p:cNvPr>
          <p:cNvPicPr>
            <a:picLocks noChangeAspect="1"/>
          </p:cNvPicPr>
          <p:nvPr/>
        </p:nvPicPr>
        <p:blipFill>
          <a:blip r:embed="rId3"/>
          <a:srcRect/>
          <a:stretch/>
        </p:blipFill>
        <p:spPr>
          <a:xfrm>
            <a:off x="450" y="1"/>
            <a:ext cx="12191550" cy="6857999"/>
          </a:xfrm>
          <a:prstGeom prst="rect">
            <a:avLst/>
          </a:prstGeom>
        </p:spPr>
      </p:pic>
      <p:sp>
        <p:nvSpPr>
          <p:cNvPr id="7" name="Title 2">
            <a:extLst>
              <a:ext uri="{FF2B5EF4-FFF2-40B4-BE49-F238E27FC236}">
                <a16:creationId xmlns:a16="http://schemas.microsoft.com/office/drawing/2014/main" id="{950C1B55-6D17-6F64-E0E1-803DC82F3CE7}"/>
              </a:ext>
            </a:extLst>
          </p:cNvPr>
          <p:cNvSpPr>
            <a:spLocks noGrp="1"/>
          </p:cNvSpPr>
          <p:nvPr>
            <p:ph type="title"/>
          </p:nvPr>
        </p:nvSpPr>
        <p:spPr>
          <a:xfrm>
            <a:off x="872897" y="842721"/>
            <a:ext cx="4396527" cy="1327042"/>
          </a:xfrm>
          <a:noFill/>
          <a:effectLst>
            <a:softEdge rad="63500"/>
          </a:effectLst>
        </p:spPr>
        <p:txBody>
          <a:bodyPr lIns="0" tIns="0" rIns="0" bIns="0">
            <a:noAutofit/>
          </a:bodyPr>
          <a:lstStyle/>
          <a:p>
            <a:r>
              <a:rPr lang="en-US" sz="3800" b="1" dirty="0">
                <a:solidFill>
                  <a:schemeClr val="bg1"/>
                </a:solidFill>
                <a:effectLst>
                  <a:outerShdw blurRad="38100" dist="38100" dir="2700000" algn="tl">
                    <a:srgbClr val="000000">
                      <a:alpha val="43137"/>
                    </a:srgbClr>
                  </a:outerShdw>
                </a:effectLst>
              </a:rPr>
              <a:t>Lord is My Rock</a:t>
            </a:r>
          </a:p>
        </p:txBody>
      </p:sp>
      <p:sp>
        <p:nvSpPr>
          <p:cNvPr id="3" name="Rectangle 3">
            <a:extLst>
              <a:ext uri="{FF2B5EF4-FFF2-40B4-BE49-F238E27FC236}">
                <a16:creationId xmlns:a16="http://schemas.microsoft.com/office/drawing/2014/main" id="{A70808DF-1411-A415-C7A4-0009A3E2194E}"/>
              </a:ext>
            </a:extLst>
          </p:cNvPr>
          <p:cNvSpPr>
            <a:spLocks noChangeArrowheads="1"/>
          </p:cNvSpPr>
          <p:nvPr/>
        </p:nvSpPr>
        <p:spPr bwMode="auto">
          <a:xfrm>
            <a:off x="4881965" y="635245"/>
            <a:ext cx="6958739" cy="5570756"/>
          </a:xfrm>
          <a:prstGeom prst="rect">
            <a:avLst/>
          </a:prstGeom>
          <a:solidFill>
            <a:srgbClr val="FFCC66"/>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buNone/>
            </a:pPr>
            <a:r>
              <a:rPr lang="en-US" sz="3600" b="1" dirty="0"/>
              <a:t>Psalm 18:2-3 (</a:t>
            </a:r>
            <a:r>
              <a:rPr lang="en-US" sz="3600" b="1" dirty="0">
                <a:effectLst/>
              </a:rPr>
              <a:t>NIRV)</a:t>
            </a:r>
          </a:p>
          <a:p>
            <a:r>
              <a:rPr lang="en-US" sz="3200" baseline="30000" dirty="0"/>
              <a:t>2 </a:t>
            </a:r>
            <a:r>
              <a:rPr lang="en-US" sz="3200" dirty="0"/>
              <a:t>The </a:t>
            </a:r>
            <a:r>
              <a:rPr lang="en-US" sz="3200" cap="small" dirty="0">
                <a:effectLst/>
              </a:rPr>
              <a:t>Lord</a:t>
            </a:r>
            <a:r>
              <a:rPr lang="en-US" sz="3200" dirty="0"/>
              <a:t> is my rock and my place of safety.  He is the God who saves me.</a:t>
            </a:r>
            <a:br>
              <a:rPr lang="en-US" sz="3200" dirty="0"/>
            </a:br>
            <a:r>
              <a:rPr lang="en-US" sz="3200" dirty="0"/>
              <a:t>    My God is my rock.  I go to him for safety.</a:t>
            </a:r>
            <a:br>
              <a:rPr lang="en-US" sz="3200" dirty="0"/>
            </a:br>
            <a:r>
              <a:rPr lang="en-US" sz="3200" dirty="0"/>
              <a:t>    He is like a shield to me.  He’s the power that saves me.  He’s my place of safety.</a:t>
            </a:r>
            <a:br>
              <a:rPr lang="en-US" sz="3200" dirty="0"/>
            </a:br>
            <a:r>
              <a:rPr lang="en-US" sz="3200" baseline="30000" dirty="0"/>
              <a:t>3 </a:t>
            </a:r>
            <a:r>
              <a:rPr lang="en-US" sz="3200" dirty="0"/>
              <a:t>I called out to the </a:t>
            </a:r>
            <a:r>
              <a:rPr lang="en-US" sz="3200" cap="small" dirty="0">
                <a:effectLst/>
              </a:rPr>
              <a:t>Lord</a:t>
            </a:r>
            <a:r>
              <a:rPr lang="en-US" sz="3200" dirty="0"/>
              <a:t>.  He is worthy of praise.</a:t>
            </a:r>
            <a:br>
              <a:rPr lang="en-US" sz="3200" dirty="0"/>
            </a:br>
            <a:r>
              <a:rPr lang="en-US" sz="3200" dirty="0"/>
              <a:t>    He saved me from my enemies.</a:t>
            </a:r>
          </a:p>
        </p:txBody>
      </p:sp>
    </p:spTree>
    <p:extLst>
      <p:ext uri="{BB962C8B-B14F-4D97-AF65-F5344CB8AC3E}">
        <p14:creationId xmlns:p14="http://schemas.microsoft.com/office/powerpoint/2010/main" val="4046271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1CA50-1077-337D-54EC-9B0AE062EFEC}"/>
            </a:ext>
          </a:extLst>
        </p:cNvPr>
        <p:cNvGrpSpPr/>
        <p:nvPr/>
      </p:nvGrpSpPr>
      <p:grpSpPr>
        <a:xfrm>
          <a:off x="0" y="0"/>
          <a:ext cx="0" cy="0"/>
          <a:chOff x="0" y="0"/>
          <a:chExt cx="0" cy="0"/>
        </a:xfrm>
      </p:grpSpPr>
      <p:pic>
        <p:nvPicPr>
          <p:cNvPr id="2" name="Picture Placeholder 7" descr="Abstract image of curvy lines">
            <a:extLst>
              <a:ext uri="{FF2B5EF4-FFF2-40B4-BE49-F238E27FC236}">
                <a16:creationId xmlns:a16="http://schemas.microsoft.com/office/drawing/2014/main" id="{514E72A5-0E52-FF2C-9020-105D8B6B52B1}"/>
              </a:ext>
            </a:extLst>
          </p:cNvPr>
          <p:cNvPicPr>
            <a:picLocks noChangeAspect="1"/>
          </p:cNvPicPr>
          <p:nvPr/>
        </p:nvPicPr>
        <p:blipFill>
          <a:blip r:embed="rId3"/>
          <a:srcRect/>
          <a:stretch/>
        </p:blipFill>
        <p:spPr>
          <a:xfrm>
            <a:off x="225" y="1"/>
            <a:ext cx="12191550" cy="6857999"/>
          </a:xfrm>
          <a:prstGeom prst="rect">
            <a:avLst/>
          </a:prstGeom>
        </p:spPr>
      </p:pic>
      <p:sp>
        <p:nvSpPr>
          <p:cNvPr id="7" name="Title 2">
            <a:extLst>
              <a:ext uri="{FF2B5EF4-FFF2-40B4-BE49-F238E27FC236}">
                <a16:creationId xmlns:a16="http://schemas.microsoft.com/office/drawing/2014/main" id="{CA1C6808-160B-62DD-6EB4-47D889678CE4}"/>
              </a:ext>
            </a:extLst>
          </p:cNvPr>
          <p:cNvSpPr>
            <a:spLocks noGrp="1"/>
          </p:cNvSpPr>
          <p:nvPr>
            <p:ph type="title"/>
          </p:nvPr>
        </p:nvSpPr>
        <p:spPr>
          <a:xfrm>
            <a:off x="872897" y="842721"/>
            <a:ext cx="4396527" cy="1327042"/>
          </a:xfrm>
          <a:noFill/>
          <a:effectLst>
            <a:softEdge rad="63500"/>
          </a:effectLst>
        </p:spPr>
        <p:txBody>
          <a:bodyPr lIns="0" tIns="0" rIns="0" bIns="0">
            <a:noAutofit/>
          </a:bodyPr>
          <a:lstStyle/>
          <a:p>
            <a:r>
              <a:rPr lang="en-US" sz="3800" b="1" dirty="0">
                <a:solidFill>
                  <a:schemeClr val="bg1"/>
                </a:solidFill>
                <a:effectLst>
                  <a:outerShdw blurRad="38100" dist="38100" dir="2700000" algn="tl">
                    <a:srgbClr val="000000">
                      <a:alpha val="43137"/>
                    </a:srgbClr>
                  </a:outerShdw>
                </a:effectLst>
              </a:rPr>
              <a:t>Closing Prayer</a:t>
            </a:r>
          </a:p>
        </p:txBody>
      </p:sp>
      <p:sp>
        <p:nvSpPr>
          <p:cNvPr id="3" name="Rectangle 3">
            <a:extLst>
              <a:ext uri="{FF2B5EF4-FFF2-40B4-BE49-F238E27FC236}">
                <a16:creationId xmlns:a16="http://schemas.microsoft.com/office/drawing/2014/main" id="{433BDD2E-B3BD-E683-425D-8E043E025C0B}"/>
              </a:ext>
            </a:extLst>
          </p:cNvPr>
          <p:cNvSpPr>
            <a:spLocks noChangeArrowheads="1"/>
          </p:cNvSpPr>
          <p:nvPr/>
        </p:nvSpPr>
        <p:spPr bwMode="auto">
          <a:xfrm>
            <a:off x="4881965" y="496746"/>
            <a:ext cx="6958739" cy="5847755"/>
          </a:xfrm>
          <a:prstGeom prst="rect">
            <a:avLst/>
          </a:prstGeom>
          <a:solidFill>
            <a:srgbClr val="FFCC66"/>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buClrTx/>
              <a:buSzTx/>
              <a:buFontTx/>
              <a:buNone/>
              <a:tabLst/>
            </a:pPr>
            <a:r>
              <a:rPr lang="en-US" sz="3400" dirty="0"/>
              <a:t>Redeeming Christ, thank you for calling us by name and making us your own.  When we forget that we are part of your family, help us to reclaim our identity, found in you.  Open our eyes that we may recognize you.  Open our hearts that we may serve you with joy.  Guide us to participate in your reign in the world, for you pave the way for us to follow you.  Amen.</a:t>
            </a:r>
            <a:endParaRPr kumimoji="0" lang="en-US" altLang="en-US" sz="3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5813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2CEEB-B497-D9DB-6ABF-6464AD048038}"/>
            </a:ext>
          </a:extLst>
        </p:cNvPr>
        <p:cNvGrpSpPr/>
        <p:nvPr/>
      </p:nvGrpSpPr>
      <p:grpSpPr>
        <a:xfrm>
          <a:off x="0" y="0"/>
          <a:ext cx="0" cy="0"/>
          <a:chOff x="0" y="0"/>
          <a:chExt cx="0" cy="0"/>
        </a:xfrm>
      </p:grpSpPr>
      <p:pic>
        <p:nvPicPr>
          <p:cNvPr id="2" name="Picture Placeholder 7" descr="Abstract image of curvy lines">
            <a:extLst>
              <a:ext uri="{FF2B5EF4-FFF2-40B4-BE49-F238E27FC236}">
                <a16:creationId xmlns:a16="http://schemas.microsoft.com/office/drawing/2014/main" id="{2DC7C047-DF58-EB96-1409-0EEE9CEB4539}"/>
              </a:ext>
            </a:extLst>
          </p:cNvPr>
          <p:cNvPicPr>
            <a:picLocks noChangeAspect="1"/>
          </p:cNvPicPr>
          <p:nvPr/>
        </p:nvPicPr>
        <p:blipFill>
          <a:blip r:embed="rId3"/>
          <a:srcRect/>
          <a:stretch/>
        </p:blipFill>
        <p:spPr>
          <a:xfrm>
            <a:off x="225" y="1"/>
            <a:ext cx="12191550" cy="6857999"/>
          </a:xfrm>
          <a:prstGeom prst="rect">
            <a:avLst/>
          </a:prstGeom>
        </p:spPr>
      </p:pic>
      <p:sp>
        <p:nvSpPr>
          <p:cNvPr id="7" name="Title 2">
            <a:extLst>
              <a:ext uri="{FF2B5EF4-FFF2-40B4-BE49-F238E27FC236}">
                <a16:creationId xmlns:a16="http://schemas.microsoft.com/office/drawing/2014/main" id="{7CDB8F4D-6190-4F11-BDA0-D4E74EAA59E7}"/>
              </a:ext>
            </a:extLst>
          </p:cNvPr>
          <p:cNvSpPr>
            <a:spLocks noGrp="1"/>
          </p:cNvSpPr>
          <p:nvPr>
            <p:ph type="title"/>
          </p:nvPr>
        </p:nvSpPr>
        <p:spPr>
          <a:xfrm>
            <a:off x="919391" y="842721"/>
            <a:ext cx="6442304" cy="1327042"/>
          </a:xfrm>
          <a:noFill/>
          <a:effectLst>
            <a:softEdge rad="63500"/>
          </a:effectLst>
        </p:spPr>
        <p:txBody>
          <a:bodyPr lIns="0" tIns="0" rIns="0" bIns="0">
            <a:noAutofit/>
          </a:bodyPr>
          <a:lstStyle/>
          <a:p>
            <a:r>
              <a:rPr lang="en-US" sz="3800" b="1" dirty="0">
                <a:solidFill>
                  <a:schemeClr val="bg1"/>
                </a:solidFill>
                <a:effectLst>
                  <a:outerShdw blurRad="38100" dist="38100" dir="2700000" algn="tl">
                    <a:srgbClr val="000000">
                      <a:alpha val="43137"/>
                    </a:srgbClr>
                  </a:outerShdw>
                </a:effectLst>
              </a:rPr>
              <a:t>Questions / Reflections</a:t>
            </a:r>
          </a:p>
        </p:txBody>
      </p:sp>
    </p:spTree>
    <p:extLst>
      <p:ext uri="{BB962C8B-B14F-4D97-AF65-F5344CB8AC3E}">
        <p14:creationId xmlns:p14="http://schemas.microsoft.com/office/powerpoint/2010/main" val="1878626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359A56-BEEB-D5FC-441D-A89A5D4BAEB4}"/>
              </a:ext>
            </a:extLst>
          </p:cNvPr>
          <p:cNvSpPr>
            <a:spLocks noGrp="1"/>
          </p:cNvSpPr>
          <p:nvPr>
            <p:ph type="title"/>
          </p:nvPr>
        </p:nvSpPr>
        <p:spPr>
          <a:xfrm>
            <a:off x="457199" y="356466"/>
            <a:ext cx="7467601" cy="1051560"/>
          </a:xfrm>
        </p:spPr>
        <p:txBody>
          <a:bodyPr>
            <a:normAutofit/>
          </a:bodyPr>
          <a:lstStyle/>
          <a:p>
            <a:r>
              <a:rPr lang="en-US" dirty="0"/>
              <a:t>Rev. Dr. Rhashell D. Hunter</a:t>
            </a:r>
          </a:p>
        </p:txBody>
      </p:sp>
      <p:sp>
        <p:nvSpPr>
          <p:cNvPr id="8" name="Text Placeholder 7">
            <a:extLst>
              <a:ext uri="{FF2B5EF4-FFF2-40B4-BE49-F238E27FC236}">
                <a16:creationId xmlns:a16="http://schemas.microsoft.com/office/drawing/2014/main" id="{6E22EF6F-2745-FB12-BE51-BCD3A12A401B}"/>
              </a:ext>
            </a:extLst>
          </p:cNvPr>
          <p:cNvSpPr>
            <a:spLocks noGrp="1"/>
          </p:cNvSpPr>
          <p:nvPr>
            <p:ph type="body" sz="quarter" idx="14"/>
          </p:nvPr>
        </p:nvSpPr>
        <p:spPr>
          <a:xfrm>
            <a:off x="457200" y="1408026"/>
            <a:ext cx="6780508" cy="5228972"/>
          </a:xfrm>
        </p:spPr>
        <p:txBody>
          <a:bodyPr/>
          <a:lstStyle/>
          <a:p>
            <a:r>
              <a:rPr lang="en-US" dirty="0"/>
              <a:t>Wrote worship materials for </a:t>
            </a:r>
            <a:r>
              <a:rPr lang="en-US" b="0" i="1" dirty="0"/>
              <a:t>“Celebrate the Gifts of Women”</a:t>
            </a:r>
            <a:r>
              <a:rPr lang="en-US" i="1" dirty="0"/>
              <a:t> </a:t>
            </a:r>
            <a:r>
              <a:rPr lang="en-US" dirty="0"/>
              <a:t>for multiple years</a:t>
            </a:r>
          </a:p>
          <a:p>
            <a:r>
              <a:rPr lang="en-US" dirty="0"/>
              <a:t>Currently teaches Presbyterian Heritage &amp; Polity course at Louisville Seminary</a:t>
            </a:r>
          </a:p>
          <a:p>
            <a:r>
              <a:rPr lang="en-US" dirty="0"/>
              <a:t>Director of Racial Equity &amp; Women’s Intercultural Ministries for 14 years</a:t>
            </a:r>
          </a:p>
          <a:p>
            <a:r>
              <a:rPr lang="en-US" dirty="0"/>
              <a:t>Pastor of Community Presbyterian in Flint, Michigan for 9 years</a:t>
            </a:r>
          </a:p>
          <a:p>
            <a:r>
              <a:rPr lang="en-US" dirty="0"/>
              <a:t>Assoc. Pastor for worship, music &amp; the arts at Fourth Presbyterian of Chicago</a:t>
            </a:r>
          </a:p>
        </p:txBody>
      </p:sp>
      <p:pic>
        <p:nvPicPr>
          <p:cNvPr id="3" name="Picture 2">
            <a:extLst>
              <a:ext uri="{FF2B5EF4-FFF2-40B4-BE49-F238E27FC236}">
                <a16:creationId xmlns:a16="http://schemas.microsoft.com/office/drawing/2014/main" id="{EEE55E77-B9F2-F6A2-B683-1C2314A53FDD}"/>
              </a:ext>
            </a:extLst>
          </p:cNvPr>
          <p:cNvPicPr>
            <a:picLocks noChangeAspect="1"/>
          </p:cNvPicPr>
          <p:nvPr/>
        </p:nvPicPr>
        <p:blipFill>
          <a:blip r:embed="rId3"/>
          <a:stretch>
            <a:fillRect/>
          </a:stretch>
        </p:blipFill>
        <p:spPr>
          <a:xfrm>
            <a:off x="7839720" y="711768"/>
            <a:ext cx="3582529" cy="5491253"/>
          </a:xfrm>
          <a:prstGeom prst="rect">
            <a:avLst/>
          </a:prstGeom>
        </p:spPr>
      </p:pic>
    </p:spTree>
    <p:extLst>
      <p:ext uri="{BB962C8B-B14F-4D97-AF65-F5344CB8AC3E}">
        <p14:creationId xmlns:p14="http://schemas.microsoft.com/office/powerpoint/2010/main" val="3675841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EAB2599-A352-9C07-92DD-7CA43A09AA8A}"/>
              </a:ext>
            </a:extLst>
          </p:cNvPr>
          <p:cNvSpPr>
            <a:spLocks noGrp="1"/>
          </p:cNvSpPr>
          <p:nvPr>
            <p:ph type="title"/>
          </p:nvPr>
        </p:nvSpPr>
        <p:spPr>
          <a:xfrm>
            <a:off x="457199" y="433955"/>
            <a:ext cx="7467601" cy="1005840"/>
          </a:xfrm>
        </p:spPr>
        <p:txBody>
          <a:bodyPr/>
          <a:lstStyle/>
          <a:p>
            <a:r>
              <a:rPr lang="en-US" dirty="0"/>
              <a:t>Rev. Joyce MacKichen Walker</a:t>
            </a:r>
          </a:p>
        </p:txBody>
      </p:sp>
      <p:sp>
        <p:nvSpPr>
          <p:cNvPr id="12" name="Text Placeholder 11">
            <a:extLst>
              <a:ext uri="{FF2B5EF4-FFF2-40B4-BE49-F238E27FC236}">
                <a16:creationId xmlns:a16="http://schemas.microsoft.com/office/drawing/2014/main" id="{D01AD97B-A93E-6396-0F8B-A4D42A9BB8C2}"/>
              </a:ext>
            </a:extLst>
          </p:cNvPr>
          <p:cNvSpPr>
            <a:spLocks noGrp="1"/>
          </p:cNvSpPr>
          <p:nvPr>
            <p:ph type="body" sz="quarter" idx="14"/>
          </p:nvPr>
        </p:nvSpPr>
        <p:spPr>
          <a:xfrm>
            <a:off x="457199" y="1642820"/>
            <a:ext cx="6888997" cy="4943960"/>
          </a:xfrm>
        </p:spPr>
        <p:txBody>
          <a:bodyPr/>
          <a:lstStyle/>
          <a:p>
            <a:r>
              <a:rPr lang="en-US" dirty="0"/>
              <a:t>1979 graduate of Presbyterian School of Christian Education</a:t>
            </a:r>
          </a:p>
          <a:p>
            <a:r>
              <a:rPr lang="en-US" dirty="0"/>
              <a:t>Educator/Pastor for 30 years at Nassau Presbyterian Church in Princeton, NJ</a:t>
            </a:r>
          </a:p>
          <a:p>
            <a:r>
              <a:rPr lang="en-US" dirty="0"/>
              <a:t>Retired in 2018</a:t>
            </a:r>
          </a:p>
          <a:p>
            <a:r>
              <a:rPr lang="en-US" dirty="0"/>
              <a:t>APCE’s 2008 Educator of the Year</a:t>
            </a:r>
          </a:p>
          <a:p>
            <a:r>
              <a:rPr lang="en-US" dirty="0"/>
              <a:t>Certified Christian Educator</a:t>
            </a:r>
          </a:p>
          <a:p>
            <a:r>
              <a:rPr lang="en-US" dirty="0"/>
              <a:t>4th time to write “Suggestions for Leaders” for PW/Horizons Bible study</a:t>
            </a:r>
          </a:p>
        </p:txBody>
      </p:sp>
      <p:pic>
        <p:nvPicPr>
          <p:cNvPr id="3" name="Picture 2">
            <a:extLst>
              <a:ext uri="{FF2B5EF4-FFF2-40B4-BE49-F238E27FC236}">
                <a16:creationId xmlns:a16="http://schemas.microsoft.com/office/drawing/2014/main" id="{E1B01051-9DD2-68B8-D3D7-4D57EE2E29D8}"/>
              </a:ext>
            </a:extLst>
          </p:cNvPr>
          <p:cNvPicPr>
            <a:picLocks noChangeAspect="1"/>
          </p:cNvPicPr>
          <p:nvPr/>
        </p:nvPicPr>
        <p:blipFill>
          <a:blip r:embed="rId3"/>
          <a:stretch>
            <a:fillRect/>
          </a:stretch>
        </p:blipFill>
        <p:spPr>
          <a:xfrm>
            <a:off x="7943559" y="777875"/>
            <a:ext cx="3542704" cy="5328457"/>
          </a:xfrm>
          <a:prstGeom prst="rect">
            <a:avLst/>
          </a:prstGeom>
        </p:spPr>
      </p:pic>
    </p:spTree>
    <p:extLst>
      <p:ext uri="{BB962C8B-B14F-4D97-AF65-F5344CB8AC3E}">
        <p14:creationId xmlns:p14="http://schemas.microsoft.com/office/powerpoint/2010/main" val="49164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C5A476A-426C-5530-F982-65EE4BE5A86D}"/>
              </a:ext>
            </a:extLst>
          </p:cNvPr>
          <p:cNvSpPr/>
          <p:nvPr/>
        </p:nvSpPr>
        <p:spPr>
          <a:xfrm>
            <a:off x="1068636" y="4241494"/>
            <a:ext cx="3382178" cy="5508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4937F9B-E2C1-86BC-F064-6E49696DD93A}"/>
              </a:ext>
            </a:extLst>
          </p:cNvPr>
          <p:cNvSpPr>
            <a:spLocks noGrp="1"/>
          </p:cNvSpPr>
          <p:nvPr>
            <p:ph type="title"/>
          </p:nvPr>
        </p:nvSpPr>
        <p:spPr>
          <a:xfrm>
            <a:off x="815248" y="494662"/>
            <a:ext cx="5477064" cy="1140669"/>
          </a:xfrm>
          <a:noFill/>
          <a:effectLst>
            <a:softEdge rad="63500"/>
          </a:effectLst>
        </p:spPr>
        <p:txBody>
          <a:bodyPr lIns="0" tIns="0" rIns="0" bIns="0">
            <a:normAutofit/>
          </a:bodyPr>
          <a:lstStyle/>
          <a:p>
            <a:r>
              <a:rPr lang="en-US" dirty="0"/>
              <a:t>Additional Resources</a:t>
            </a:r>
          </a:p>
        </p:txBody>
      </p:sp>
      <p:sp>
        <p:nvSpPr>
          <p:cNvPr id="4" name="Text Placeholder 2">
            <a:extLst>
              <a:ext uri="{FF2B5EF4-FFF2-40B4-BE49-F238E27FC236}">
                <a16:creationId xmlns:a16="http://schemas.microsoft.com/office/drawing/2014/main" id="{E80F55CE-55D5-00FD-6483-D0D1B188BD75}"/>
              </a:ext>
            </a:extLst>
          </p:cNvPr>
          <p:cNvSpPr>
            <a:spLocks noGrp="1"/>
          </p:cNvSpPr>
          <p:nvPr>
            <p:ph type="body" sz="quarter" idx="14"/>
          </p:nvPr>
        </p:nvSpPr>
        <p:spPr>
          <a:xfrm>
            <a:off x="632719" y="1843566"/>
            <a:ext cx="10851525" cy="4200774"/>
          </a:xfrm>
          <a:solidFill>
            <a:schemeClr val="bg1"/>
          </a:solidFill>
          <a:ln cmpd="thickThin">
            <a:noFill/>
          </a:ln>
        </p:spPr>
        <p:txBody>
          <a:bodyPr lIns="182880" tIns="91440"/>
          <a:lstStyle/>
          <a:p>
            <a:pPr>
              <a:spcBef>
                <a:spcPts val="0"/>
              </a:spcBef>
              <a:spcAft>
                <a:spcPts val="0"/>
              </a:spcAft>
            </a:pPr>
            <a:r>
              <a:rPr lang="en-US" sz="2800" dirty="0"/>
              <a:t>Horizons </a:t>
            </a:r>
          </a:p>
          <a:p>
            <a:pPr lvl="1">
              <a:spcAft>
                <a:spcPts val="0"/>
              </a:spcAft>
            </a:pPr>
            <a:r>
              <a:rPr lang="en-US" dirty="0">
                <a:hlinkClick r:id="rId3"/>
              </a:rPr>
              <a:t>https://www.presbyterianwomen.org/bible-study/resilience/</a:t>
            </a:r>
            <a:endParaRPr lang="en-US" dirty="0"/>
          </a:p>
          <a:p>
            <a:pPr lvl="1"/>
            <a:r>
              <a:rPr lang="en-US" dirty="0"/>
              <a:t>PW Blog – Lessons 1 &amp; 2 are posted </a:t>
            </a:r>
            <a:r>
              <a:rPr lang="en-US" dirty="0">
                <a:hlinkClick r:id="rId4"/>
              </a:rPr>
              <a:t>https://www.presbyterianwomen.org/category/blog/</a:t>
            </a:r>
            <a:endParaRPr lang="en-US" dirty="0"/>
          </a:p>
          <a:p>
            <a:pPr lvl="1"/>
            <a:r>
              <a:rPr lang="en-US" dirty="0"/>
              <a:t>Subscribe to </a:t>
            </a:r>
            <a:r>
              <a:rPr lang="en-US" i="1" dirty="0"/>
              <a:t>Horizons’ </a:t>
            </a:r>
            <a:r>
              <a:rPr lang="en-US" dirty="0"/>
              <a:t>to get “Anna H. Bedford Bible Study Resource” beginning Summer 2025</a:t>
            </a:r>
            <a:endParaRPr lang="en-US" i="1" dirty="0"/>
          </a:p>
          <a:p>
            <a:pPr>
              <a:spcBef>
                <a:spcPts val="2400"/>
              </a:spcBef>
              <a:spcAft>
                <a:spcPts val="0"/>
              </a:spcAft>
            </a:pPr>
            <a:r>
              <a:rPr lang="en-US" dirty="0"/>
              <a:t>Today’s Information – </a:t>
            </a:r>
            <a:r>
              <a:rPr lang="en-US" sz="2400" b="0" dirty="0">
                <a:solidFill>
                  <a:srgbClr val="0563C1"/>
                </a:solidFill>
                <a:hlinkClick r:id="rId5">
                  <a:extLst>
                    <a:ext uri="{A12FA001-AC4F-418D-AE19-62706E023703}">
                      <ahyp:hlinkClr xmlns:ahyp="http://schemas.microsoft.com/office/drawing/2018/hyperlinkcolor" val="tx"/>
                    </a:ext>
                  </a:extLst>
                </a:hlinkClick>
              </a:rPr>
              <a:t>http://pbyofnewcovenant.org/presbyterian-women/</a:t>
            </a:r>
            <a:r>
              <a:rPr lang="en-US" sz="2400" b="0" dirty="0"/>
              <a:t> </a:t>
            </a:r>
            <a:br>
              <a:rPr lang="en-US" sz="2000" b="0" dirty="0"/>
            </a:br>
            <a:r>
              <a:rPr lang="en-US" sz="2400" b="0" dirty="0"/>
              <a:t>(View slides in “Notes Page” format)</a:t>
            </a:r>
            <a:br>
              <a:rPr lang="en-US" sz="2400" b="0" dirty="0"/>
            </a:br>
            <a:r>
              <a:rPr lang="en-US" sz="2400" b="0" dirty="0"/>
              <a:t>pbyofnewcovenant.org &gt;&gt; Ministries &gt;&gt; Presbyterian Women</a:t>
            </a:r>
          </a:p>
        </p:txBody>
      </p:sp>
    </p:spTree>
    <p:extLst>
      <p:ext uri="{BB962C8B-B14F-4D97-AF65-F5344CB8AC3E}">
        <p14:creationId xmlns:p14="http://schemas.microsoft.com/office/powerpoint/2010/main" val="145726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descr="Abstract image of curvy lines">
            <a:extLst>
              <a:ext uri="{FF2B5EF4-FFF2-40B4-BE49-F238E27FC236}">
                <a16:creationId xmlns:a16="http://schemas.microsoft.com/office/drawing/2014/main" id="{07AE74B5-CBD7-00C0-AD7A-FC58CB049F87}"/>
              </a:ext>
            </a:extLst>
          </p:cNvPr>
          <p:cNvPicPr>
            <a:picLocks noChangeAspect="1"/>
          </p:cNvPicPr>
          <p:nvPr/>
        </p:nvPicPr>
        <p:blipFill>
          <a:blip r:embed="rId3"/>
          <a:srcRect/>
          <a:stretch/>
        </p:blipFill>
        <p:spPr>
          <a:xfrm>
            <a:off x="225" y="0"/>
            <a:ext cx="12191550" cy="6857999"/>
          </a:xfrm>
          <a:prstGeom prst="rect">
            <a:avLst/>
          </a:prstGeom>
        </p:spPr>
      </p:pic>
      <p:sp>
        <p:nvSpPr>
          <p:cNvPr id="7" name="Title 2">
            <a:extLst>
              <a:ext uri="{FF2B5EF4-FFF2-40B4-BE49-F238E27FC236}">
                <a16:creationId xmlns:a16="http://schemas.microsoft.com/office/drawing/2014/main" id="{C337A485-3778-1EC3-8178-E785273D26C9}"/>
              </a:ext>
            </a:extLst>
          </p:cNvPr>
          <p:cNvSpPr>
            <a:spLocks noGrp="1"/>
          </p:cNvSpPr>
          <p:nvPr>
            <p:ph type="title"/>
          </p:nvPr>
        </p:nvSpPr>
        <p:spPr>
          <a:xfrm>
            <a:off x="919391" y="842721"/>
            <a:ext cx="4396527" cy="1327042"/>
          </a:xfrm>
          <a:noFill/>
          <a:effectLst>
            <a:softEdge rad="63500"/>
          </a:effectLst>
        </p:spPr>
        <p:txBody>
          <a:bodyPr lIns="0" tIns="0" rIns="0" bIns="0">
            <a:noAutofit/>
          </a:bodyPr>
          <a:lstStyle/>
          <a:p>
            <a:r>
              <a:rPr lang="en-US" sz="3800" b="1" dirty="0">
                <a:solidFill>
                  <a:schemeClr val="bg1"/>
                </a:solidFill>
                <a:effectLst>
                  <a:outerShdw blurRad="38100" dist="38100" dir="2700000" algn="tl">
                    <a:srgbClr val="000000">
                      <a:alpha val="43137"/>
                    </a:srgbClr>
                  </a:outerShdw>
                </a:effectLst>
              </a:rPr>
              <a:t>Table of Contents</a:t>
            </a:r>
          </a:p>
        </p:txBody>
      </p:sp>
      <p:pic>
        <p:nvPicPr>
          <p:cNvPr id="4" name="Picture 3">
            <a:extLst>
              <a:ext uri="{FF2B5EF4-FFF2-40B4-BE49-F238E27FC236}">
                <a16:creationId xmlns:a16="http://schemas.microsoft.com/office/drawing/2014/main" id="{3A54394E-C228-8AA2-088B-752A52A7F610}"/>
              </a:ext>
            </a:extLst>
          </p:cNvPr>
          <p:cNvPicPr>
            <a:picLocks noChangeAspect="1"/>
          </p:cNvPicPr>
          <p:nvPr/>
        </p:nvPicPr>
        <p:blipFill>
          <a:blip r:embed="rId4"/>
          <a:stretch>
            <a:fillRect/>
          </a:stretch>
        </p:blipFill>
        <p:spPr>
          <a:xfrm>
            <a:off x="7160214" y="347905"/>
            <a:ext cx="4572000" cy="6154136"/>
          </a:xfrm>
          <a:prstGeom prst="rect">
            <a:avLst/>
          </a:prstGeom>
        </p:spPr>
      </p:pic>
    </p:spTree>
    <p:extLst>
      <p:ext uri="{BB962C8B-B14F-4D97-AF65-F5344CB8AC3E}">
        <p14:creationId xmlns:p14="http://schemas.microsoft.com/office/powerpoint/2010/main" val="80215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9904-322A-53E4-E491-428947D48262}"/>
              </a:ext>
            </a:extLst>
          </p:cNvPr>
          <p:cNvSpPr>
            <a:spLocks noGrp="1"/>
          </p:cNvSpPr>
          <p:nvPr>
            <p:ph type="title"/>
          </p:nvPr>
        </p:nvSpPr>
        <p:spPr>
          <a:xfrm>
            <a:off x="379707" y="0"/>
            <a:ext cx="7467601" cy="1286359"/>
          </a:xfrm>
        </p:spPr>
        <p:txBody>
          <a:bodyPr/>
          <a:lstStyle/>
          <a:p>
            <a:r>
              <a:rPr lang="en-US" dirty="0"/>
              <a:t>Suggestions for Leaders</a:t>
            </a:r>
          </a:p>
        </p:txBody>
      </p:sp>
      <p:pic>
        <p:nvPicPr>
          <p:cNvPr id="4" name="Picture 3">
            <a:extLst>
              <a:ext uri="{FF2B5EF4-FFF2-40B4-BE49-F238E27FC236}">
                <a16:creationId xmlns:a16="http://schemas.microsoft.com/office/drawing/2014/main" id="{720E2479-3676-AC64-5927-D768E1881E14}"/>
              </a:ext>
            </a:extLst>
          </p:cNvPr>
          <p:cNvPicPr>
            <a:picLocks noChangeAspect="1"/>
          </p:cNvPicPr>
          <p:nvPr/>
        </p:nvPicPr>
        <p:blipFill>
          <a:blip r:embed="rId3"/>
          <a:stretch>
            <a:fillRect/>
          </a:stretch>
        </p:blipFill>
        <p:spPr>
          <a:xfrm>
            <a:off x="1959637" y="1062201"/>
            <a:ext cx="4114800" cy="5589718"/>
          </a:xfrm>
          <a:prstGeom prst="rect">
            <a:avLst/>
          </a:prstGeom>
        </p:spPr>
      </p:pic>
      <p:pic>
        <p:nvPicPr>
          <p:cNvPr id="6" name="Picture 5">
            <a:extLst>
              <a:ext uri="{FF2B5EF4-FFF2-40B4-BE49-F238E27FC236}">
                <a16:creationId xmlns:a16="http://schemas.microsoft.com/office/drawing/2014/main" id="{A0644FCE-637D-7AC3-BE25-56BFBE675143}"/>
              </a:ext>
            </a:extLst>
          </p:cNvPr>
          <p:cNvPicPr>
            <a:picLocks noChangeAspect="1"/>
          </p:cNvPicPr>
          <p:nvPr/>
        </p:nvPicPr>
        <p:blipFill>
          <a:blip r:embed="rId4"/>
          <a:stretch>
            <a:fillRect/>
          </a:stretch>
        </p:blipFill>
        <p:spPr>
          <a:xfrm>
            <a:off x="6142493" y="1062201"/>
            <a:ext cx="4114800" cy="5644389"/>
          </a:xfrm>
          <a:prstGeom prst="rect">
            <a:avLst/>
          </a:prstGeom>
        </p:spPr>
      </p:pic>
    </p:spTree>
    <p:extLst>
      <p:ext uri="{BB962C8B-B14F-4D97-AF65-F5344CB8AC3E}">
        <p14:creationId xmlns:p14="http://schemas.microsoft.com/office/powerpoint/2010/main" val="264365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2700D-8652-85B3-C03D-2CEA66E19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210DD-CB7F-7F00-9269-EE6ACEEA003C}"/>
              </a:ext>
            </a:extLst>
          </p:cNvPr>
          <p:cNvSpPr>
            <a:spLocks noGrp="1"/>
          </p:cNvSpPr>
          <p:nvPr>
            <p:ph type="title"/>
          </p:nvPr>
        </p:nvSpPr>
        <p:spPr>
          <a:xfrm>
            <a:off x="574429" y="264944"/>
            <a:ext cx="7467601" cy="1572768"/>
          </a:xfrm>
        </p:spPr>
        <p:txBody>
          <a:bodyPr/>
          <a:lstStyle/>
          <a:p>
            <a:r>
              <a:rPr lang="en-US" dirty="0"/>
              <a:t>Introduction</a:t>
            </a:r>
          </a:p>
        </p:txBody>
      </p:sp>
      <p:sp>
        <p:nvSpPr>
          <p:cNvPr id="3" name="Text Placeholder 2">
            <a:extLst>
              <a:ext uri="{FF2B5EF4-FFF2-40B4-BE49-F238E27FC236}">
                <a16:creationId xmlns:a16="http://schemas.microsoft.com/office/drawing/2014/main" id="{3716EF9B-3EF8-DA69-FDEC-07B8390EBFBA}"/>
              </a:ext>
            </a:extLst>
          </p:cNvPr>
          <p:cNvSpPr>
            <a:spLocks noGrp="1"/>
          </p:cNvSpPr>
          <p:nvPr>
            <p:ph type="body" sz="quarter" idx="14"/>
          </p:nvPr>
        </p:nvSpPr>
        <p:spPr>
          <a:xfrm>
            <a:off x="574429" y="1552568"/>
            <a:ext cx="6905363" cy="4491848"/>
          </a:xfrm>
        </p:spPr>
        <p:txBody>
          <a:bodyPr/>
          <a:lstStyle/>
          <a:p>
            <a:pPr>
              <a:spcBef>
                <a:spcPts val="0"/>
              </a:spcBef>
              <a:spcAft>
                <a:spcPts val="0"/>
              </a:spcAft>
            </a:pPr>
            <a:r>
              <a:rPr lang="en-US" dirty="0"/>
              <a:t>How do you bounce back from challenges?</a:t>
            </a:r>
          </a:p>
          <a:p>
            <a:pPr>
              <a:spcAft>
                <a:spcPts val="0"/>
              </a:spcAft>
            </a:pPr>
            <a:r>
              <a:rPr lang="en-US" dirty="0"/>
              <a:t>Are you a rubber band?</a:t>
            </a:r>
          </a:p>
          <a:p>
            <a:pPr lvl="1"/>
            <a:r>
              <a:rPr lang="en-US" b="1" dirty="0">
                <a:solidFill>
                  <a:schemeClr val="tx1"/>
                </a:solidFill>
              </a:rPr>
              <a:t>Resilience</a:t>
            </a:r>
            <a:r>
              <a:rPr lang="en-US" b="0" dirty="0">
                <a:solidFill>
                  <a:schemeClr val="tx1"/>
                </a:solidFill>
              </a:rPr>
              <a:t> – snaps back after being stretched</a:t>
            </a:r>
          </a:p>
          <a:p>
            <a:pPr lvl="1"/>
            <a:r>
              <a:rPr lang="en-US" dirty="0"/>
              <a:t>Need to be stretched to keep character</a:t>
            </a:r>
          </a:p>
          <a:p>
            <a:pPr lvl="2"/>
            <a:r>
              <a:rPr lang="en-US" b="1" dirty="0"/>
              <a:t>Joy</a:t>
            </a:r>
            <a:r>
              <a:rPr lang="en-US" dirty="0"/>
              <a:t> – attitude that depends on character</a:t>
            </a:r>
          </a:p>
          <a:p>
            <a:pPr lvl="1"/>
            <a:r>
              <a:rPr lang="en-US" b="1" dirty="0">
                <a:solidFill>
                  <a:schemeClr val="tx1"/>
                </a:solidFill>
              </a:rPr>
              <a:t>Christ</a:t>
            </a:r>
            <a:r>
              <a:rPr lang="en-US" b="0" dirty="0">
                <a:solidFill>
                  <a:schemeClr val="tx1"/>
                </a:solidFill>
              </a:rPr>
              <a:t> – Need a good anchor point</a:t>
            </a:r>
          </a:p>
          <a:p>
            <a:pPr lvl="1"/>
            <a:r>
              <a:rPr lang="en-US" b="1" dirty="0"/>
              <a:t>Identity</a:t>
            </a:r>
            <a:r>
              <a:rPr lang="en-US" dirty="0"/>
              <a:t> – Holds us / things together</a:t>
            </a:r>
          </a:p>
          <a:p>
            <a:r>
              <a:rPr lang="en-US" dirty="0"/>
              <a:t>Quotes</a:t>
            </a:r>
          </a:p>
          <a:p>
            <a:pPr lvl="1"/>
            <a:r>
              <a:rPr lang="en-US" i="1" dirty="0"/>
              <a:t>“Humble yourselves before the Lord, and he will lift you up.” – </a:t>
            </a:r>
            <a:r>
              <a:rPr lang="en-US" dirty="0"/>
              <a:t>James 4:10</a:t>
            </a:r>
          </a:p>
          <a:p>
            <a:pPr lvl="1"/>
            <a:r>
              <a:rPr lang="en-US" i="1" dirty="0"/>
              <a:t>“God does His greatest work when we reach the end of ours.” – </a:t>
            </a:r>
            <a:r>
              <a:rPr lang="en-US" dirty="0"/>
              <a:t>Pastor Jentezen Franklin</a:t>
            </a:r>
            <a:endParaRPr lang="en-US" b="0" dirty="0">
              <a:solidFill>
                <a:schemeClr val="tx1"/>
              </a:solidFill>
              <a:effectLst/>
            </a:endParaRPr>
          </a:p>
        </p:txBody>
      </p:sp>
      <p:pic>
        <p:nvPicPr>
          <p:cNvPr id="4" name="Picture 3">
            <a:extLst>
              <a:ext uri="{FF2B5EF4-FFF2-40B4-BE49-F238E27FC236}">
                <a16:creationId xmlns:a16="http://schemas.microsoft.com/office/drawing/2014/main" id="{16CFA282-77BE-02E9-68A1-4F6D82A96CE3}"/>
              </a:ext>
            </a:extLst>
          </p:cNvPr>
          <p:cNvPicPr>
            <a:picLocks noChangeAspect="1"/>
          </p:cNvPicPr>
          <p:nvPr/>
        </p:nvPicPr>
        <p:blipFill>
          <a:blip r:embed="rId3"/>
          <a:stretch>
            <a:fillRect/>
          </a:stretch>
        </p:blipFill>
        <p:spPr>
          <a:xfrm>
            <a:off x="7677352" y="243284"/>
            <a:ext cx="4206240" cy="63714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5777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lancing Act">
  <a:themeElements>
    <a:clrScheme name="Custom 2">
      <a:dk1>
        <a:sysClr val="windowText" lastClr="000000"/>
      </a:dk1>
      <a:lt1>
        <a:sysClr val="window" lastClr="FFFFFF"/>
      </a:lt1>
      <a:dk2>
        <a:srgbClr val="373545"/>
      </a:dk2>
      <a:lt2>
        <a:srgbClr val="AD84C6"/>
      </a:lt2>
      <a:accent1>
        <a:srgbClr val="FF9999"/>
      </a:accent1>
      <a:accent2>
        <a:srgbClr val="84ACB6"/>
      </a:accent2>
      <a:accent3>
        <a:srgbClr val="5D739A"/>
      </a:accent3>
      <a:accent4>
        <a:srgbClr val="6997AF"/>
      </a:accent4>
      <a:accent5>
        <a:srgbClr val="84ACB6"/>
      </a:accent5>
      <a:accent6>
        <a:srgbClr val="6F8183"/>
      </a:accent6>
      <a:hlink>
        <a:srgbClr val="69A020"/>
      </a:hlink>
      <a:folHlink>
        <a:srgbClr val="8C8C8C"/>
      </a:folHlink>
    </a:clrScheme>
    <a:fontScheme name="Custom 15">
      <a:majorFont>
        <a:latin typeface="Segoe UI Light"/>
        <a:ea typeface=""/>
        <a:cs typeface=""/>
      </a:majorFont>
      <a:minorFont>
        <a:latin typeface="Segoe UI"/>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{63B88422-122D-4844-9028-E7B20C51DC49}tf78479028_win32</Template>
  <TotalTime>115028</TotalTime>
  <Words>17513</Words>
  <Application>Microsoft Office PowerPoint</Application>
  <PresentationFormat>Widescreen</PresentationFormat>
  <Paragraphs>894</Paragraphs>
  <Slides>38</Slides>
  <Notes>38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38</vt:i4>
      </vt:variant>
    </vt:vector>
  </HeadingPairs>
  <TitlesOfParts>
    <vt:vector size="49" baseType="lpstr">
      <vt:lpstr>Arial</vt:lpstr>
      <vt:lpstr>Arial Rounded MT Bold</vt:lpstr>
      <vt:lpstr>Calibri</vt:lpstr>
      <vt:lpstr>Freestyle Script</vt:lpstr>
      <vt:lpstr>Segoe UI</vt:lpstr>
      <vt:lpstr>Segoe UI Light</vt:lpstr>
      <vt:lpstr>Symbol</vt:lpstr>
      <vt:lpstr>Balancing Act</vt:lpstr>
      <vt:lpstr>Wellspring</vt:lpstr>
      <vt:lpstr>Star of the show</vt:lpstr>
      <vt:lpstr>Amusements</vt:lpstr>
      <vt:lpstr>2025 Bible Study Overview</vt:lpstr>
      <vt:lpstr>Welcome &amp;  Introduction</vt:lpstr>
      <vt:lpstr>Bible Study Book</vt:lpstr>
      <vt:lpstr>Rev. Dr. Rhashell D. Hunter</vt:lpstr>
      <vt:lpstr>Rev. Joyce MacKichen Walker</vt:lpstr>
      <vt:lpstr>Additional Resources</vt:lpstr>
      <vt:lpstr>Table of Contents</vt:lpstr>
      <vt:lpstr>Suggestions for Leaders</vt:lpstr>
      <vt:lpstr>Introduction</vt:lpstr>
      <vt:lpstr>Introduction</vt:lpstr>
      <vt:lpstr>Finding our Resilience  in Jesus Christ</vt:lpstr>
      <vt:lpstr>Lesson One Mary Magdalene, the Tower</vt:lpstr>
      <vt:lpstr>Lesson One Mary Magdalene, the Tower</vt:lpstr>
      <vt:lpstr>Lesson One Mary Magdalene, the Tower</vt:lpstr>
      <vt:lpstr>Lesson Two Mary of a Certain Village</vt:lpstr>
      <vt:lpstr>Lesson Two Mary of a Certain Village</vt:lpstr>
      <vt:lpstr>Lesson Three Jesus is Tested</vt:lpstr>
      <vt:lpstr>Lesson Three Jesus is Tested</vt:lpstr>
      <vt:lpstr>Hurricane Harvey, 2018</vt:lpstr>
      <vt:lpstr>Finding our Joy  in Jesus Christ</vt:lpstr>
      <vt:lpstr>Lesson Four The Prodigal Child, the Eldest Child, and the Devoted Parent</vt:lpstr>
      <vt:lpstr>Lesson Four</vt:lpstr>
      <vt:lpstr>Lesson Five The Gift of the Woman  Who Was Poor</vt:lpstr>
      <vt:lpstr>PowerPoint Presentation</vt:lpstr>
      <vt:lpstr>PowerPoint Presentation</vt:lpstr>
      <vt:lpstr>PowerPoint Presentation</vt:lpstr>
      <vt:lpstr>Lesson Six Finding Our Joy in Christ:  “I Will Say It Again, Rejoice”</vt:lpstr>
      <vt:lpstr>Finding our Identity  in Jesus Christ</vt:lpstr>
      <vt:lpstr>Lesson Seven The Woman Who Was  Bent Over</vt:lpstr>
      <vt:lpstr>Lesson Seven The Woman Who Was  Bent Over</vt:lpstr>
      <vt:lpstr>Lesson Eight Remembering Jesus’ Baptism</vt:lpstr>
      <vt:lpstr>Lesson Eight Remembering Jesus’ Baptism</vt:lpstr>
      <vt:lpstr>Lesson Nine When You Are Walking With Jesus: The Road to Emmaus</vt:lpstr>
      <vt:lpstr>Lesson Nine When You Are Walking With Jesus: The Road to Emmaus</vt:lpstr>
      <vt:lpstr>Lesson Nine When You Are Walking With Jesus: The Road to Emmaus</vt:lpstr>
      <vt:lpstr>Lord is My Rock</vt:lpstr>
      <vt:lpstr>Closing Prayer</vt:lpstr>
      <vt:lpstr>Questions / Reflections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PANTONE® COLOR OF THE YEAR 2022</dc:title>
  <dc:creator>Patti Nanney</dc:creator>
  <cp:lastModifiedBy>Patti Nanney</cp:lastModifiedBy>
  <cp:revision>1759</cp:revision>
  <cp:lastPrinted>2025-07-26T16:01:15Z</cp:lastPrinted>
  <dcterms:created xsi:type="dcterms:W3CDTF">2022-05-12T16:52:08Z</dcterms:created>
  <dcterms:modified xsi:type="dcterms:W3CDTF">2025-08-16T03:57:32Z</dcterms:modified>
</cp:coreProperties>
</file>