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61" r:id="rId2"/>
    <p:sldId id="262" r:id="rId3"/>
    <p:sldId id="593" r:id="rId4"/>
    <p:sldId id="263" r:id="rId5"/>
    <p:sldId id="594" r:id="rId6"/>
    <p:sldId id="596" r:id="rId7"/>
    <p:sldId id="599" r:id="rId8"/>
    <p:sldId id="608" r:id="rId9"/>
    <p:sldId id="597" r:id="rId10"/>
    <p:sldId id="598" r:id="rId11"/>
    <p:sldId id="256" r:id="rId12"/>
    <p:sldId id="259" r:id="rId13"/>
    <p:sldId id="258" r:id="rId14"/>
    <p:sldId id="600" r:id="rId15"/>
    <p:sldId id="607" r:id="rId16"/>
    <p:sldId id="602" r:id="rId17"/>
    <p:sldId id="601" r:id="rId18"/>
    <p:sldId id="604" r:id="rId19"/>
    <p:sldId id="605" r:id="rId20"/>
    <p:sldId id="612" r:id="rId21"/>
    <p:sldId id="611" r:id="rId22"/>
    <p:sldId id="613" r:id="rId23"/>
    <p:sldId id="610" r:id="rId24"/>
    <p:sldId id="614" r:id="rId25"/>
    <p:sldId id="616" r:id="rId26"/>
    <p:sldId id="615" r:id="rId27"/>
    <p:sldId id="617" r:id="rId28"/>
    <p:sldId id="626" r:id="rId29"/>
    <p:sldId id="618" r:id="rId30"/>
    <p:sldId id="652" r:id="rId31"/>
    <p:sldId id="622" r:id="rId32"/>
    <p:sldId id="624" r:id="rId33"/>
    <p:sldId id="619" r:id="rId34"/>
    <p:sldId id="620" r:id="rId35"/>
    <p:sldId id="627" r:id="rId36"/>
    <p:sldId id="625" r:id="rId37"/>
    <p:sldId id="638" r:id="rId38"/>
    <p:sldId id="639" r:id="rId39"/>
    <p:sldId id="640" r:id="rId40"/>
    <p:sldId id="641" r:id="rId41"/>
    <p:sldId id="642" r:id="rId42"/>
    <p:sldId id="628" r:id="rId43"/>
    <p:sldId id="643" r:id="rId44"/>
    <p:sldId id="645" r:id="rId45"/>
    <p:sldId id="647" r:id="rId46"/>
    <p:sldId id="646" r:id="rId47"/>
    <p:sldId id="650" r:id="rId48"/>
    <p:sldId id="648" r:id="rId49"/>
    <p:sldId id="649" r:id="rId50"/>
    <p:sldId id="651" r:id="rId51"/>
    <p:sldId id="637" r:id="rId52"/>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620A7B-C6E0-4CE9-A747-5967757ECE0A}" v="9" dt="2026-08-05T19:27:09.7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4994" autoAdjust="0"/>
    <p:restoredTop sz="67802" autoAdjust="0"/>
  </p:normalViewPr>
  <p:slideViewPr>
    <p:cSldViewPr snapToGrid="0">
      <p:cViewPr varScale="1">
        <p:scale>
          <a:sx n="55" d="100"/>
          <a:sy n="55" d="100"/>
        </p:scale>
        <p:origin x="1854" y="66"/>
      </p:cViewPr>
      <p:guideLst/>
    </p:cSldViewPr>
  </p:slideViewPr>
  <p:outlineViewPr>
    <p:cViewPr>
      <p:scale>
        <a:sx n="33" d="100"/>
        <a:sy n="33" d="100"/>
      </p:scale>
      <p:origin x="0" y="-15042"/>
    </p:cViewPr>
  </p:outlineViewPr>
  <p:notesTextViewPr>
    <p:cViewPr>
      <p:scale>
        <a:sx n="1" d="1"/>
        <a:sy n="1" d="1"/>
      </p:scale>
      <p:origin x="0" y="0"/>
    </p:cViewPr>
  </p:notesTextViewPr>
  <p:notesViewPr>
    <p:cSldViewPr snapToGrid="0">
      <p:cViewPr varScale="1">
        <p:scale>
          <a:sx n="61" d="100"/>
          <a:sy n="61" d="100"/>
        </p:scale>
        <p:origin x="3318" y="4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i Nanney" userId="77df7b07960eaf2f" providerId="LiveId" clId="{A278B3F9-CB3E-40C4-8ECC-6DCC357F6463}"/>
    <pc:docChg chg="custSel modSld">
      <pc:chgData name="Patti Nanney" userId="77df7b07960eaf2f" providerId="LiveId" clId="{A278B3F9-CB3E-40C4-8ECC-6DCC357F6463}" dt="2026-08-05T21:42:56.928" v="166" actId="14100"/>
      <pc:docMkLst>
        <pc:docMk/>
      </pc:docMkLst>
      <pc:sldChg chg="modSp mod">
        <pc:chgData name="Patti Nanney" userId="77df7b07960eaf2f" providerId="LiveId" clId="{A278B3F9-CB3E-40C4-8ECC-6DCC357F6463}" dt="2026-08-05T18:40:53.018" v="15" actId="1038"/>
        <pc:sldMkLst>
          <pc:docMk/>
          <pc:sldMk cId="685836484" sldId="594"/>
        </pc:sldMkLst>
        <pc:picChg chg="mod">
          <ac:chgData name="Patti Nanney" userId="77df7b07960eaf2f" providerId="LiveId" clId="{A278B3F9-CB3E-40C4-8ECC-6DCC357F6463}" dt="2026-08-05T18:40:53.018" v="15" actId="1038"/>
          <ac:picMkLst>
            <pc:docMk/>
            <pc:sldMk cId="685836484" sldId="594"/>
            <ac:picMk id="18" creationId="{4F44C2D4-38A6-564B-1FCE-83C12666594E}"/>
          </ac:picMkLst>
        </pc:picChg>
      </pc:sldChg>
      <pc:sldChg chg="addAnim delAnim modAnim modNotesTx">
        <pc:chgData name="Patti Nanney" userId="77df7b07960eaf2f" providerId="LiveId" clId="{A278B3F9-CB3E-40C4-8ECC-6DCC357F6463}" dt="2026-08-05T19:51:45.346" v="107" actId="113"/>
        <pc:sldMkLst>
          <pc:docMk/>
          <pc:sldMk cId="1444344339" sldId="601"/>
        </pc:sldMkLst>
      </pc:sldChg>
      <pc:sldChg chg="modNotesTx">
        <pc:chgData name="Patti Nanney" userId="77df7b07960eaf2f" providerId="LiveId" clId="{A278B3F9-CB3E-40C4-8ECC-6DCC357F6463}" dt="2026-08-05T19:52:17.536" v="138" actId="20577"/>
        <pc:sldMkLst>
          <pc:docMk/>
          <pc:sldMk cId="4151567100" sldId="602"/>
        </pc:sldMkLst>
      </pc:sldChg>
      <pc:sldChg chg="modNotesTx">
        <pc:chgData name="Patti Nanney" userId="77df7b07960eaf2f" providerId="LiveId" clId="{A278B3F9-CB3E-40C4-8ECC-6DCC357F6463}" dt="2026-08-05T19:48:14.073" v="97" actId="20577"/>
        <pc:sldMkLst>
          <pc:docMk/>
          <pc:sldMk cId="1769120338" sldId="614"/>
        </pc:sldMkLst>
      </pc:sldChg>
      <pc:sldChg chg="modNotes">
        <pc:chgData name="Patti Nanney" userId="77df7b07960eaf2f" providerId="LiveId" clId="{A278B3F9-CB3E-40C4-8ECC-6DCC357F6463}" dt="2026-08-05T19:58:10.534" v="142" actId="14100"/>
        <pc:sldMkLst>
          <pc:docMk/>
          <pc:sldMk cId="153965712" sldId="616"/>
        </pc:sldMkLst>
      </pc:sldChg>
      <pc:sldChg chg="modNotes">
        <pc:chgData name="Patti Nanney" userId="77df7b07960eaf2f" providerId="LiveId" clId="{A278B3F9-CB3E-40C4-8ECC-6DCC357F6463}" dt="2026-08-05T20:40:19.990" v="157" actId="6549"/>
        <pc:sldMkLst>
          <pc:docMk/>
          <pc:sldMk cId="211499716" sldId="638"/>
        </pc:sldMkLst>
      </pc:sldChg>
      <pc:sldChg chg="modSp mod">
        <pc:chgData name="Patti Nanney" userId="77df7b07960eaf2f" providerId="LiveId" clId="{A278B3F9-CB3E-40C4-8ECC-6DCC357F6463}" dt="2026-08-05T20:55:39.942" v="161" actId="20577"/>
        <pc:sldMkLst>
          <pc:docMk/>
          <pc:sldMk cId="1604364021" sldId="643"/>
        </pc:sldMkLst>
        <pc:spChg chg="mod">
          <ac:chgData name="Patti Nanney" userId="77df7b07960eaf2f" providerId="LiveId" clId="{A278B3F9-CB3E-40C4-8ECC-6DCC357F6463}" dt="2026-08-05T20:55:39.942" v="161" actId="20577"/>
          <ac:spMkLst>
            <pc:docMk/>
            <pc:sldMk cId="1604364021" sldId="643"/>
            <ac:spMk id="3" creationId="{75A8E25E-A1C0-E69A-26DF-F845A2E3E5CF}"/>
          </ac:spMkLst>
        </pc:spChg>
      </pc:sldChg>
      <pc:sldChg chg="modNotes">
        <pc:chgData name="Patti Nanney" userId="77df7b07960eaf2f" providerId="LiveId" clId="{A278B3F9-CB3E-40C4-8ECC-6DCC357F6463}" dt="2026-08-05T21:42:56.928" v="166" actId="14100"/>
        <pc:sldMkLst>
          <pc:docMk/>
          <pc:sldMk cId="3346462496" sldId="649"/>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DBAFD-AB92-49F6-9FDA-AAAFF07625E3}" type="doc">
      <dgm:prSet loTypeId="urn:microsoft.com/office/officeart/2005/8/layout/cycle8" loCatId="cycle" qsTypeId="urn:microsoft.com/office/officeart/2005/8/quickstyle/simple1" qsCatId="simple" csTypeId="urn:microsoft.com/office/officeart/2005/8/colors/colorful4" csCatId="colorful" phldr="1"/>
      <dgm:spPr/>
      <dgm:t>
        <a:bodyPr/>
        <a:lstStyle/>
        <a:p>
          <a:endParaRPr lang="en-US"/>
        </a:p>
      </dgm:t>
    </dgm:pt>
    <dgm:pt modelId="{A8203CF7-0E86-4E7C-9D4E-BE5E5D019D6E}">
      <dgm:prSet phldrT="[Text]" phldr="0" custT="1"/>
      <dgm:spPr/>
      <dgm:t>
        <a:bodyPr/>
        <a:lstStyle/>
        <a:p>
          <a:r>
            <a:rPr lang="en-US" sz="2200" b="1" dirty="0"/>
            <a:t>Christ head of Man</a:t>
          </a:r>
        </a:p>
      </dgm:t>
    </dgm:pt>
    <dgm:pt modelId="{A38A9FB4-052E-48A9-935F-DFA6BFD9948E}" type="parTrans" cxnId="{1472DD6E-8D72-411D-930A-5F5B1CCBC232}">
      <dgm:prSet/>
      <dgm:spPr/>
      <dgm:t>
        <a:bodyPr/>
        <a:lstStyle/>
        <a:p>
          <a:endParaRPr lang="en-US"/>
        </a:p>
      </dgm:t>
    </dgm:pt>
    <dgm:pt modelId="{03129AE9-5E8F-42F1-8144-EEB068ED663D}" type="sibTrans" cxnId="{1472DD6E-8D72-411D-930A-5F5B1CCBC232}">
      <dgm:prSet/>
      <dgm:spPr/>
      <dgm:t>
        <a:bodyPr/>
        <a:lstStyle/>
        <a:p>
          <a:endParaRPr lang="en-US"/>
        </a:p>
      </dgm:t>
    </dgm:pt>
    <dgm:pt modelId="{139DAE27-165A-4C79-A8D9-62B627D614FB}">
      <dgm:prSet phldrT="[Text]" phldr="0" custT="1"/>
      <dgm:spPr/>
      <dgm:t>
        <a:bodyPr/>
        <a:lstStyle/>
        <a:p>
          <a:r>
            <a:rPr lang="en-US" sz="2200" b="1" dirty="0"/>
            <a:t>Man head of Woman</a:t>
          </a:r>
        </a:p>
      </dgm:t>
    </dgm:pt>
    <dgm:pt modelId="{2581D6B8-38AF-4EE4-AE85-B69DC8FDC020}" type="parTrans" cxnId="{B615A313-6EB2-43D6-9C12-DB28A5FFB7B1}">
      <dgm:prSet/>
      <dgm:spPr/>
      <dgm:t>
        <a:bodyPr/>
        <a:lstStyle/>
        <a:p>
          <a:endParaRPr lang="en-US"/>
        </a:p>
      </dgm:t>
    </dgm:pt>
    <dgm:pt modelId="{2CD47F4C-C19D-4A36-AC89-D262B24DF6A2}" type="sibTrans" cxnId="{B615A313-6EB2-43D6-9C12-DB28A5FFB7B1}">
      <dgm:prSet/>
      <dgm:spPr/>
      <dgm:t>
        <a:bodyPr/>
        <a:lstStyle/>
        <a:p>
          <a:endParaRPr lang="en-US"/>
        </a:p>
      </dgm:t>
    </dgm:pt>
    <dgm:pt modelId="{ACE3C31D-8063-4EC5-8FD2-E018EEC81812}">
      <dgm:prSet phldrT="[Text]" phldr="0" custT="1"/>
      <dgm:spPr/>
      <dgm:t>
        <a:bodyPr/>
        <a:lstStyle/>
        <a:p>
          <a:r>
            <a:rPr lang="en-US" sz="2200" b="1" dirty="0"/>
            <a:t>God head of Christ</a:t>
          </a:r>
        </a:p>
      </dgm:t>
    </dgm:pt>
    <dgm:pt modelId="{A70E5795-A521-44C0-8CA6-7386CB8FF991}" type="parTrans" cxnId="{5B093AEF-B6ED-4A25-9299-0A36416449FA}">
      <dgm:prSet/>
      <dgm:spPr/>
      <dgm:t>
        <a:bodyPr/>
        <a:lstStyle/>
        <a:p>
          <a:endParaRPr lang="en-US"/>
        </a:p>
      </dgm:t>
    </dgm:pt>
    <dgm:pt modelId="{1B6377FA-F76B-4C2E-B1C3-20BB023B8D8F}" type="sibTrans" cxnId="{5B093AEF-B6ED-4A25-9299-0A36416449FA}">
      <dgm:prSet/>
      <dgm:spPr/>
      <dgm:t>
        <a:bodyPr/>
        <a:lstStyle/>
        <a:p>
          <a:endParaRPr lang="en-US"/>
        </a:p>
      </dgm:t>
    </dgm:pt>
    <dgm:pt modelId="{1B3F847D-ACC5-4D20-8A55-4347AAFEBB1B}" type="pres">
      <dgm:prSet presAssocID="{008DBAFD-AB92-49F6-9FDA-AAAFF07625E3}" presName="compositeShape" presStyleCnt="0">
        <dgm:presLayoutVars>
          <dgm:chMax val="7"/>
          <dgm:dir/>
          <dgm:resizeHandles val="exact"/>
        </dgm:presLayoutVars>
      </dgm:prSet>
      <dgm:spPr/>
    </dgm:pt>
    <dgm:pt modelId="{B71C0E40-E5C6-4900-AB62-376E2569B4BF}" type="pres">
      <dgm:prSet presAssocID="{008DBAFD-AB92-49F6-9FDA-AAAFF07625E3}" presName="wedge1" presStyleLbl="node1" presStyleIdx="0" presStyleCnt="3"/>
      <dgm:spPr/>
    </dgm:pt>
    <dgm:pt modelId="{2F1A96E9-7096-46D8-B5DE-02D2091B7F1B}" type="pres">
      <dgm:prSet presAssocID="{008DBAFD-AB92-49F6-9FDA-AAAFF07625E3}" presName="dummy1a" presStyleCnt="0"/>
      <dgm:spPr/>
    </dgm:pt>
    <dgm:pt modelId="{B9F2D27E-C8C5-4D8D-8CE4-EBDDF386675C}" type="pres">
      <dgm:prSet presAssocID="{008DBAFD-AB92-49F6-9FDA-AAAFF07625E3}" presName="dummy1b" presStyleCnt="0"/>
      <dgm:spPr/>
    </dgm:pt>
    <dgm:pt modelId="{1140AC63-CC59-4703-B0F9-86D1DE024F24}" type="pres">
      <dgm:prSet presAssocID="{008DBAFD-AB92-49F6-9FDA-AAAFF07625E3}" presName="wedge1Tx" presStyleLbl="node1" presStyleIdx="0" presStyleCnt="3">
        <dgm:presLayoutVars>
          <dgm:chMax val="0"/>
          <dgm:chPref val="0"/>
          <dgm:bulletEnabled val="1"/>
        </dgm:presLayoutVars>
      </dgm:prSet>
      <dgm:spPr/>
    </dgm:pt>
    <dgm:pt modelId="{7C54FF02-1318-464C-B988-698E1D1A404B}" type="pres">
      <dgm:prSet presAssocID="{008DBAFD-AB92-49F6-9FDA-AAAFF07625E3}" presName="wedge2" presStyleLbl="node1" presStyleIdx="1" presStyleCnt="3"/>
      <dgm:spPr/>
    </dgm:pt>
    <dgm:pt modelId="{BD3B6F04-DCD3-4983-BD6E-7B507266F165}" type="pres">
      <dgm:prSet presAssocID="{008DBAFD-AB92-49F6-9FDA-AAAFF07625E3}" presName="dummy2a" presStyleCnt="0"/>
      <dgm:spPr/>
    </dgm:pt>
    <dgm:pt modelId="{443DCE30-C16B-4978-8306-625BDA0D3F20}" type="pres">
      <dgm:prSet presAssocID="{008DBAFD-AB92-49F6-9FDA-AAAFF07625E3}" presName="dummy2b" presStyleCnt="0"/>
      <dgm:spPr/>
    </dgm:pt>
    <dgm:pt modelId="{E32DFEFC-C2C9-46AB-A695-B02A06418760}" type="pres">
      <dgm:prSet presAssocID="{008DBAFD-AB92-49F6-9FDA-AAAFF07625E3}" presName="wedge2Tx" presStyleLbl="node1" presStyleIdx="1" presStyleCnt="3">
        <dgm:presLayoutVars>
          <dgm:chMax val="0"/>
          <dgm:chPref val="0"/>
          <dgm:bulletEnabled val="1"/>
        </dgm:presLayoutVars>
      </dgm:prSet>
      <dgm:spPr/>
    </dgm:pt>
    <dgm:pt modelId="{2A383298-B644-4FB1-8DDE-B756C5D32FDF}" type="pres">
      <dgm:prSet presAssocID="{008DBAFD-AB92-49F6-9FDA-AAAFF07625E3}" presName="wedge3" presStyleLbl="node1" presStyleIdx="2" presStyleCnt="3"/>
      <dgm:spPr/>
    </dgm:pt>
    <dgm:pt modelId="{9F0D9626-32B8-44A9-B141-37CCEA9A3B88}" type="pres">
      <dgm:prSet presAssocID="{008DBAFD-AB92-49F6-9FDA-AAAFF07625E3}" presName="dummy3a" presStyleCnt="0"/>
      <dgm:spPr/>
    </dgm:pt>
    <dgm:pt modelId="{2AD16B2B-9F71-49C8-A823-92F2624B9E0E}" type="pres">
      <dgm:prSet presAssocID="{008DBAFD-AB92-49F6-9FDA-AAAFF07625E3}" presName="dummy3b" presStyleCnt="0"/>
      <dgm:spPr/>
    </dgm:pt>
    <dgm:pt modelId="{C876C1B9-3C88-49E1-985E-C34A4BFC68C2}" type="pres">
      <dgm:prSet presAssocID="{008DBAFD-AB92-49F6-9FDA-AAAFF07625E3}" presName="wedge3Tx" presStyleLbl="node1" presStyleIdx="2" presStyleCnt="3">
        <dgm:presLayoutVars>
          <dgm:chMax val="0"/>
          <dgm:chPref val="0"/>
          <dgm:bulletEnabled val="1"/>
        </dgm:presLayoutVars>
      </dgm:prSet>
      <dgm:spPr/>
    </dgm:pt>
    <dgm:pt modelId="{F836A14C-C317-4401-B804-9EB140D51745}" type="pres">
      <dgm:prSet presAssocID="{03129AE9-5E8F-42F1-8144-EEB068ED663D}" presName="arrowWedge1" presStyleLbl="fgSibTrans2D1" presStyleIdx="0" presStyleCnt="3"/>
      <dgm:spPr/>
    </dgm:pt>
    <dgm:pt modelId="{E8A33F00-A1F7-4E1D-9DA6-7D0BA0DF2518}" type="pres">
      <dgm:prSet presAssocID="{2CD47F4C-C19D-4A36-AC89-D262B24DF6A2}" presName="arrowWedge2" presStyleLbl="fgSibTrans2D1" presStyleIdx="1" presStyleCnt="3"/>
      <dgm:spPr/>
    </dgm:pt>
    <dgm:pt modelId="{AE03A99E-105A-433E-9604-BE50764B2164}" type="pres">
      <dgm:prSet presAssocID="{1B6377FA-F76B-4C2E-B1C3-20BB023B8D8F}" presName="arrowWedge3" presStyleLbl="fgSibTrans2D1" presStyleIdx="2" presStyleCnt="3"/>
      <dgm:spPr/>
    </dgm:pt>
  </dgm:ptLst>
  <dgm:cxnLst>
    <dgm:cxn modelId="{B615A313-6EB2-43D6-9C12-DB28A5FFB7B1}" srcId="{008DBAFD-AB92-49F6-9FDA-AAAFF07625E3}" destId="{139DAE27-165A-4C79-A8D9-62B627D614FB}" srcOrd="1" destOrd="0" parTransId="{2581D6B8-38AF-4EE4-AE85-B69DC8FDC020}" sibTransId="{2CD47F4C-C19D-4A36-AC89-D262B24DF6A2}"/>
    <dgm:cxn modelId="{FA54261E-9C4F-4FE9-A8B6-684D5651B3A2}" type="presOf" srcId="{ACE3C31D-8063-4EC5-8FD2-E018EEC81812}" destId="{C876C1B9-3C88-49E1-985E-C34A4BFC68C2}" srcOrd="1" destOrd="0" presId="urn:microsoft.com/office/officeart/2005/8/layout/cycle8"/>
    <dgm:cxn modelId="{C974D23C-7B26-42EA-91A5-D40968674DA3}" type="presOf" srcId="{139DAE27-165A-4C79-A8D9-62B627D614FB}" destId="{7C54FF02-1318-464C-B988-698E1D1A404B}" srcOrd="0" destOrd="0" presId="urn:microsoft.com/office/officeart/2005/8/layout/cycle8"/>
    <dgm:cxn modelId="{1D57026E-D49A-4921-97B1-B17C2E73225A}" type="presOf" srcId="{A8203CF7-0E86-4E7C-9D4E-BE5E5D019D6E}" destId="{1140AC63-CC59-4703-B0F9-86D1DE024F24}" srcOrd="1" destOrd="0" presId="urn:microsoft.com/office/officeart/2005/8/layout/cycle8"/>
    <dgm:cxn modelId="{1472DD6E-8D72-411D-930A-5F5B1CCBC232}" srcId="{008DBAFD-AB92-49F6-9FDA-AAAFF07625E3}" destId="{A8203CF7-0E86-4E7C-9D4E-BE5E5D019D6E}" srcOrd="0" destOrd="0" parTransId="{A38A9FB4-052E-48A9-935F-DFA6BFD9948E}" sibTransId="{03129AE9-5E8F-42F1-8144-EEB068ED663D}"/>
    <dgm:cxn modelId="{27AB5255-722A-475F-A255-1E6101F8AC91}" type="presOf" srcId="{A8203CF7-0E86-4E7C-9D4E-BE5E5D019D6E}" destId="{B71C0E40-E5C6-4900-AB62-376E2569B4BF}" srcOrd="0" destOrd="0" presId="urn:microsoft.com/office/officeart/2005/8/layout/cycle8"/>
    <dgm:cxn modelId="{86C6A15A-2230-47BA-81A4-746571536F77}" type="presOf" srcId="{008DBAFD-AB92-49F6-9FDA-AAAFF07625E3}" destId="{1B3F847D-ACC5-4D20-8A55-4347AAFEBB1B}" srcOrd="0" destOrd="0" presId="urn:microsoft.com/office/officeart/2005/8/layout/cycle8"/>
    <dgm:cxn modelId="{7ED47C7D-F468-4F01-8161-9EFC42F8845D}" type="presOf" srcId="{139DAE27-165A-4C79-A8D9-62B627D614FB}" destId="{E32DFEFC-C2C9-46AB-A695-B02A06418760}" srcOrd="1" destOrd="0" presId="urn:microsoft.com/office/officeart/2005/8/layout/cycle8"/>
    <dgm:cxn modelId="{5B093AEF-B6ED-4A25-9299-0A36416449FA}" srcId="{008DBAFD-AB92-49F6-9FDA-AAAFF07625E3}" destId="{ACE3C31D-8063-4EC5-8FD2-E018EEC81812}" srcOrd="2" destOrd="0" parTransId="{A70E5795-A521-44C0-8CA6-7386CB8FF991}" sibTransId="{1B6377FA-F76B-4C2E-B1C3-20BB023B8D8F}"/>
    <dgm:cxn modelId="{D5A167F5-C826-4F0D-BDA0-A0FD76FE0FE3}" type="presOf" srcId="{ACE3C31D-8063-4EC5-8FD2-E018EEC81812}" destId="{2A383298-B644-4FB1-8DDE-B756C5D32FDF}" srcOrd="0" destOrd="0" presId="urn:microsoft.com/office/officeart/2005/8/layout/cycle8"/>
    <dgm:cxn modelId="{D3147B7E-02D4-4D05-A0A3-75F068438508}" type="presParOf" srcId="{1B3F847D-ACC5-4D20-8A55-4347AAFEBB1B}" destId="{B71C0E40-E5C6-4900-AB62-376E2569B4BF}" srcOrd="0" destOrd="0" presId="urn:microsoft.com/office/officeart/2005/8/layout/cycle8"/>
    <dgm:cxn modelId="{119225AE-3069-4D42-9B7B-12D7844A7462}" type="presParOf" srcId="{1B3F847D-ACC5-4D20-8A55-4347AAFEBB1B}" destId="{2F1A96E9-7096-46D8-B5DE-02D2091B7F1B}" srcOrd="1" destOrd="0" presId="urn:microsoft.com/office/officeart/2005/8/layout/cycle8"/>
    <dgm:cxn modelId="{BB3E4A57-7C70-4200-84CD-7CAD88716C26}" type="presParOf" srcId="{1B3F847D-ACC5-4D20-8A55-4347AAFEBB1B}" destId="{B9F2D27E-C8C5-4D8D-8CE4-EBDDF386675C}" srcOrd="2" destOrd="0" presId="urn:microsoft.com/office/officeart/2005/8/layout/cycle8"/>
    <dgm:cxn modelId="{6B7A2B03-CE4A-48F1-8982-9CE4467B48FC}" type="presParOf" srcId="{1B3F847D-ACC5-4D20-8A55-4347AAFEBB1B}" destId="{1140AC63-CC59-4703-B0F9-86D1DE024F24}" srcOrd="3" destOrd="0" presId="urn:microsoft.com/office/officeart/2005/8/layout/cycle8"/>
    <dgm:cxn modelId="{7702D069-E9EC-4AAD-BF99-C55C2515B12D}" type="presParOf" srcId="{1B3F847D-ACC5-4D20-8A55-4347AAFEBB1B}" destId="{7C54FF02-1318-464C-B988-698E1D1A404B}" srcOrd="4" destOrd="0" presId="urn:microsoft.com/office/officeart/2005/8/layout/cycle8"/>
    <dgm:cxn modelId="{5DBD2AC1-BBAF-432B-9E75-D24367252389}" type="presParOf" srcId="{1B3F847D-ACC5-4D20-8A55-4347AAFEBB1B}" destId="{BD3B6F04-DCD3-4983-BD6E-7B507266F165}" srcOrd="5" destOrd="0" presId="urn:microsoft.com/office/officeart/2005/8/layout/cycle8"/>
    <dgm:cxn modelId="{2F8B1990-5CF6-4A8E-AE47-BEE4B5F47565}" type="presParOf" srcId="{1B3F847D-ACC5-4D20-8A55-4347AAFEBB1B}" destId="{443DCE30-C16B-4978-8306-625BDA0D3F20}" srcOrd="6" destOrd="0" presId="urn:microsoft.com/office/officeart/2005/8/layout/cycle8"/>
    <dgm:cxn modelId="{EA35994F-CEED-47B0-A847-851D04DDF4C1}" type="presParOf" srcId="{1B3F847D-ACC5-4D20-8A55-4347AAFEBB1B}" destId="{E32DFEFC-C2C9-46AB-A695-B02A06418760}" srcOrd="7" destOrd="0" presId="urn:microsoft.com/office/officeart/2005/8/layout/cycle8"/>
    <dgm:cxn modelId="{FEDF51BE-452F-4D46-AE0A-D28C8BA7F8B2}" type="presParOf" srcId="{1B3F847D-ACC5-4D20-8A55-4347AAFEBB1B}" destId="{2A383298-B644-4FB1-8DDE-B756C5D32FDF}" srcOrd="8" destOrd="0" presId="urn:microsoft.com/office/officeart/2005/8/layout/cycle8"/>
    <dgm:cxn modelId="{BCF1D6E1-A79C-4E00-AA38-DF2451706463}" type="presParOf" srcId="{1B3F847D-ACC5-4D20-8A55-4347AAFEBB1B}" destId="{9F0D9626-32B8-44A9-B141-37CCEA9A3B88}" srcOrd="9" destOrd="0" presId="urn:microsoft.com/office/officeart/2005/8/layout/cycle8"/>
    <dgm:cxn modelId="{324E79DF-3EEF-4545-92BD-79F80A6A4434}" type="presParOf" srcId="{1B3F847D-ACC5-4D20-8A55-4347AAFEBB1B}" destId="{2AD16B2B-9F71-49C8-A823-92F2624B9E0E}" srcOrd="10" destOrd="0" presId="urn:microsoft.com/office/officeart/2005/8/layout/cycle8"/>
    <dgm:cxn modelId="{EECE2753-80C7-4071-9B4D-14AB0CF53C9A}" type="presParOf" srcId="{1B3F847D-ACC5-4D20-8A55-4347AAFEBB1B}" destId="{C876C1B9-3C88-49E1-985E-C34A4BFC68C2}" srcOrd="11" destOrd="0" presId="urn:microsoft.com/office/officeart/2005/8/layout/cycle8"/>
    <dgm:cxn modelId="{2435C7DB-E8AE-48D9-84AF-63DDFFA70A3D}" type="presParOf" srcId="{1B3F847D-ACC5-4D20-8A55-4347AAFEBB1B}" destId="{F836A14C-C317-4401-B804-9EB140D51745}" srcOrd="12" destOrd="0" presId="urn:microsoft.com/office/officeart/2005/8/layout/cycle8"/>
    <dgm:cxn modelId="{65E9697A-4437-4EBB-90DB-9A094E4D00CE}" type="presParOf" srcId="{1B3F847D-ACC5-4D20-8A55-4347AAFEBB1B}" destId="{E8A33F00-A1F7-4E1D-9DA6-7D0BA0DF2518}" srcOrd="13" destOrd="0" presId="urn:microsoft.com/office/officeart/2005/8/layout/cycle8"/>
    <dgm:cxn modelId="{5BDB7912-0230-4C99-AF07-EFAAF5B9B591}" type="presParOf" srcId="{1B3F847D-ACC5-4D20-8A55-4347AAFEBB1B}" destId="{AE03A99E-105A-433E-9604-BE50764B2164}"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C0E40-E5C6-4900-AB62-376E2569B4BF}">
      <dsp:nvSpPr>
        <dsp:cNvPr id="0" name=""/>
        <dsp:cNvSpPr/>
      </dsp:nvSpPr>
      <dsp:spPr>
        <a:xfrm>
          <a:off x="620178" y="234514"/>
          <a:ext cx="3030653" cy="3030653"/>
        </a:xfrm>
        <a:prstGeom prst="pie">
          <a:avLst>
            <a:gd name="adj1" fmla="val 16200000"/>
            <a:gd name="adj2" fmla="val 180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Christ head of Man</a:t>
          </a:r>
        </a:p>
      </dsp:txBody>
      <dsp:txXfrm>
        <a:off x="2217404" y="876724"/>
        <a:ext cx="1082376" cy="901980"/>
      </dsp:txXfrm>
    </dsp:sp>
    <dsp:sp modelId="{7C54FF02-1318-464C-B988-698E1D1A404B}">
      <dsp:nvSpPr>
        <dsp:cNvPr id="0" name=""/>
        <dsp:cNvSpPr/>
      </dsp:nvSpPr>
      <dsp:spPr>
        <a:xfrm>
          <a:off x="557761" y="342752"/>
          <a:ext cx="3030653" cy="3030653"/>
        </a:xfrm>
        <a:prstGeom prst="pie">
          <a:avLst>
            <a:gd name="adj1" fmla="val 1800000"/>
            <a:gd name="adj2" fmla="val 9000000"/>
          </a:avLst>
        </a:prstGeom>
        <a:solidFill>
          <a:schemeClr val="accent4">
            <a:hueOff val="3299968"/>
            <a:satOff val="-14601"/>
            <a:lumOff val="-24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Man head of Woman</a:t>
          </a:r>
        </a:p>
      </dsp:txBody>
      <dsp:txXfrm>
        <a:off x="1279345" y="2309069"/>
        <a:ext cx="1623564" cy="793742"/>
      </dsp:txXfrm>
    </dsp:sp>
    <dsp:sp modelId="{2A383298-B644-4FB1-8DDE-B756C5D32FDF}">
      <dsp:nvSpPr>
        <dsp:cNvPr id="0" name=""/>
        <dsp:cNvSpPr/>
      </dsp:nvSpPr>
      <dsp:spPr>
        <a:xfrm>
          <a:off x="495344" y="234514"/>
          <a:ext cx="3030653" cy="3030653"/>
        </a:xfrm>
        <a:prstGeom prst="pie">
          <a:avLst>
            <a:gd name="adj1" fmla="val 9000000"/>
            <a:gd name="adj2" fmla="val 16200000"/>
          </a:avLst>
        </a:prstGeom>
        <a:solidFill>
          <a:schemeClr val="accent4">
            <a:hueOff val="6599937"/>
            <a:satOff val="-29202"/>
            <a:lumOff val="-490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God head of Christ</a:t>
          </a:r>
        </a:p>
      </dsp:txBody>
      <dsp:txXfrm>
        <a:off x="846394" y="876724"/>
        <a:ext cx="1082376" cy="901980"/>
      </dsp:txXfrm>
    </dsp:sp>
    <dsp:sp modelId="{F836A14C-C317-4401-B804-9EB140D51745}">
      <dsp:nvSpPr>
        <dsp:cNvPr id="0" name=""/>
        <dsp:cNvSpPr/>
      </dsp:nvSpPr>
      <dsp:spPr>
        <a:xfrm>
          <a:off x="432816" y="46902"/>
          <a:ext cx="3405877" cy="3405877"/>
        </a:xfrm>
        <a:prstGeom prst="circularArrow">
          <a:avLst>
            <a:gd name="adj1" fmla="val 5085"/>
            <a:gd name="adj2" fmla="val 327528"/>
            <a:gd name="adj3" fmla="val 1472472"/>
            <a:gd name="adj4" fmla="val 16199432"/>
            <a:gd name="adj5" fmla="val 593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A33F00-A1F7-4E1D-9DA6-7D0BA0DF2518}">
      <dsp:nvSpPr>
        <dsp:cNvPr id="0" name=""/>
        <dsp:cNvSpPr/>
      </dsp:nvSpPr>
      <dsp:spPr>
        <a:xfrm>
          <a:off x="370149" y="154948"/>
          <a:ext cx="3405877" cy="3405877"/>
        </a:xfrm>
        <a:prstGeom prst="circularArrow">
          <a:avLst>
            <a:gd name="adj1" fmla="val 5085"/>
            <a:gd name="adj2" fmla="val 327528"/>
            <a:gd name="adj3" fmla="val 8671970"/>
            <a:gd name="adj4" fmla="val 1800502"/>
            <a:gd name="adj5" fmla="val 5932"/>
          </a:avLst>
        </a:prstGeom>
        <a:solidFill>
          <a:schemeClr val="accent4">
            <a:hueOff val="3299968"/>
            <a:satOff val="-14601"/>
            <a:lumOff val="-245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E03A99E-105A-433E-9604-BE50764B2164}">
      <dsp:nvSpPr>
        <dsp:cNvPr id="0" name=""/>
        <dsp:cNvSpPr/>
      </dsp:nvSpPr>
      <dsp:spPr>
        <a:xfrm>
          <a:off x="307482" y="46902"/>
          <a:ext cx="3405877" cy="3405877"/>
        </a:xfrm>
        <a:prstGeom prst="circularArrow">
          <a:avLst>
            <a:gd name="adj1" fmla="val 5085"/>
            <a:gd name="adj2" fmla="val 327528"/>
            <a:gd name="adj3" fmla="val 15873039"/>
            <a:gd name="adj4" fmla="val 9000000"/>
            <a:gd name="adj5" fmla="val 5932"/>
          </a:avLst>
        </a:prstGeom>
        <a:solidFill>
          <a:schemeClr val="accent4">
            <a:hueOff val="6599937"/>
            <a:satOff val="-29202"/>
            <a:lumOff val="-4903"/>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D92F2EAB-823D-4985-8FE7-A05D1974BDA1}" type="datetimeFigureOut">
              <a:rPr lang="en-US" smtClean="0"/>
              <a:t>8/5/2026</a:t>
            </a:fld>
            <a:endParaRPr lang="en-US" dirty="0"/>
          </a:p>
        </p:txBody>
      </p:sp>
      <p:sp>
        <p:nvSpPr>
          <p:cNvPr id="4" name="Slide Image Placeholder 3"/>
          <p:cNvSpPr>
            <a:spLocks noGrp="1" noRot="1" noChangeAspect="1"/>
          </p:cNvSpPr>
          <p:nvPr>
            <p:ph type="sldImg" idx="2"/>
          </p:nvPr>
        </p:nvSpPr>
        <p:spPr>
          <a:xfrm>
            <a:off x="735013" y="684417"/>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551793" y="3900365"/>
            <a:ext cx="6006662" cy="4850991"/>
          </a:xfrm>
          <a:prstGeom prst="rect">
            <a:avLst/>
          </a:prstGeom>
        </p:spPr>
        <p:txBody>
          <a:bodyPr vert="horz" lIns="94229" tIns="47114" rIns="94229" bIns="4711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829653A4-037B-4AE8-87BC-47B0EE128C3B}" type="slidenum">
              <a:rPr lang="en-US" smtClean="0"/>
              <a:t>‹#›</a:t>
            </a:fld>
            <a:endParaRPr lang="en-US" dirty="0"/>
          </a:p>
        </p:txBody>
      </p:sp>
    </p:spTree>
    <p:extLst>
      <p:ext uri="{BB962C8B-B14F-4D97-AF65-F5344CB8AC3E}">
        <p14:creationId xmlns:p14="http://schemas.microsoft.com/office/powerpoint/2010/main" val="4124363597"/>
      </p:ext>
    </p:extLst>
  </p:cSld>
  <p:clrMap bg1="lt1" tx1="dk1" bg2="lt2" tx2="dk2" accent1="accent1" accent2="accent2" accent3="accent3" accent4="accent4" accent5="accent5" accent6="accent6" hlink="hlink" folHlink="folHlink"/>
  <p:notesStyle>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100" kern="1200">
        <a:solidFill>
          <a:schemeClr val="tx1"/>
        </a:solidFill>
        <a:latin typeface="+mn-lt"/>
        <a:ea typeface="+mn-ea"/>
        <a:cs typeface="+mn-cs"/>
      </a:defRPr>
    </a:lvl2pPr>
    <a:lvl3pPr marL="914400" algn="l" defTabSz="914400" rtl="0" eaLnBrk="1" latinLnBrk="0" hangingPunct="1">
      <a:defRPr sz="1100" kern="1200">
        <a:solidFill>
          <a:schemeClr val="tx1"/>
        </a:solidFill>
        <a:latin typeface="+mn-lt"/>
        <a:ea typeface="+mn-ea"/>
        <a:cs typeface="+mn-cs"/>
      </a:defRPr>
    </a:lvl3pPr>
    <a:lvl4pPr marL="1371600" algn="l" defTabSz="914400" rtl="0" eaLnBrk="1" latinLnBrk="0" hangingPunct="1">
      <a:defRPr sz="1100" kern="1200">
        <a:solidFill>
          <a:schemeClr val="tx1"/>
        </a:solidFill>
        <a:latin typeface="+mn-lt"/>
        <a:ea typeface="+mn-ea"/>
        <a:cs typeface="+mn-cs"/>
      </a:defRPr>
    </a:lvl4pPr>
    <a:lvl5pPr marL="1828800" algn="l" defTabSz="914400" rtl="0" eaLnBrk="1" latinLnBrk="0" hangingPunct="1">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hurchofjesuschrist.org/study/scriptures/nt/1-cor/1?lang=eng&amp;id=p12-p16#p12"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biblehub.com/james/1-17.htm" TargetMode="External"/><Relationship Id="rId7" Type="http://schemas.openxmlformats.org/officeDocument/2006/relationships/hyperlink" Target="https://biblehub.com/philippians/2-3.htm"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s://biblehub.com/romans/14-15.htm" TargetMode="External"/><Relationship Id="rId5" Type="http://schemas.openxmlformats.org/officeDocument/2006/relationships/hyperlink" Target="https://biblehub.com/colossians/4-6.htm" TargetMode="External"/><Relationship Id="rId4" Type="http://schemas.openxmlformats.org/officeDocument/2006/relationships/hyperlink" Target="https://biblehub.com/ephesians/4-29.htm"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pPr marL="238125" indent="-238125">
              <a:buFont typeface="+mj-lt"/>
              <a:buAutoNum type="arabicPeriod"/>
            </a:pPr>
            <a:r>
              <a:rPr lang="en-US" dirty="0"/>
              <a:t>No breaks, get up as necessary</a:t>
            </a:r>
          </a:p>
          <a:p>
            <a:pPr marL="238125" indent="-238125">
              <a:buFont typeface="+mj-lt"/>
              <a:buAutoNum type="arabicPeriod"/>
            </a:pPr>
            <a:r>
              <a:rPr lang="en-US" dirty="0"/>
              <a:t>Presentation probably going past the 2 hours allotted for this overview because there are so many passages which need more explanation.</a:t>
            </a:r>
          </a:p>
          <a:p>
            <a:pPr marL="238125" indent="-238125">
              <a:buFont typeface="+mj-lt"/>
              <a:buAutoNum type="arabicPeriod"/>
            </a:pPr>
            <a:r>
              <a:rPr lang="en-US" dirty="0"/>
              <a:t>All notes &amp; slides on presbytery’s website after Aug. 17</a:t>
            </a:r>
          </a:p>
          <a:p>
            <a:pPr marL="238125" indent="-238125">
              <a:buFont typeface="+mj-lt"/>
              <a:buAutoNum type="arabicPeriod"/>
            </a:pPr>
            <a:r>
              <a:rPr lang="en-US" dirty="0"/>
              <a:t>View slides in “Notes Page” format to see all notes</a:t>
            </a:r>
          </a:p>
        </p:txBody>
      </p:sp>
      <p:sp>
        <p:nvSpPr>
          <p:cNvPr id="4" name="Slide Number Placeholder 3"/>
          <p:cNvSpPr>
            <a:spLocks noGrp="1"/>
          </p:cNvSpPr>
          <p:nvPr>
            <p:ph type="sldNum" sz="quarter" idx="5"/>
          </p:nvPr>
        </p:nvSpPr>
        <p:spPr/>
        <p:txBody>
          <a:bodyPr/>
          <a:lstStyle/>
          <a:p>
            <a:fld id="{829653A4-037B-4AE8-87BC-47B0EE128C3B}" type="slidenum">
              <a:rPr lang="en-US" smtClean="0"/>
              <a:t>1</a:t>
            </a:fld>
            <a:endParaRPr lang="en-US" dirty="0"/>
          </a:p>
        </p:txBody>
      </p:sp>
    </p:spTree>
    <p:extLst>
      <p:ext uri="{BB962C8B-B14F-4D97-AF65-F5344CB8AC3E}">
        <p14:creationId xmlns:p14="http://schemas.microsoft.com/office/powerpoint/2010/main" val="3122700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pPr defTabSz="942289">
              <a:defRPr/>
            </a:pPr>
            <a:r>
              <a:rPr lang="en-US" dirty="0"/>
              <a:t>I have given you a chart to use as we go through each of these lessons.  Hopefully, it will help you better understand the message of the study.  It is similar to the chart used on the Bible Project’s video of the summary of 1</a:t>
            </a:r>
            <a:r>
              <a:rPr lang="en-US" baseline="30000" dirty="0"/>
              <a:t>st</a:t>
            </a:r>
            <a:r>
              <a:rPr lang="en-US" dirty="0"/>
              <a:t> Corinthians.  I have the link down at the bottom of the slide to get to that video.  However, I modified the chart to fit our use.  I will include the electronic form with the PowerPoint slides on the presbytery’s website after August 17.</a:t>
            </a:r>
          </a:p>
          <a:p>
            <a:endParaRPr lang="en-US" dirty="0"/>
          </a:p>
          <a:p>
            <a:r>
              <a:rPr lang="en-US" dirty="0"/>
              <a:t>This chart shows how the 1</a:t>
            </a:r>
            <a:r>
              <a:rPr lang="en-US" baseline="30000" dirty="0"/>
              <a:t>st</a:t>
            </a:r>
            <a:r>
              <a:rPr lang="en-US" dirty="0"/>
              <a:t> letter to the Corinthians is divided up by chapters of the epistle, topics, and lessons in our Bible study.</a:t>
            </a:r>
          </a:p>
          <a:p>
            <a:r>
              <a:rPr lang="en-US" dirty="0"/>
              <a:t>It also gives you space to list the problems experienced in the church at that time, as well as listing the response Paul gives to the Corinthians.  I think what we will find is how Paul’s responses work for these same problems we have in our churches today.</a:t>
            </a:r>
          </a:p>
        </p:txBody>
      </p:sp>
      <p:sp>
        <p:nvSpPr>
          <p:cNvPr id="4" name="Slide Number Placeholder 3"/>
          <p:cNvSpPr>
            <a:spLocks noGrp="1"/>
          </p:cNvSpPr>
          <p:nvPr>
            <p:ph type="sldNum" sz="quarter" idx="5"/>
          </p:nvPr>
        </p:nvSpPr>
        <p:spPr/>
        <p:txBody>
          <a:bodyPr/>
          <a:lstStyle/>
          <a:p>
            <a:fld id="{829653A4-037B-4AE8-87BC-47B0EE128C3B}" type="slidenum">
              <a:rPr lang="en-US" smtClean="0"/>
              <a:t>10</a:t>
            </a:fld>
            <a:endParaRPr lang="en-US" dirty="0"/>
          </a:p>
        </p:txBody>
      </p:sp>
    </p:spTree>
    <p:extLst>
      <p:ext uri="{BB962C8B-B14F-4D97-AF65-F5344CB8AC3E}">
        <p14:creationId xmlns:p14="http://schemas.microsoft.com/office/powerpoint/2010/main" val="3761710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Lesson 1, which is titled “Unity in Christ, Wisdom from God”, looks at the first 2 chapters of the letter to the Corinthians.  These 2 chapters are the foundation for the rest of the letter.  The conflicts and divisions are introduced, and Paul emphasizes the need for unity within the church community.</a:t>
            </a:r>
          </a:p>
          <a:p>
            <a:endParaRPr lang="en-US" dirty="0"/>
          </a:p>
          <a:p>
            <a:pPr defTabSz="942289">
              <a:defRPr/>
            </a:pPr>
            <a:r>
              <a:rPr lang="en-US" dirty="0"/>
              <a:t>Rev. Joann Lee writes in the </a:t>
            </a:r>
            <a:r>
              <a:rPr lang="en-US" i="1" dirty="0"/>
              <a:t>Horizons </a:t>
            </a:r>
            <a:r>
              <a:rPr lang="en-US" i="0" dirty="0"/>
              <a:t>Bible study resource, “The church in Corinth was already an anomaly in many ways.  Its culturally and economically diverse members included people who would not ordinarily be found together.  To try and create community in the midst of such difference was a challenge, and they experienced conflict and division as a result.”</a:t>
            </a:r>
            <a:endParaRPr lang="en-US" dirty="0"/>
          </a:p>
          <a:p>
            <a:pPr defTabSz="942289">
              <a:defRPr/>
            </a:pPr>
            <a:endParaRPr lang="en-US" dirty="0"/>
          </a:p>
          <a:p>
            <a:pPr defTabSz="942289">
              <a:defRPr/>
            </a:pPr>
            <a:r>
              <a:rPr lang="en-US" dirty="0"/>
              <a:t>So, Paul’s main goal in his letter to the Corinthians was to guide them toward unity and a lifestyle that truly reflected Christ’s teachings.  Our other Bible lessons will go into more details about how to do that.  But let’s look at a few more details to help you understand this epistle.</a:t>
            </a:r>
          </a:p>
          <a:p>
            <a:pPr defTabSz="942289">
              <a:defRPr/>
            </a:pPr>
            <a:endParaRPr lang="en-US" dirty="0"/>
          </a:p>
          <a:p>
            <a:r>
              <a:rPr lang="en-US" dirty="0"/>
              <a:t>As we read through the various lessons this coming year, you are probably going to notice that Paul feels a bit angry and disappointed with the Corinthian church.  Think about it, he spent about half of his 2</a:t>
            </a:r>
            <a:r>
              <a:rPr lang="en-US" baseline="30000" dirty="0"/>
              <a:t>nd</a:t>
            </a:r>
            <a:r>
              <a:rPr lang="en-US" dirty="0"/>
              <a:t> missionary journey with this one church, but he is having the most trouble with them.  </a:t>
            </a:r>
          </a:p>
          <a:p>
            <a:endParaRPr lang="en-US" dirty="0"/>
          </a:p>
          <a:p>
            <a:r>
              <a:rPr lang="en-US" dirty="0"/>
              <a:t>As we said before, we know this is not the first letter Paul has written to the Corinthians to help answer and explain some of these exact same items.</a:t>
            </a:r>
            <a:r>
              <a:rPr lang="en-US" i="1" dirty="0">
                <a:solidFill>
                  <a:srgbClr val="0070C0"/>
                </a:solidFill>
              </a:rPr>
              <a:t>  </a:t>
            </a:r>
            <a:r>
              <a:rPr lang="en-US" dirty="0"/>
              <a:t>In fact, we believe Paul wrote them 4 letters – the 1</a:t>
            </a:r>
            <a:r>
              <a:rPr lang="en-US" baseline="30000" dirty="0"/>
              <a:t>st</a:t>
            </a:r>
            <a:r>
              <a:rPr lang="en-US" dirty="0"/>
              <a:t> and 3</a:t>
            </a:r>
            <a:r>
              <a:rPr lang="en-US" baseline="30000" dirty="0"/>
              <a:t>rd</a:t>
            </a:r>
            <a:r>
              <a:rPr lang="en-US" dirty="0"/>
              <a:t> letters were lost, and the 2</a:t>
            </a:r>
            <a:r>
              <a:rPr lang="en-US" baseline="30000" dirty="0"/>
              <a:t>nd</a:t>
            </a:r>
            <a:r>
              <a:rPr lang="en-US" dirty="0"/>
              <a:t> and 4</a:t>
            </a:r>
            <a:r>
              <a:rPr lang="en-US" baseline="30000" dirty="0"/>
              <a:t>th</a:t>
            </a:r>
            <a:r>
              <a:rPr lang="en-US" dirty="0"/>
              <a:t> letters became 1</a:t>
            </a:r>
            <a:r>
              <a:rPr lang="en-US" baseline="30000" dirty="0"/>
              <a:t>st</a:t>
            </a:r>
            <a:r>
              <a:rPr lang="en-US" dirty="0"/>
              <a:t> and 2</a:t>
            </a:r>
            <a:r>
              <a:rPr lang="en-US" baseline="30000" dirty="0"/>
              <a:t>nd</a:t>
            </a:r>
            <a:r>
              <a:rPr lang="en-US" dirty="0"/>
              <a:t> Corinthians in our Bibles.</a:t>
            </a:r>
          </a:p>
          <a:p>
            <a:endParaRPr lang="en-US" dirty="0"/>
          </a:p>
          <a:p>
            <a:r>
              <a:rPr lang="en-US" i="0" dirty="0">
                <a:solidFill>
                  <a:schemeClr val="tx1"/>
                </a:solidFill>
              </a:rPr>
              <a:t>Also, more than any other epistle that Paul writes, he defends himself as an apostle, which leads us to believe some in the Corinthian church must have questioned Paul’s authority.</a:t>
            </a:r>
          </a:p>
        </p:txBody>
      </p:sp>
      <p:sp>
        <p:nvSpPr>
          <p:cNvPr id="4" name="Slide Number Placeholder 3"/>
          <p:cNvSpPr>
            <a:spLocks noGrp="1"/>
          </p:cNvSpPr>
          <p:nvPr>
            <p:ph type="sldNum" sz="quarter" idx="5"/>
          </p:nvPr>
        </p:nvSpPr>
        <p:spPr/>
        <p:txBody>
          <a:bodyPr/>
          <a:lstStyle/>
          <a:p>
            <a:fld id="{829653A4-037B-4AE8-87BC-47B0EE128C3B}" type="slidenum">
              <a:rPr lang="en-US" smtClean="0"/>
              <a:t>11</a:t>
            </a:fld>
            <a:endParaRPr lang="en-US" dirty="0"/>
          </a:p>
        </p:txBody>
      </p:sp>
    </p:spTree>
    <p:extLst>
      <p:ext uri="{BB962C8B-B14F-4D97-AF65-F5344CB8AC3E}">
        <p14:creationId xmlns:p14="http://schemas.microsoft.com/office/powerpoint/2010/main" val="2628728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At the beginning of Paul’s letter, he focused on what they had in common, what united them, before tackling their conflicts.</a:t>
            </a:r>
          </a:p>
          <a:p>
            <a:endParaRPr lang="en-US" dirty="0"/>
          </a:p>
          <a:p>
            <a:r>
              <a:rPr lang="en-US" dirty="0"/>
              <a:t>In John 17:21-23, shortly before Jesus went to the cross, He prayed for unity.  In those verses Jesus said He prayed for all people who will believe in Him to be as one so all the world would see that Jesus was sent by the Father and that God the Father loves these people the same as He loves Jesus Christ. </a:t>
            </a:r>
          </a:p>
          <a:p>
            <a:endParaRPr lang="en-US" dirty="0"/>
          </a:p>
          <a:p>
            <a:pPr defTabSz="942289">
              <a:defRPr/>
            </a:pPr>
            <a:r>
              <a:rPr lang="en-US" dirty="0"/>
              <a:t>So, Paul addresses this letter to “the church of God in Corinth, to those people who have been made holy in Christ Jesus.”  He is reminding the church members that their faith in Jesus Christ is what unites them to each other.</a:t>
            </a:r>
          </a:p>
          <a:p>
            <a:endParaRPr lang="en-US" dirty="0"/>
          </a:p>
          <a:p>
            <a:r>
              <a:rPr lang="en-US" dirty="0"/>
              <a:t>In the first paragraph of the “Introduction” section on p. 14 as well as in the second paragraph on p. 15 of our book, our author lists some of the phrases Paul uses to emphasize the unity of the church.  From those 2 lists I compiled my own list of things that unite Christians.  They include faith in the resurrected Christ; baptism; the church of God; and called to be saints.  And as our book also tells us, “… all of these things are grounded in the love made visible in the cross and resurrection.”</a:t>
            </a:r>
          </a:p>
          <a:p>
            <a:endParaRPr lang="en-US" dirty="0"/>
          </a:p>
          <a:p>
            <a:r>
              <a:rPr lang="en-US" b="0" i="0" dirty="0">
                <a:solidFill>
                  <a:schemeClr val="tx1"/>
                </a:solidFill>
              </a:rPr>
              <a:t>There are additional things that unite Christians, too, that you may want to have your ladies think about and discuss.  Some of the things I have included are the knowledge of One God, the Triune God, Jesus died for us to take away our sins, through Christ we are redeemed, and Christ is coming again.  </a:t>
            </a:r>
          </a:p>
          <a:p>
            <a:endParaRPr lang="en-US" dirty="0"/>
          </a:p>
          <a:p>
            <a:r>
              <a:rPr lang="en-US" dirty="0"/>
              <a:t>Being united does not imply uniformity.  We will never have everyone agreeing on everything.  Paul wants them to focus on the essentials of faith.  Those are the things that unite us.  The rest are not worth quarreling over.</a:t>
            </a:r>
          </a:p>
          <a:p>
            <a:endParaRPr lang="en-US" dirty="0"/>
          </a:p>
        </p:txBody>
      </p:sp>
      <p:sp>
        <p:nvSpPr>
          <p:cNvPr id="4" name="Slide Number Placeholder 3"/>
          <p:cNvSpPr>
            <a:spLocks noGrp="1"/>
          </p:cNvSpPr>
          <p:nvPr>
            <p:ph type="sldNum" sz="quarter" idx="5"/>
          </p:nvPr>
        </p:nvSpPr>
        <p:spPr/>
        <p:txBody>
          <a:bodyPr/>
          <a:lstStyle/>
          <a:p>
            <a:fld id="{829653A4-037B-4AE8-87BC-47B0EE128C3B}" type="slidenum">
              <a:rPr lang="en-US" smtClean="0"/>
              <a:t>12</a:t>
            </a:fld>
            <a:endParaRPr lang="en-US" dirty="0"/>
          </a:p>
        </p:txBody>
      </p:sp>
    </p:spTree>
    <p:extLst>
      <p:ext uri="{BB962C8B-B14F-4D97-AF65-F5344CB8AC3E}">
        <p14:creationId xmlns:p14="http://schemas.microsoft.com/office/powerpoint/2010/main" val="3581518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pPr defTabSz="942289">
              <a:defRPr/>
            </a:pPr>
            <a:r>
              <a:rPr lang="en-US" dirty="0"/>
              <a:t>In </a:t>
            </a:r>
            <a:r>
              <a:rPr lang="en-US" u="none" dirty="0">
                <a:solidFill>
                  <a:schemeClr val="tx1"/>
                </a:solidFill>
                <a:hlinkClick r:id="rId3">
                  <a:extLst>
                    <a:ext uri="{A12FA001-AC4F-418D-AE19-62706E023703}">
                      <ahyp:hlinkClr xmlns:ahyp="http://schemas.microsoft.com/office/drawing/2018/hyperlinkcolor" val="tx"/>
                    </a:ext>
                  </a:extLst>
                </a:hlinkClick>
              </a:rPr>
              <a:t>1 Corinthians 1:12–16</a:t>
            </a:r>
            <a:r>
              <a:rPr lang="en-US" u="none" dirty="0">
                <a:solidFill>
                  <a:schemeClr val="tx1"/>
                </a:solidFill>
              </a:rPr>
              <a:t> it explains </a:t>
            </a:r>
            <a:r>
              <a:rPr lang="en-US" dirty="0"/>
              <a:t>that the Corinthian believers were dividing themselves into groups based on who baptized them.  Contention developed because they believed their status in the Church was determined by the importance of their baptizer.</a:t>
            </a:r>
          </a:p>
          <a:p>
            <a:endParaRPr lang="en-US" dirty="0"/>
          </a:p>
          <a:p>
            <a:r>
              <a:rPr lang="en-US" dirty="0"/>
              <a:t>You may not know Apollos, so let me tell you how </a:t>
            </a:r>
            <a:r>
              <a:rPr lang="en-US" i="1" dirty="0"/>
              <a:t>The Message </a:t>
            </a:r>
            <a:r>
              <a:rPr lang="en-US" dirty="0"/>
              <a:t>version of Acts 18:25 describes Apollos: </a:t>
            </a:r>
            <a:r>
              <a:rPr lang="en-US" i="1" dirty="0"/>
              <a:t>“… a terrific speaker, eloquent and powerful in his preaching of the Scriptures.  He was well-educated in the way of the Master and fiery in his enthusiasm.  Apollos was accurate in everything he taught about Jesus up to a point, but he only went as far as the baptism of John.” </a:t>
            </a:r>
            <a:r>
              <a:rPr lang="en-US" dirty="0"/>
              <a:t> That would be the baptism of John the Baptist.</a:t>
            </a:r>
          </a:p>
          <a:p>
            <a:endParaRPr lang="en-US" dirty="0"/>
          </a:p>
          <a:p>
            <a:r>
              <a:rPr lang="en-US" dirty="0"/>
              <a:t>Remember, John the Baptist came bearing the message to turn away from your sins and that the Messiah was coming.  If we look at the Gospel of Matthew, John was imprisoned at the beginning of Chapter 11 and beheaded in Chapter 14.  Think about how much more Jesus taught us in those last 18 chapters of Matthew’s Gospel that John the Baptist would not have heard.  That’s why Apollos’ understanding of the Gospel was incomplete.</a:t>
            </a:r>
          </a:p>
          <a:p>
            <a:endParaRPr lang="en-US" dirty="0"/>
          </a:p>
          <a:p>
            <a:r>
              <a:rPr lang="en-US" dirty="0"/>
              <a:t>Since it is a central theme in the book of </a:t>
            </a:r>
            <a:r>
              <a:rPr lang="en-US" b="1" dirty="0"/>
              <a:t>1 Corinthians</a:t>
            </a:r>
            <a:r>
              <a:rPr lang="en-US" dirty="0"/>
              <a:t>, why not include an activity that introduces the idea of “unity”.  The “Suggestions for Leaders” on p. 20 suggests doing a game of “Either/Or”.</a:t>
            </a:r>
          </a:p>
          <a:p>
            <a:endParaRPr lang="en-US" dirty="0"/>
          </a:p>
          <a:p>
            <a:r>
              <a:rPr lang="en-US" dirty="0"/>
              <a:t>Instead of the “Either/Or” activity, let me give you another idea – the Skittles Experiment, where all colors are blended together when you add warm water.  I have included a link to get to the </a:t>
            </a:r>
            <a:r>
              <a:rPr lang="en-US" b="1" i="1" dirty="0"/>
              <a:t>Creative Bible Study </a:t>
            </a:r>
            <a:r>
              <a:rPr lang="en-US" b="0" i="0" dirty="0"/>
              <a:t>website with the directions on how to do this experiment.  They even have a video to show you what to do, plus the words to tell you what to say.  This experiment is associated with 1 Corinthians 1:10, which they tell you to read the passage after you have poured the warm water on the Skittles.</a:t>
            </a:r>
          </a:p>
        </p:txBody>
      </p:sp>
      <p:sp>
        <p:nvSpPr>
          <p:cNvPr id="4" name="Slide Number Placeholder 3"/>
          <p:cNvSpPr>
            <a:spLocks noGrp="1"/>
          </p:cNvSpPr>
          <p:nvPr>
            <p:ph type="sldNum" sz="quarter" idx="5"/>
          </p:nvPr>
        </p:nvSpPr>
        <p:spPr/>
        <p:txBody>
          <a:bodyPr/>
          <a:lstStyle/>
          <a:p>
            <a:fld id="{829653A4-037B-4AE8-87BC-47B0EE128C3B}" type="slidenum">
              <a:rPr lang="en-US" smtClean="0"/>
              <a:t>13</a:t>
            </a:fld>
            <a:endParaRPr lang="en-US" dirty="0"/>
          </a:p>
        </p:txBody>
      </p:sp>
    </p:spTree>
    <p:extLst>
      <p:ext uri="{BB962C8B-B14F-4D97-AF65-F5344CB8AC3E}">
        <p14:creationId xmlns:p14="http://schemas.microsoft.com/office/powerpoint/2010/main" val="37111729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a:xfrm>
            <a:off x="551793" y="3900365"/>
            <a:ext cx="6006662" cy="5212104"/>
          </a:xfrm>
        </p:spPr>
        <p:txBody>
          <a:bodyPr/>
          <a:lstStyle/>
          <a:p>
            <a:r>
              <a:rPr lang="en-US" dirty="0"/>
              <a:t>So, we have talked a little about the unity we have in Christ, now let’s look at the wisdom.  God is the source of all wisdom, and Paul explains the difference between </a:t>
            </a:r>
            <a:r>
              <a:rPr lang="en-US" b="1" dirty="0"/>
              <a:t>human wisdom</a:t>
            </a:r>
            <a:r>
              <a:rPr lang="en-US" dirty="0"/>
              <a:t> and the </a:t>
            </a:r>
            <a:r>
              <a:rPr lang="en-US" b="1" dirty="0"/>
              <a:t>wisdom of God</a:t>
            </a:r>
            <a:r>
              <a:rPr lang="en-US" dirty="0"/>
              <a:t> in verses 20-22.  </a:t>
            </a:r>
          </a:p>
          <a:p>
            <a:endParaRPr lang="en-US" dirty="0"/>
          </a:p>
          <a:p>
            <a:r>
              <a:rPr lang="en-US" dirty="0"/>
              <a:t>Let me tell you a riddle to help explain the difference.  </a:t>
            </a:r>
            <a:r>
              <a:rPr lang="en-US" b="1" i="1" dirty="0"/>
              <a:t>If you called a dog’s tail a leg, how many legs would a dog have? </a:t>
            </a:r>
            <a:r>
              <a:rPr lang="en-US" dirty="0"/>
              <a:t> The answer is four, of course!  Calling a tail a leg doesn’t make it a leg.</a:t>
            </a:r>
          </a:p>
          <a:p>
            <a:endParaRPr lang="en-US" dirty="0"/>
          </a:p>
          <a:p>
            <a:r>
              <a:rPr lang="en-US" dirty="0"/>
              <a:t>Humans sometimes are persuaded by perception rather than by wisdom.  Human wisdom is often limited, especially in understanding spiritual truths and deeper purposes of God.  According to pastor Amanda Williams, “God’s wisdom refers to His supreme understanding, discernment, and vision to know and do what is best in every situation.”</a:t>
            </a:r>
            <a:endParaRPr lang="en-US" b="0" u="sng" dirty="0"/>
          </a:p>
          <a:p>
            <a:endParaRPr lang="en-US" dirty="0"/>
          </a:p>
          <a:p>
            <a:pPr defTabSz="942289">
              <a:defRPr/>
            </a:pPr>
            <a:r>
              <a:rPr lang="en-US" dirty="0"/>
              <a:t>In Paul’s epistles he often discusses the cross and the crucifixion of Jesus Christ, such as verse 1:18, which our author quotes from NRSVUE translation on page 17 of our book.  I want to quote it from the Easy English version, which says</a:t>
            </a:r>
            <a:r>
              <a:rPr lang="en-US" i="1" dirty="0"/>
              <a:t>:  “Some people think the message about Christ's death on the cross is silly.  Those people are destroying themselves.  But it is different for us, the people that God is saving.  The message about the cross shows us God's power to save us.”</a:t>
            </a:r>
          </a:p>
          <a:p>
            <a:endParaRPr lang="en-US" dirty="0"/>
          </a:p>
          <a:p>
            <a:r>
              <a:rPr lang="en-US" dirty="0"/>
              <a:t>Logically, to the human mind, Jesus died a weak and shameful death on the cross.  The idea that someone who died on a cross could be the world’s Savior was absurd.  But Paul tells us what appears foolish to the world is, in fact, the ultimate expression of God's power and wisdom.  When you bring the message of the cross together with faith, something radical happens within the person. </a:t>
            </a:r>
          </a:p>
          <a:p>
            <a:endParaRPr lang="en-US" dirty="0"/>
          </a:p>
          <a:p>
            <a:r>
              <a:rPr lang="en-US" dirty="0"/>
              <a:t>Jesus' death on the cross is the atoning sacrifice for the sins of the world, and the means of reconciling the relationship between God and people.  Through His death and resurrection, Jesus conquered sin and death and made possible the redemption and salvation of all who believe in Him.  Plus, the cross is a powerful symbol of God's sacrificial love and the ultimate expression of His grace and mercy towards humanity.</a:t>
            </a:r>
          </a:p>
        </p:txBody>
      </p:sp>
      <p:sp>
        <p:nvSpPr>
          <p:cNvPr id="4" name="Slide Number Placeholder 3"/>
          <p:cNvSpPr>
            <a:spLocks noGrp="1"/>
          </p:cNvSpPr>
          <p:nvPr>
            <p:ph type="sldNum" sz="quarter" idx="5"/>
          </p:nvPr>
        </p:nvSpPr>
        <p:spPr/>
        <p:txBody>
          <a:bodyPr/>
          <a:lstStyle/>
          <a:p>
            <a:fld id="{829653A4-037B-4AE8-87BC-47B0EE128C3B}" type="slidenum">
              <a:rPr lang="en-US" smtClean="0"/>
              <a:t>14</a:t>
            </a:fld>
            <a:endParaRPr lang="en-US" dirty="0"/>
          </a:p>
        </p:txBody>
      </p:sp>
    </p:spTree>
    <p:extLst>
      <p:ext uri="{BB962C8B-B14F-4D97-AF65-F5344CB8AC3E}">
        <p14:creationId xmlns:p14="http://schemas.microsoft.com/office/powerpoint/2010/main" val="4739433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CD299-3611-EC12-45B1-D4C127A247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F56D2-D294-C000-BEF7-CE9952B3DF5C}"/>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111B225-E59E-B2AA-6491-A05185C8B7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want to read verses 2:6-10 but especially highlight verse 2:9, which in the Easy-to-Read Version of the Bibles says:</a:t>
            </a:r>
            <a:br>
              <a:rPr lang="en-US" dirty="0"/>
            </a:br>
            <a:r>
              <a:rPr lang="en-US" i="1" dirty="0">
                <a:solidFill>
                  <a:srgbClr val="0070C0"/>
                </a:solidFill>
              </a:rPr>
              <a:t>“No one has ever seen,</a:t>
            </a:r>
            <a:br>
              <a:rPr lang="en-US" i="1" dirty="0">
                <a:solidFill>
                  <a:srgbClr val="0070C0"/>
                </a:solidFill>
              </a:rPr>
            </a:br>
            <a:r>
              <a:rPr lang="en-US" i="1" dirty="0">
                <a:solidFill>
                  <a:srgbClr val="0070C0"/>
                </a:solidFill>
              </a:rPr>
              <a:t>    no one has ever heard,</a:t>
            </a:r>
            <a:br>
              <a:rPr lang="en-US" i="1" dirty="0">
                <a:solidFill>
                  <a:srgbClr val="0070C0"/>
                </a:solidFill>
              </a:rPr>
            </a:br>
            <a:r>
              <a:rPr lang="en-US" i="1" dirty="0">
                <a:solidFill>
                  <a:srgbClr val="0070C0"/>
                </a:solidFill>
              </a:rPr>
              <a:t>no one has ever imagined</a:t>
            </a:r>
            <a:br>
              <a:rPr lang="en-US" i="1" dirty="0">
                <a:solidFill>
                  <a:srgbClr val="0070C0"/>
                </a:solidFill>
              </a:rPr>
            </a:br>
            <a:r>
              <a:rPr lang="en-US" i="1" dirty="0">
                <a:solidFill>
                  <a:srgbClr val="0070C0"/>
                </a:solidFill>
              </a:rPr>
              <a:t>    what God has prepared for those who love him.” </a:t>
            </a:r>
          </a:p>
          <a:p>
            <a:endParaRPr lang="en-US" dirty="0"/>
          </a:p>
          <a:p>
            <a:r>
              <a:rPr lang="en-US" dirty="0"/>
              <a:t>In this letter, Paul tries to explain to the Corinthians that understanding the theme of the cross and the crucifixion of Jesus is essential for understanding Christian faith.  </a:t>
            </a:r>
          </a:p>
          <a:p>
            <a:endParaRPr lang="en-US" dirty="0"/>
          </a:p>
          <a:p>
            <a:r>
              <a:rPr lang="en-US" dirty="0"/>
              <a:t>One of the things under “Takeaway” section on page 18 it says, “The Corinthians’ many conflicts stemmed largely from their having forgotten this wisdom.”</a:t>
            </a:r>
          </a:p>
          <a:p>
            <a:endParaRPr lang="en-US" dirty="0"/>
          </a:p>
          <a:p>
            <a:r>
              <a:rPr lang="en-US" dirty="0"/>
              <a:t>Some possible discussion questions are:</a:t>
            </a:r>
          </a:p>
          <a:p>
            <a:pPr marL="235572" indent="-235572">
              <a:buFont typeface="+mj-lt"/>
              <a:buAutoNum type="arabicPeriod"/>
            </a:pPr>
            <a:r>
              <a:rPr lang="en-US" dirty="0"/>
              <a:t>How does society’s emphasis on success and power differ from God’s wisdom? </a:t>
            </a:r>
          </a:p>
          <a:p>
            <a:pPr marL="235572" indent="-235572">
              <a:buFont typeface="+mj-lt"/>
              <a:buAutoNum type="arabicPeriod"/>
            </a:pPr>
            <a:r>
              <a:rPr lang="en-US" dirty="0"/>
              <a:t>Have you ever felt pressured to conform to worldly wisdom?  How did you handle it? </a:t>
            </a:r>
          </a:p>
          <a:p>
            <a:pPr marL="235572" indent="-235572">
              <a:buFont typeface="+mj-lt"/>
              <a:buAutoNum type="arabicPeriod"/>
            </a:pPr>
            <a:r>
              <a:rPr lang="en-US" dirty="0"/>
              <a:t>What are some practical ways we can embrace God’s wisdom in our daily lives? </a:t>
            </a:r>
          </a:p>
          <a:p>
            <a:endParaRPr lang="en-US" dirty="0"/>
          </a:p>
        </p:txBody>
      </p:sp>
      <p:sp>
        <p:nvSpPr>
          <p:cNvPr id="4" name="Slide Number Placeholder 3">
            <a:extLst>
              <a:ext uri="{FF2B5EF4-FFF2-40B4-BE49-F238E27FC236}">
                <a16:creationId xmlns:a16="http://schemas.microsoft.com/office/drawing/2014/main" id="{585754F2-232B-B537-413B-A4147F218EE0}"/>
              </a:ext>
            </a:extLst>
          </p:cNvPr>
          <p:cNvSpPr>
            <a:spLocks noGrp="1"/>
          </p:cNvSpPr>
          <p:nvPr>
            <p:ph type="sldNum" sz="quarter" idx="5"/>
          </p:nvPr>
        </p:nvSpPr>
        <p:spPr/>
        <p:txBody>
          <a:bodyPr/>
          <a:lstStyle/>
          <a:p>
            <a:fld id="{829653A4-037B-4AE8-87BC-47B0EE128C3B}" type="slidenum">
              <a:rPr lang="en-US" smtClean="0"/>
              <a:t>15</a:t>
            </a:fld>
            <a:endParaRPr lang="en-US" dirty="0"/>
          </a:p>
        </p:txBody>
      </p:sp>
    </p:spTree>
    <p:extLst>
      <p:ext uri="{BB962C8B-B14F-4D97-AF65-F5344CB8AC3E}">
        <p14:creationId xmlns:p14="http://schemas.microsoft.com/office/powerpoint/2010/main" val="2182061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B3D5E-DDA7-4B69-F6CF-75235BFB1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530B12-E268-8B93-B056-5D8DAD578C7E}"/>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0C0DD4E1-8AE0-56E7-B214-AE1B3ED5EA1C}"/>
              </a:ext>
            </a:extLst>
          </p:cNvPr>
          <p:cNvSpPr>
            <a:spLocks noGrp="1"/>
          </p:cNvSpPr>
          <p:nvPr>
            <p:ph type="body" idx="1"/>
          </p:nvPr>
        </p:nvSpPr>
        <p:spPr>
          <a:xfrm>
            <a:off x="551792" y="3900365"/>
            <a:ext cx="6101255" cy="5149042"/>
          </a:xfrm>
        </p:spPr>
        <p:txBody>
          <a:bodyPr/>
          <a:lstStyle/>
          <a:p>
            <a:r>
              <a:rPr lang="en-US" dirty="0"/>
              <a:t>Let’s move on to Lesson Two.  You may want to introduce Lesson Two with an activity to bring home some of the points Paul was making as you discuss some of the passages. </a:t>
            </a:r>
          </a:p>
          <a:p>
            <a:endParaRPr lang="en-US" b="0" dirty="0"/>
          </a:p>
          <a:p>
            <a:pPr marL="0" indent="0">
              <a:buFont typeface="+mj-lt"/>
              <a:buNone/>
            </a:pPr>
            <a:r>
              <a:rPr lang="en-US" b="0" dirty="0"/>
              <a:t>One possible activity is called the </a:t>
            </a:r>
            <a:r>
              <a:rPr lang="en-US" b="1" dirty="0"/>
              <a:t>Tension in Relationships.  </a:t>
            </a:r>
            <a:r>
              <a:rPr lang="en-US" b="0" dirty="0"/>
              <a:t>You need 3 people to come up.  Each of the 3 ladies will be representing either Paul, Apollos or Peter.  Stand in a circle facing each other.  Put your arms out with your elbows touching your sides.  Now, hold your index fingers out and hook a thin rubber band around one of your index fingers and have the other end hooked to the index finger of your neighbor.  You are now all hooked together in a circle.  In the middle of your circle is Jesus.  When all of you are close to Jesus, the tension between all followers is minimal.  Now, each of you step back a step, making sure your elbows are still touching your sides.  As the people step further away from Jesus as well as each other, then there is more tension.  Step back again until the rubber band pops, remembering to keep your elbows at your sides.  When you step too far away from Jesus as well as the other believers, then the bind that bounds you together is broken.</a:t>
            </a:r>
          </a:p>
          <a:p>
            <a:endParaRPr lang="en-US" b="0" dirty="0"/>
          </a:p>
          <a:p>
            <a:r>
              <a:rPr lang="en-US" dirty="0"/>
              <a:t>Paul’s message to the Corinthians was to show commonality and unity of all believers.  We are united by our leader.  Our leader is not Paul or Apollos or Cephas.  Nor is it John Calvin, John Wesley or Martin Luther.  Our leader is Jesus Christ.  It is Jesus that showed us how to live, and it is Jesus that saved us.  If we drift away from Jesus, then we create tension and possibly break the relationship with the other believers as well as Christ.  Unity of all believers is a powerful demonstration to the world that “you belong to Christ, and Christ belongs to God” (3:23).</a:t>
            </a:r>
          </a:p>
        </p:txBody>
      </p:sp>
      <p:sp>
        <p:nvSpPr>
          <p:cNvPr id="4" name="Slide Number Placeholder 3">
            <a:extLst>
              <a:ext uri="{FF2B5EF4-FFF2-40B4-BE49-F238E27FC236}">
                <a16:creationId xmlns:a16="http://schemas.microsoft.com/office/drawing/2014/main" id="{1CA65DC5-65FF-FE4C-3EDA-DB301D975FF5}"/>
              </a:ext>
            </a:extLst>
          </p:cNvPr>
          <p:cNvSpPr>
            <a:spLocks noGrp="1"/>
          </p:cNvSpPr>
          <p:nvPr>
            <p:ph type="sldNum" sz="quarter" idx="5"/>
          </p:nvPr>
        </p:nvSpPr>
        <p:spPr/>
        <p:txBody>
          <a:bodyPr/>
          <a:lstStyle/>
          <a:p>
            <a:fld id="{829653A4-037B-4AE8-87BC-47B0EE128C3B}" type="slidenum">
              <a:rPr lang="en-US" smtClean="0"/>
              <a:t>16</a:t>
            </a:fld>
            <a:endParaRPr lang="en-US" dirty="0"/>
          </a:p>
        </p:txBody>
      </p:sp>
    </p:spTree>
    <p:extLst>
      <p:ext uri="{BB962C8B-B14F-4D97-AF65-F5344CB8AC3E}">
        <p14:creationId xmlns:p14="http://schemas.microsoft.com/office/powerpoint/2010/main" val="1413785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9D738-9BE0-5E74-6492-344631209C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1F4E4-FFA7-F56A-E0E6-D22FC540944F}"/>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F216235-CAAC-D8DF-83BB-3DD823DE83FB}"/>
              </a:ext>
            </a:extLst>
          </p:cNvPr>
          <p:cNvSpPr>
            <a:spLocks noGrp="1"/>
          </p:cNvSpPr>
          <p:nvPr>
            <p:ph type="body" idx="1"/>
          </p:nvPr>
        </p:nvSpPr>
        <p:spPr>
          <a:xfrm>
            <a:off x="236483" y="3900365"/>
            <a:ext cx="6574219" cy="5353994"/>
          </a:xfrm>
        </p:spPr>
        <p:txBody>
          <a:bodyPr/>
          <a:lstStyle/>
          <a:p>
            <a:r>
              <a:rPr lang="en-US" dirty="0"/>
              <a:t>Lesson Two continues some of the same ideas mentioned in Lesson One about the problem of division.  Many of those problems were caused because their actions focused on themselves, not living out their faith through actions that reflect God’s love and righteousness.  Paul wants the Corinthians to understand how they are </a:t>
            </a:r>
            <a:r>
              <a:rPr lang="en-US" b="1" dirty="0"/>
              <a:t>united like a family in their faith and by their baptism.</a:t>
            </a:r>
          </a:p>
          <a:p>
            <a:endParaRPr lang="en-US" b="1" dirty="0"/>
          </a:p>
          <a:p>
            <a:r>
              <a:rPr lang="en-US" dirty="0"/>
              <a:t>In Chapter 3, Paul addresses issues related to spiritual maturity, unity in the church, and the role of Christian leaders.  He uses metaphors to help the people better understand his meaning.  I would ignore our author’s fixation on him using feminine metaphors.  She does tell in the 1</a:t>
            </a:r>
            <a:r>
              <a:rPr lang="en-US" baseline="30000" dirty="0"/>
              <a:t>st</a:t>
            </a:r>
            <a:r>
              <a:rPr lang="en-US" dirty="0"/>
              <a:t> paragraph of the left column on p. 26 that the plural form of brothers includes brothers and sisters.  In verse 3:1, Paul says they are “infants in Christ” to explain how they are spiritually immature.  Paul reminds us that spiritual growth is a process.  Just as a child grows into adulthood, our faith matures over time.  The Corinthians are still thinking and acting according to “the flesh”, not the Spirit.  </a:t>
            </a:r>
            <a:r>
              <a:rPr lang="en-US" b="1" dirty="0">
                <a:solidFill>
                  <a:srgbClr val="FF0000"/>
                </a:solidFill>
              </a:rPr>
              <a:t>CLICK</a:t>
            </a:r>
            <a:r>
              <a:rPr lang="en-US" dirty="0"/>
              <a:t>  At the top of p. 25, right column, it tells us that is shorthand for “living according to pagan values, focused on oneself, and on this life only.”  In other words, they are selfish, self-indulgent, and self-absorbed.  They are behaving “… as if their baptism had not fundamentally transformed them, body and soul.</a:t>
            </a:r>
          </a:p>
          <a:p>
            <a:endParaRPr lang="en-US" dirty="0"/>
          </a:p>
          <a:p>
            <a:r>
              <a:rPr lang="en-US" dirty="0"/>
              <a:t>Paul also emphasizes the importance of unity in the church.  As we discussed before, they were aligning themselves with different leaders.  But Paul tells us that he, Apollos and Peter (Cephas) are merely humans – merely servants of God fulfilling a role.  They are partners in the ministry.  The focus should not be on the human leaders but on God.  Paul wants them to focus on </a:t>
            </a:r>
            <a:r>
              <a:rPr lang="en-US" b="1" dirty="0"/>
              <a:t>HOW</a:t>
            </a:r>
            <a:r>
              <a:rPr lang="en-US" dirty="0"/>
              <a:t> once they are baptized, not </a:t>
            </a:r>
            <a:r>
              <a:rPr lang="en-US" b="1" dirty="0"/>
              <a:t>WHO</a:t>
            </a:r>
            <a:r>
              <a:rPr lang="en-US" dirty="0"/>
              <a:t> baptized them.  They are members of a larger body, united in Christ.  Their baptism unites them as a family with the other believers being their siblings.</a:t>
            </a:r>
          </a:p>
          <a:p>
            <a:endParaRPr lang="en-US" dirty="0"/>
          </a:p>
          <a:p>
            <a:r>
              <a:rPr lang="en-US" dirty="0"/>
              <a:t>Paul then addresses the role of the church leaders.  He uses the metaphor of a building to describe the church.  Jesus is the ultimate foundation.  Paul built the Corinthian church on that foundation.  Then others are coming in and building on that foundation.</a:t>
            </a:r>
          </a:p>
          <a:p>
            <a:endParaRPr lang="en-US" dirty="0"/>
          </a:p>
          <a:p>
            <a:r>
              <a:rPr lang="en-US" dirty="0"/>
              <a:t>Leaders are accountable to God for how they build upon the foundation of Christ, and they must strive to build in a way that honors Him.  In verse 3:13 Paul warns that each person’s work will be tested by fire to reveal its quality.</a:t>
            </a:r>
          </a:p>
        </p:txBody>
      </p:sp>
      <p:sp>
        <p:nvSpPr>
          <p:cNvPr id="4" name="Slide Number Placeholder 3">
            <a:extLst>
              <a:ext uri="{FF2B5EF4-FFF2-40B4-BE49-F238E27FC236}">
                <a16:creationId xmlns:a16="http://schemas.microsoft.com/office/drawing/2014/main" id="{AF683296-E2A1-C59E-3717-5C5A39647DF6}"/>
              </a:ext>
            </a:extLst>
          </p:cNvPr>
          <p:cNvSpPr>
            <a:spLocks noGrp="1"/>
          </p:cNvSpPr>
          <p:nvPr>
            <p:ph type="sldNum" sz="quarter" idx="5"/>
          </p:nvPr>
        </p:nvSpPr>
        <p:spPr/>
        <p:txBody>
          <a:bodyPr/>
          <a:lstStyle/>
          <a:p>
            <a:fld id="{829653A4-037B-4AE8-87BC-47B0EE128C3B}" type="slidenum">
              <a:rPr lang="en-US" smtClean="0"/>
              <a:t>17</a:t>
            </a:fld>
            <a:endParaRPr lang="en-US" dirty="0"/>
          </a:p>
        </p:txBody>
      </p:sp>
    </p:spTree>
    <p:extLst>
      <p:ext uri="{BB962C8B-B14F-4D97-AF65-F5344CB8AC3E}">
        <p14:creationId xmlns:p14="http://schemas.microsoft.com/office/powerpoint/2010/main" val="10199727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C0274-769E-AF6D-0255-E6328FBC1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1C27DC-99F0-2F81-975D-BCA9BCA2F6EE}"/>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2E48265-97B0-0493-F675-BAA7511A7873}"/>
              </a:ext>
            </a:extLst>
          </p:cNvPr>
          <p:cNvSpPr>
            <a:spLocks noGrp="1"/>
          </p:cNvSpPr>
          <p:nvPr>
            <p:ph type="body" idx="1"/>
          </p:nvPr>
        </p:nvSpPr>
        <p:spPr/>
        <p:txBody>
          <a:bodyPr/>
          <a:lstStyle/>
          <a:p>
            <a:r>
              <a:rPr lang="en-US" dirty="0"/>
              <a:t>A few of the passages you may want to highlight and/or read together are:</a:t>
            </a:r>
          </a:p>
          <a:p>
            <a:endParaRPr lang="en-US" dirty="0"/>
          </a:p>
          <a:p>
            <a:r>
              <a:rPr lang="en-US" dirty="0"/>
              <a:t>Verses </a:t>
            </a:r>
            <a:r>
              <a:rPr lang="en-US" b="1" dirty="0"/>
              <a:t>3:1-3</a:t>
            </a:r>
            <a:r>
              <a:rPr lang="en-US" dirty="0"/>
              <a:t> that discusses the Corinthians spiritual immaturity.  Part of those verses says,  “I fed you with milk, not solid food, for you were not ready for solid food.  Even now you are still not ready, </a:t>
            </a:r>
            <a:r>
              <a:rPr lang="en-US" baseline="30000" dirty="0"/>
              <a:t>3 </a:t>
            </a:r>
            <a:r>
              <a:rPr lang="en-US" dirty="0"/>
              <a:t>for you are still fleshly.”  In other words, “You were like little children who could not understand the message about Christ very well.”   Here, “still fleshly” means “you still do what your human nature wants to do”.  Just like little children, they argued and divided into cliques, following human leaders. </a:t>
            </a:r>
          </a:p>
          <a:p>
            <a:endParaRPr lang="en-US" dirty="0"/>
          </a:p>
          <a:p>
            <a:r>
              <a:rPr lang="en-US" dirty="0"/>
              <a:t>You may want to expand on the “family” image as you talk about the importance of relationships and unity.  There are some ideas included in the “Suggestions for Leaders” on p. 30.  One thing to highlight is how life in God’s family is full of challenges, meaningful work, and relationship-building.  Each person’s contribution is vital to the health of the whole family and supports and strengthens the entire family. </a:t>
            </a:r>
          </a:p>
          <a:p>
            <a:endParaRPr lang="en-US" dirty="0"/>
          </a:p>
          <a:p>
            <a:r>
              <a:rPr lang="en-US" dirty="0"/>
              <a:t>Verses </a:t>
            </a:r>
            <a:r>
              <a:rPr lang="en-US" b="1" dirty="0"/>
              <a:t>3:5-8</a:t>
            </a:r>
            <a:r>
              <a:rPr lang="en-US" dirty="0"/>
              <a:t> is a great one to show how we are not following Paul or Apollos or Cephas (Peter) but God.  Verse 7 says it best, “So neither the one who plants nor the one who waters is anything, but only God who gives the growth.”  Just as we expect fruit from a fruit tree, we expect a person who becomes a follower of Christ to show fruit, too.  When you accept the Holy Spirit into your life, then you show the Fruits of the Spirit, which are love, joy, peace, patience, kindness, goodness, faithfulness, gentleness, and self-control.</a:t>
            </a:r>
          </a:p>
          <a:p>
            <a:endParaRPr lang="en-US" dirty="0"/>
          </a:p>
          <a:p>
            <a:r>
              <a:rPr lang="en-US" dirty="0"/>
              <a:t>You may want to plant seedlings together to highlight this point.</a:t>
            </a:r>
          </a:p>
        </p:txBody>
      </p:sp>
      <p:sp>
        <p:nvSpPr>
          <p:cNvPr id="4" name="Slide Number Placeholder 3">
            <a:extLst>
              <a:ext uri="{FF2B5EF4-FFF2-40B4-BE49-F238E27FC236}">
                <a16:creationId xmlns:a16="http://schemas.microsoft.com/office/drawing/2014/main" id="{BDD8DD6F-CED2-DEBD-F064-DC75F00ABFE6}"/>
              </a:ext>
            </a:extLst>
          </p:cNvPr>
          <p:cNvSpPr>
            <a:spLocks noGrp="1"/>
          </p:cNvSpPr>
          <p:nvPr>
            <p:ph type="sldNum" sz="quarter" idx="5"/>
          </p:nvPr>
        </p:nvSpPr>
        <p:spPr/>
        <p:txBody>
          <a:bodyPr/>
          <a:lstStyle/>
          <a:p>
            <a:fld id="{829653A4-037B-4AE8-87BC-47B0EE128C3B}" type="slidenum">
              <a:rPr lang="en-US" smtClean="0"/>
              <a:t>18</a:t>
            </a:fld>
            <a:endParaRPr lang="en-US" dirty="0"/>
          </a:p>
        </p:txBody>
      </p:sp>
    </p:spTree>
    <p:extLst>
      <p:ext uri="{BB962C8B-B14F-4D97-AF65-F5344CB8AC3E}">
        <p14:creationId xmlns:p14="http://schemas.microsoft.com/office/powerpoint/2010/main" val="2741191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DA205-EC17-7F92-2F10-6068AAE76A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0F407-48E2-B0E4-1F35-E941A8568919}"/>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64DA57BA-EB8D-112E-F48C-B6C78469F59A}"/>
              </a:ext>
            </a:extLst>
          </p:cNvPr>
          <p:cNvSpPr>
            <a:spLocks noGrp="1"/>
          </p:cNvSpPr>
          <p:nvPr>
            <p:ph type="body" idx="1"/>
          </p:nvPr>
        </p:nvSpPr>
        <p:spPr>
          <a:xfrm>
            <a:off x="299544" y="3900364"/>
            <a:ext cx="6558456" cy="5353995"/>
          </a:xfrm>
        </p:spPr>
        <p:txBody>
          <a:bodyPr/>
          <a:lstStyle/>
          <a:p>
            <a:r>
              <a:rPr lang="en-US" dirty="0"/>
              <a:t>Look at “Paul as a Father to His Children in Faith” section on page 25 at the bottom of the page.  Paul talks to the Corinthians as if he were their father.  He scolds them out of love, as would a parent.  Verse 4:14 says, “I am not writing this to make you ashamed but to admonish you as my beloved children.”  He was demonstrating the righteous behavior they needed to show so they could begin to inherit the blessing of God.</a:t>
            </a:r>
          </a:p>
          <a:p>
            <a:endParaRPr lang="en-US" dirty="0"/>
          </a:p>
          <a:p>
            <a:r>
              <a:rPr lang="en-US" dirty="0"/>
              <a:t>There is a question in the box in the bottom, right column corner about verse 4:21 that you may want to discuss.</a:t>
            </a:r>
          </a:p>
          <a:p>
            <a:endParaRPr lang="en-US" dirty="0"/>
          </a:p>
          <a:p>
            <a:r>
              <a:rPr lang="en-US" dirty="0"/>
              <a:t>One of the suggestions on p. 31 of the “Suggestions for Leaders” is creating a </a:t>
            </a:r>
            <a:r>
              <a:rPr lang="en-US" b="1" dirty="0"/>
              <a:t>question jar</a:t>
            </a:r>
            <a:r>
              <a:rPr lang="en-US" dirty="0"/>
              <a:t> to increase participation but also for someone to get a question asked anonymously.   You may want to include some pre-written questions of things you were asking yourself as you were putting together a lesson.  Simply label a glass jar with a “Question Jar” label and put it in a prominent place in the room, such as a table near the entrance to the room.  Throughout the study, pull out a couple of questions and discuss.</a:t>
            </a:r>
          </a:p>
          <a:p>
            <a:endParaRPr lang="en-US" dirty="0"/>
          </a:p>
          <a:p>
            <a:r>
              <a:rPr lang="en-US" dirty="0"/>
              <a:t>Ask the ladies what lessons we can learn from these chapters.  I have included a few lessons we can learn in the notes page for this slide. </a:t>
            </a:r>
          </a:p>
          <a:p>
            <a:pPr marL="171450" indent="-171450">
              <a:buFont typeface="Arial" panose="020B0604020202020204" pitchFamily="34" charset="0"/>
              <a:buChar char="•"/>
            </a:pPr>
            <a:r>
              <a:rPr lang="en-US" dirty="0"/>
              <a:t>Calls us to pursue spiritual maturity, emphasizing the importance of growing in our faith and character. </a:t>
            </a:r>
          </a:p>
          <a:p>
            <a:pPr marL="171450" indent="-171450">
              <a:buFont typeface="Arial" panose="020B0604020202020204" pitchFamily="34" charset="0"/>
              <a:buChar char="•"/>
            </a:pPr>
            <a:r>
              <a:rPr lang="en-US" dirty="0"/>
              <a:t>Underscores the necessity of unity within the church and encouraging cooperation and mutual respect. </a:t>
            </a:r>
          </a:p>
          <a:p>
            <a:pPr marL="171450" indent="-171450">
              <a:buFont typeface="Arial" panose="020B0604020202020204" pitchFamily="34" charset="0"/>
              <a:buChar char="•"/>
            </a:pPr>
            <a:r>
              <a:rPr lang="en-US" dirty="0"/>
              <a:t>Highlights the significant responsibility of Christian leaders to build on the foundation of Christ. </a:t>
            </a:r>
          </a:p>
          <a:p>
            <a:pPr marL="171450" indent="-171450">
              <a:buFont typeface="Arial" panose="020B0604020202020204" pitchFamily="34" charset="0"/>
              <a:buChar char="•"/>
            </a:pPr>
            <a:r>
              <a:rPr lang="en-US" dirty="0"/>
              <a:t>Reminds us of the sacred nature of the church as the temple of God, deserving our utmost care and respect. </a:t>
            </a:r>
          </a:p>
          <a:p>
            <a:pPr marL="171450" indent="-171450">
              <a:buFont typeface="Arial" panose="020B0604020202020204" pitchFamily="34" charset="0"/>
              <a:buChar char="•"/>
            </a:pPr>
            <a:r>
              <a:rPr lang="en-US" dirty="0"/>
              <a:t>Challenges us to reject worldly wisdom in favor of godly wisdom, which leads to true understanding and harmony. </a:t>
            </a:r>
          </a:p>
          <a:p>
            <a:pPr marL="171450" indent="-171450">
              <a:buFont typeface="Arial" panose="020B0604020202020204" pitchFamily="34" charset="0"/>
              <a:buChar char="•"/>
            </a:pPr>
            <a:r>
              <a:rPr lang="en-US" dirty="0"/>
              <a:t>And finally, it reassures us of our belonging to Christ, which is the ultimate source of our identity and unity.</a:t>
            </a:r>
          </a:p>
          <a:p>
            <a:pPr marL="171450" indent="-171450">
              <a:buFont typeface="Arial" panose="020B0604020202020204" pitchFamily="34" charset="0"/>
              <a:buChar char="•"/>
            </a:pPr>
            <a:endParaRPr lang="en-US" dirty="0"/>
          </a:p>
          <a:p>
            <a:r>
              <a:rPr lang="en-US" b="1" dirty="0"/>
              <a:t>Closing Prayer – </a:t>
            </a:r>
            <a:r>
              <a:rPr lang="en-US" dirty="0"/>
              <a:t>Since there is not a closing prayer in the “Suggestions for Leaders”, you may want to sing or read the first verse of a song like “Blest Be the Tie that Binds” or “Jesus Loves Me”.</a:t>
            </a:r>
          </a:p>
        </p:txBody>
      </p:sp>
      <p:sp>
        <p:nvSpPr>
          <p:cNvPr id="4" name="Slide Number Placeholder 3">
            <a:extLst>
              <a:ext uri="{FF2B5EF4-FFF2-40B4-BE49-F238E27FC236}">
                <a16:creationId xmlns:a16="http://schemas.microsoft.com/office/drawing/2014/main" id="{2F8A233B-D8D4-CBD3-BD05-50C69FA69E8F}"/>
              </a:ext>
            </a:extLst>
          </p:cNvPr>
          <p:cNvSpPr>
            <a:spLocks noGrp="1"/>
          </p:cNvSpPr>
          <p:nvPr>
            <p:ph type="sldNum" sz="quarter" idx="5"/>
          </p:nvPr>
        </p:nvSpPr>
        <p:spPr/>
        <p:txBody>
          <a:bodyPr/>
          <a:lstStyle/>
          <a:p>
            <a:fld id="{829653A4-037B-4AE8-87BC-47B0EE128C3B}" type="slidenum">
              <a:rPr lang="en-US" smtClean="0"/>
              <a:t>19</a:t>
            </a:fld>
            <a:endParaRPr lang="en-US" dirty="0"/>
          </a:p>
        </p:txBody>
      </p:sp>
    </p:spTree>
    <p:extLst>
      <p:ext uri="{BB962C8B-B14F-4D97-AF65-F5344CB8AC3E}">
        <p14:creationId xmlns:p14="http://schemas.microsoft.com/office/powerpoint/2010/main" val="1044870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The prices for the study book and the DVD are the same as last year.</a:t>
            </a:r>
          </a:p>
          <a:p>
            <a:endParaRPr lang="en-US" dirty="0"/>
          </a:p>
          <a:p>
            <a:r>
              <a:rPr lang="en-US" dirty="0"/>
              <a:t>If you buy the Companion DVD, you may want to consider getting the digital download.  If your laptop is like my laptop, they no longer have a DVD player within your computer.  </a:t>
            </a:r>
          </a:p>
          <a:p>
            <a:endParaRPr lang="en-US" dirty="0"/>
          </a:p>
          <a:p>
            <a:r>
              <a:rPr lang="en-US" dirty="0"/>
              <a:t>The author spends about 4 minutes at the beginning of each DVD lesson to go through several focus exercises, which I did not find helpful.</a:t>
            </a:r>
          </a:p>
          <a:p>
            <a:endParaRPr lang="en-US" dirty="0"/>
          </a:p>
          <a:p>
            <a:r>
              <a:rPr lang="en-US" dirty="0"/>
              <a:t>Recently, I received an email saying, “A staffing shortage is currently impacting PC(USA) Church Store telephone orders (800/533-4371).  For immediate future, consider placing your order in one of two stress-free ways.”  Then it lists placing it through the website listed here, or calling the telephone number 844/PW-PCUSA, which is 844/797-2872, option 1.</a:t>
            </a:r>
          </a:p>
        </p:txBody>
      </p:sp>
      <p:sp>
        <p:nvSpPr>
          <p:cNvPr id="4" name="Slide Number Placeholder 3"/>
          <p:cNvSpPr>
            <a:spLocks noGrp="1"/>
          </p:cNvSpPr>
          <p:nvPr>
            <p:ph type="sldNum" sz="quarter" idx="5"/>
          </p:nvPr>
        </p:nvSpPr>
        <p:spPr/>
        <p:txBody>
          <a:bodyPr/>
          <a:lstStyle/>
          <a:p>
            <a:fld id="{829653A4-037B-4AE8-87BC-47B0EE128C3B}" type="slidenum">
              <a:rPr lang="en-US" smtClean="0"/>
              <a:t>2</a:t>
            </a:fld>
            <a:endParaRPr lang="en-US" dirty="0"/>
          </a:p>
        </p:txBody>
      </p:sp>
    </p:spTree>
    <p:extLst>
      <p:ext uri="{BB962C8B-B14F-4D97-AF65-F5344CB8AC3E}">
        <p14:creationId xmlns:p14="http://schemas.microsoft.com/office/powerpoint/2010/main" val="2475968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So, what I put in the chart for Lessons 1 and 2 for the “Problem” was:</a:t>
            </a:r>
          </a:p>
          <a:p>
            <a:pPr>
              <a:tabLst>
                <a:tab pos="457200" algn="l"/>
              </a:tabLst>
            </a:pPr>
            <a:r>
              <a:rPr lang="en-US" i="1" dirty="0">
                <a:solidFill>
                  <a:srgbClr val="002060"/>
                </a:solidFill>
              </a:rPr>
              <a:t>	Divided by who baptized them; their status based on leader’s importance.</a:t>
            </a:r>
          </a:p>
          <a:p>
            <a:endParaRPr lang="en-US" dirty="0"/>
          </a:p>
          <a:p>
            <a:r>
              <a:rPr lang="en-US" dirty="0"/>
              <a:t>The “Response” Paul gave them from the Gospel was:</a:t>
            </a:r>
          </a:p>
          <a:p>
            <a:pPr>
              <a:tabLst>
                <a:tab pos="457200" algn="l"/>
              </a:tabLst>
            </a:pPr>
            <a:r>
              <a:rPr lang="en-US" i="1" dirty="0">
                <a:solidFill>
                  <a:srgbClr val="002060"/>
                </a:solidFill>
              </a:rPr>
              <a:t>	Their faith in Christ unites them; leaders and teachers are servants.</a:t>
            </a:r>
          </a:p>
        </p:txBody>
      </p:sp>
      <p:sp>
        <p:nvSpPr>
          <p:cNvPr id="4" name="Slide Number Placeholder 3"/>
          <p:cNvSpPr>
            <a:spLocks noGrp="1"/>
          </p:cNvSpPr>
          <p:nvPr>
            <p:ph type="sldNum" sz="quarter" idx="5"/>
          </p:nvPr>
        </p:nvSpPr>
        <p:spPr/>
        <p:txBody>
          <a:bodyPr/>
          <a:lstStyle/>
          <a:p>
            <a:fld id="{829653A4-037B-4AE8-87BC-47B0EE128C3B}" type="slidenum">
              <a:rPr lang="en-US" smtClean="0"/>
              <a:t>20</a:t>
            </a:fld>
            <a:endParaRPr lang="en-US" dirty="0"/>
          </a:p>
        </p:txBody>
      </p:sp>
    </p:spTree>
    <p:extLst>
      <p:ext uri="{BB962C8B-B14F-4D97-AF65-F5344CB8AC3E}">
        <p14:creationId xmlns:p14="http://schemas.microsoft.com/office/powerpoint/2010/main" val="24428170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a:xfrm>
            <a:off x="220718" y="3900365"/>
            <a:ext cx="6700344" cy="5488110"/>
          </a:xfrm>
        </p:spPr>
        <p:txBody>
          <a:bodyPr/>
          <a:lstStyle/>
          <a:p>
            <a:r>
              <a:rPr lang="en-US" sz="1050" dirty="0"/>
              <a:t>I think the main idea of Lesson 3 is included in the first paragraph on p. 38 of our book, “Being free in Jesus Christ means learning to choose actions that will glorify God.”</a:t>
            </a:r>
          </a:p>
          <a:p>
            <a:endParaRPr lang="en-US" sz="1050" dirty="0"/>
          </a:p>
          <a:p>
            <a:r>
              <a:rPr lang="en-US" sz="1050" dirty="0"/>
              <a:t>Even though the Corinthian believers have been united through Jesus, they are still living as if they belong to their former pagan world.  Paul warns them in Chapters 5 and 6 that if they tolerate sin, they are endangering themselves and the Church, which is still a good lesson for us today.</a:t>
            </a:r>
          </a:p>
          <a:p>
            <a:endParaRPr lang="en-US" sz="1050" dirty="0"/>
          </a:p>
          <a:p>
            <a:r>
              <a:rPr lang="en-US" sz="1050" dirty="0"/>
              <a:t>The words Paul begins with in Chapter 5 give us a sense of his outraged amazement at what has been allowed to go on.  Paul starts by giving the example of the case of incest – a man living with his father’s wife.  He says this immorality was “not found even among Gentiles.”  In other words, this problem in the Corinthian church was even worse than what the unbelieving pagans were doing.  According to Leviticus 18, which is stated on page 34 of our book, this incest was punishable by death.  But the Corinthian church tolerated and even excused this sin because they thought they were free to do whatever they wanted and God would forgive them.</a:t>
            </a:r>
          </a:p>
          <a:p>
            <a:endParaRPr lang="en-US" sz="1050" dirty="0"/>
          </a:p>
          <a:p>
            <a:r>
              <a:rPr lang="en-US" sz="1050" dirty="0"/>
              <a:t>Verse 5:11 warns the Corinthians </a:t>
            </a:r>
            <a:r>
              <a:rPr lang="en-US" sz="1050" i="1" dirty="0">
                <a:solidFill>
                  <a:srgbClr val="0070C0"/>
                </a:solidFill>
              </a:rPr>
              <a:t>“not to associate with anyone who bears the name of brother or sister who is sexually immoral or greedy or an idolater, reviler, drunkard, or swindler.  Do not even eat with such a one.“</a:t>
            </a:r>
          </a:p>
          <a:p>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Paul then talks about how the Corinthians are squabbling over petty matters because of greed, even taking each other to pagan courts.  Paul tells how a family should be able to settle their own disputes.  How can they have the spirit of Christ if no one among them has the wisdom to settle their own disputes?  Also, our book tells how the 1</a:t>
            </a:r>
            <a:r>
              <a:rPr lang="en-US" sz="1050" baseline="30000" dirty="0"/>
              <a:t>st</a:t>
            </a:r>
            <a:r>
              <a:rPr lang="en-US" sz="1050" dirty="0"/>
              <a:t>-century judges are corrupt.  Paul refers to the judges as “the unrighteous” in verse 6:1.  Plus, these judges often made judgments based on their pagan god beliefs or for political reasons.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 </a:t>
            </a:r>
            <a:endParaRPr lang="en-US" sz="1050" dirty="0">
              <a:effectLst/>
            </a:endParaRPr>
          </a:p>
          <a:p>
            <a:r>
              <a:rPr lang="en-US" sz="1050" dirty="0">
                <a:effectLst/>
              </a:rPr>
              <a:t>One problem with some Christians suing other Christians was only the wealthy people could afford to argue their case before the courts.  If a wealthy believer sued a poorer one, they would be taking advantage of their class position.</a:t>
            </a:r>
          </a:p>
          <a:p>
            <a:endParaRPr lang="en-US" sz="1050" dirty="0"/>
          </a:p>
          <a:p>
            <a:r>
              <a:rPr lang="en-US" sz="1050" dirty="0"/>
              <a:t>In verses 5:2, 5, 7 and 13 Paul adamantly tells the members of the Corinthian church to remove these sinful people, so their sinful nature does not destroy the rest of them.  You may want to read the paragraph titled “Turning to Courts Today” on page 36 of our book and then discuss the questions that follow that paragraph.  </a:t>
            </a:r>
          </a:p>
          <a:p>
            <a:endParaRPr lang="en-US" sz="1050" dirty="0"/>
          </a:p>
        </p:txBody>
      </p:sp>
      <p:sp>
        <p:nvSpPr>
          <p:cNvPr id="4" name="Slide Number Placeholder 3"/>
          <p:cNvSpPr>
            <a:spLocks noGrp="1"/>
          </p:cNvSpPr>
          <p:nvPr>
            <p:ph type="sldNum" sz="quarter" idx="5"/>
          </p:nvPr>
        </p:nvSpPr>
        <p:spPr/>
        <p:txBody>
          <a:bodyPr/>
          <a:lstStyle/>
          <a:p>
            <a:fld id="{829653A4-037B-4AE8-87BC-47B0EE128C3B}" type="slidenum">
              <a:rPr lang="en-US" smtClean="0"/>
              <a:t>21</a:t>
            </a:fld>
            <a:endParaRPr lang="en-US" dirty="0"/>
          </a:p>
        </p:txBody>
      </p:sp>
    </p:spTree>
    <p:extLst>
      <p:ext uri="{BB962C8B-B14F-4D97-AF65-F5344CB8AC3E}">
        <p14:creationId xmlns:p14="http://schemas.microsoft.com/office/powerpoint/2010/main" val="733550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A7DA7-0A21-2F4E-43D8-5B8B4C4C4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C93265-8501-8A20-CB1A-B11D09F6EA10}"/>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449C68C3-B60B-0A9B-9E10-2D9713EAA9A5}"/>
              </a:ext>
            </a:extLst>
          </p:cNvPr>
          <p:cNvSpPr>
            <a:spLocks noGrp="1"/>
          </p:cNvSpPr>
          <p:nvPr>
            <p:ph type="body" idx="1"/>
          </p:nvPr>
        </p:nvSpPr>
        <p:spPr/>
        <p:txBody>
          <a:bodyPr/>
          <a:lstStyle/>
          <a:p>
            <a:pPr defTabSz="942289">
              <a:defRPr/>
            </a:pPr>
            <a:r>
              <a:rPr lang="en-US" dirty="0"/>
              <a:t>The people they used to be – sexually immoral, greedy, and idolatrous – cannot inherit the kingdom of God because those people are sinners.  </a:t>
            </a:r>
          </a:p>
          <a:p>
            <a:pPr defTabSz="942289">
              <a:defRPr/>
            </a:pPr>
            <a:endParaRPr lang="en-US" dirty="0"/>
          </a:p>
          <a:p>
            <a:pPr defTabSz="942289">
              <a:defRPr/>
            </a:pPr>
            <a:r>
              <a:rPr lang="en-US" dirty="0"/>
              <a:t>Our book does not really focus on 6:15-17, but I would highlight these verses when discussing sexual immorality.</a:t>
            </a:r>
          </a:p>
          <a:p>
            <a:pPr defTabSz="942289">
              <a:defRPr/>
            </a:pPr>
            <a:endParaRPr lang="en-US" dirty="0"/>
          </a:p>
          <a:p>
            <a:pPr defTabSz="942289">
              <a:defRPr/>
            </a:pPr>
            <a:r>
              <a:rPr lang="en-US" dirty="0"/>
              <a:t>Highlight 6:1-6 to discuss how to handle grievances against another believer.  </a:t>
            </a:r>
          </a:p>
          <a:p>
            <a:endParaRPr lang="en-US" dirty="0"/>
          </a:p>
          <a:p>
            <a:r>
              <a:rPr lang="en-US" dirty="0"/>
              <a:t>Paul wanted them to help each other choose good, not just look away when someone was hurting the family, which is the Church family.  If you’ve been cleansed and made a member of Jesus’ body, and if you are one in Spirit with the God who loves you so much that he died for you, why would you ever tolerate anything that would ruin that union?</a:t>
            </a:r>
          </a:p>
          <a:p>
            <a:endParaRPr lang="en-US" dirty="0"/>
          </a:p>
          <a:p>
            <a:r>
              <a:rPr lang="en-US" dirty="0"/>
              <a:t>This is why we must repent as soon as we sin.  This is why being one with Jesus is better than being one with sin.</a:t>
            </a:r>
          </a:p>
          <a:p>
            <a:endParaRPr lang="en-US" dirty="0"/>
          </a:p>
          <a:p>
            <a:r>
              <a:rPr lang="en-US" dirty="0"/>
              <a:t>On the DVD our author states that the common thread she sees with these warnings is Paul’s warning against abusing one’s power.</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A6DEA57-C43D-DC6D-AB78-864D4B104BEE}"/>
              </a:ext>
            </a:extLst>
          </p:cNvPr>
          <p:cNvSpPr>
            <a:spLocks noGrp="1"/>
          </p:cNvSpPr>
          <p:nvPr>
            <p:ph type="sldNum" sz="quarter" idx="5"/>
          </p:nvPr>
        </p:nvSpPr>
        <p:spPr/>
        <p:txBody>
          <a:bodyPr/>
          <a:lstStyle/>
          <a:p>
            <a:fld id="{829653A4-037B-4AE8-87BC-47B0EE128C3B}" type="slidenum">
              <a:rPr lang="en-US" smtClean="0"/>
              <a:t>22</a:t>
            </a:fld>
            <a:endParaRPr lang="en-US" dirty="0"/>
          </a:p>
        </p:txBody>
      </p:sp>
    </p:spTree>
    <p:extLst>
      <p:ext uri="{BB962C8B-B14F-4D97-AF65-F5344CB8AC3E}">
        <p14:creationId xmlns:p14="http://schemas.microsoft.com/office/powerpoint/2010/main" val="1376208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a:xfrm>
            <a:off x="457200" y="3900365"/>
            <a:ext cx="6195848" cy="5017057"/>
          </a:xfrm>
        </p:spPr>
        <p:txBody>
          <a:bodyPr/>
          <a:lstStyle/>
          <a:p>
            <a:r>
              <a:rPr lang="en-US" dirty="0"/>
              <a:t>I have always thought the best pastors and news reporters are ones I cannot tell their politics.  I think this is the idea Paul is trying to tell these Corinthian Christians.  People outside of the church should not be able to tell if they were Jew or Gentile, rich or poor, or male or female by the way they live.  They should all live a life that follows the Micah 6:8 philosophy, “to do justice and to love kindness and to walk humbly with your God.”</a:t>
            </a:r>
          </a:p>
          <a:p>
            <a:endParaRPr lang="en-US" dirty="0"/>
          </a:p>
          <a:p>
            <a:r>
              <a:rPr lang="en-US" dirty="0"/>
              <a:t>I have included some activities that might bring home the point how a little of going against Jesus’ teachings can infiltrate into the rest of our lives and into the Christian community.</a:t>
            </a:r>
          </a:p>
          <a:p>
            <a:endParaRPr lang="en-US" dirty="0"/>
          </a:p>
          <a:p>
            <a:r>
              <a:rPr lang="en-US" dirty="0"/>
              <a:t>For “Watch It Spread” you will need a clear cup of water and a drop of food coloring.  Fill the clear cup with water.  Add one tiny drop of food coloring and watch it spread through all the water.  Talk about how one person’s sin can tarnish the entire community.  Then switch it around and discuss how one kind word or one good choice can spread through your whole family today.</a:t>
            </a:r>
          </a:p>
          <a:p>
            <a:endParaRPr lang="en-US" dirty="0"/>
          </a:p>
          <a:p>
            <a:r>
              <a:rPr lang="en-US" dirty="0"/>
              <a:t>Another easy experiment is the Celery Coloring Experiment, which you probably all have done at one time in your life.  </a:t>
            </a:r>
            <a:r>
              <a:rPr lang="en-US" dirty="0">
                <a:effectLst/>
              </a:rPr>
              <a:t>Fill a clear jar about halfway with </a:t>
            </a:r>
            <a:r>
              <a:rPr lang="en-US" b="1" dirty="0">
                <a:effectLst/>
              </a:rPr>
              <a:t>water</a:t>
            </a:r>
            <a:r>
              <a:rPr lang="en-US" dirty="0">
                <a:effectLst/>
              </a:rPr>
              <a:t>.  Add 10-15 drops of red food coloring to the water in the jar.  The </a:t>
            </a:r>
            <a:r>
              <a:rPr lang="en-US" b="1" dirty="0">
                <a:effectLst/>
              </a:rPr>
              <a:t>red</a:t>
            </a:r>
            <a:r>
              <a:rPr lang="en-US" dirty="0">
                <a:effectLst/>
              </a:rPr>
              <a:t> </a:t>
            </a:r>
            <a:r>
              <a:rPr lang="en-US" b="1" dirty="0">
                <a:effectLst/>
              </a:rPr>
              <a:t>water</a:t>
            </a:r>
            <a:r>
              <a:rPr lang="en-US" dirty="0">
                <a:effectLst/>
              </a:rPr>
              <a:t> represents someone whose life is polluted with </a:t>
            </a:r>
            <a:r>
              <a:rPr lang="en-US" b="1" dirty="0">
                <a:effectLst/>
              </a:rPr>
              <a:t>sin</a:t>
            </a:r>
            <a:r>
              <a:rPr lang="en-US" dirty="0">
                <a:effectLst/>
              </a:rPr>
              <a:t>.  Then place a stalk of celery in the jar.  However, you need to start the experiment before your Bible study because it takes 2 to 24 hours before you see the results of the red going up the celery stalk.  You could discuss how sin penetrates every part of the church’s body if you let it fester within your community.</a:t>
            </a:r>
            <a:endParaRPr lang="en-US" dirty="0"/>
          </a:p>
          <a:p>
            <a:endParaRPr lang="en-US" dirty="0"/>
          </a:p>
          <a:p>
            <a:r>
              <a:rPr lang="en-US" dirty="0"/>
              <a:t>In verses 5:6-8, Paul relates taking the incest man out of the church to the story of the Israelites – when escaping from Egypt, they ate bread without yeast and slaughtered a lamb.  The yeast represented the corruption they were leaving behind in Egypt, and Jesus, the true Passover Lamb, who now has already been sacrificed.  The yeast of sexual immorality is contaminating their new identity as the holy body of Christ.  Since even small choices can spread and touch the whole family, why not spread good ones.  Maybe have the ladies get in small groups and see if they can create an acrostic for the word “yeast” that goes along with the lesson.  Also, you may want to serve yeast and/or unleavened bread to bring home the point.</a:t>
            </a:r>
          </a:p>
        </p:txBody>
      </p:sp>
      <p:sp>
        <p:nvSpPr>
          <p:cNvPr id="4" name="Slide Number Placeholder 3"/>
          <p:cNvSpPr>
            <a:spLocks noGrp="1"/>
          </p:cNvSpPr>
          <p:nvPr>
            <p:ph type="sldNum" sz="quarter" idx="5"/>
          </p:nvPr>
        </p:nvSpPr>
        <p:spPr/>
        <p:txBody>
          <a:bodyPr/>
          <a:lstStyle/>
          <a:p>
            <a:fld id="{829653A4-037B-4AE8-87BC-47B0EE128C3B}" type="slidenum">
              <a:rPr lang="en-US" smtClean="0"/>
              <a:t>23</a:t>
            </a:fld>
            <a:endParaRPr lang="en-US" dirty="0"/>
          </a:p>
        </p:txBody>
      </p:sp>
    </p:spTree>
    <p:extLst>
      <p:ext uri="{BB962C8B-B14F-4D97-AF65-F5344CB8AC3E}">
        <p14:creationId xmlns:p14="http://schemas.microsoft.com/office/powerpoint/2010/main" val="14735907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3977E-F031-95F4-F9FE-F222484E0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E6A76F-EFFF-D629-3C45-387D4F816A22}"/>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6478CB43-B7F9-D12E-4785-BA580743094F}"/>
              </a:ext>
            </a:extLst>
          </p:cNvPr>
          <p:cNvSpPr>
            <a:spLocks noGrp="1"/>
          </p:cNvSpPr>
          <p:nvPr>
            <p:ph type="body" idx="1"/>
          </p:nvPr>
        </p:nvSpPr>
        <p:spPr/>
        <p:txBody>
          <a:bodyPr/>
          <a:lstStyle/>
          <a:p>
            <a:r>
              <a:rPr lang="en-US" dirty="0"/>
              <a:t>Lesson 4 discusses Chapter 7 and the first half of Chapter 11.  The chapters covered in this lesson are probably the most misunderstood chapters in the Bible, so let’s see if we can help to understand them better.</a:t>
            </a:r>
          </a:p>
          <a:p>
            <a:endParaRPr lang="en-US" dirty="0"/>
          </a:p>
          <a:p>
            <a:r>
              <a:rPr lang="en-US" dirty="0"/>
              <a:t>There were 5 questions the Corinthians sent to Paul for his clarification.  Two of those questions are in Chapter 7.  Each of the inquiries Paul is answering begins with a statement like, “Now concerning…”</a:t>
            </a:r>
          </a:p>
          <a:p>
            <a:endParaRPr lang="en-US" dirty="0"/>
          </a:p>
          <a:p>
            <a:r>
              <a:rPr lang="en-US" dirty="0"/>
              <a:t>Verse 7:1 begins with the first question, “Now concerning the matters about which you wrote: “It is good for a man not to touch a woman.”  </a:t>
            </a:r>
          </a:p>
          <a:p>
            <a:r>
              <a:rPr lang="en-US" dirty="0"/>
              <a:t>Verse 7:25 is the other question discussed in Chapter 7.  That verse says, “Now concerning virgins, I have no command of the Lord, but I give my opinion as one who by the Lord’s mercy is trustworthy.”</a:t>
            </a:r>
          </a:p>
          <a:p>
            <a:r>
              <a:rPr lang="en-US" dirty="0"/>
              <a:t>So, Paul addresses the topics of marriage and singleness, sexual relations in marriage, and then divorce and remarriage.</a:t>
            </a:r>
          </a:p>
          <a:p>
            <a:endParaRPr lang="en-US" dirty="0"/>
          </a:p>
          <a:p>
            <a:r>
              <a:rPr lang="en-US" dirty="0"/>
              <a:t>We also include in Lesson 4 the first half of Chapter 11, which discusses the roles of men and women in worship.  These 2 issues include the wearing of head coverings in worship and emphasizing the importance of maintaining order and respect in worship settings.</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8A35CC6-34D4-D1F1-96C6-2A52038B4ADD}"/>
              </a:ext>
            </a:extLst>
          </p:cNvPr>
          <p:cNvSpPr>
            <a:spLocks noGrp="1"/>
          </p:cNvSpPr>
          <p:nvPr>
            <p:ph type="sldNum" sz="quarter" idx="5"/>
          </p:nvPr>
        </p:nvSpPr>
        <p:spPr/>
        <p:txBody>
          <a:bodyPr/>
          <a:lstStyle/>
          <a:p>
            <a:fld id="{829653A4-037B-4AE8-87BC-47B0EE128C3B}" type="slidenum">
              <a:rPr lang="en-US" smtClean="0"/>
              <a:t>24</a:t>
            </a:fld>
            <a:endParaRPr lang="en-US" dirty="0"/>
          </a:p>
        </p:txBody>
      </p:sp>
    </p:spTree>
    <p:extLst>
      <p:ext uri="{BB962C8B-B14F-4D97-AF65-F5344CB8AC3E}">
        <p14:creationId xmlns:p14="http://schemas.microsoft.com/office/powerpoint/2010/main" val="14301664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59B04-0178-6CCE-C4F8-17C2D6E83B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50502-0028-4F50-86C7-991756E69C6A}"/>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BF408910-C5C7-A38F-CA56-D9D7BAD4F798}"/>
              </a:ext>
            </a:extLst>
          </p:cNvPr>
          <p:cNvSpPr>
            <a:spLocks noGrp="1"/>
          </p:cNvSpPr>
          <p:nvPr>
            <p:ph type="body" idx="1"/>
          </p:nvPr>
        </p:nvSpPr>
        <p:spPr>
          <a:xfrm>
            <a:off x="409902" y="3900365"/>
            <a:ext cx="6385035" cy="5338228"/>
          </a:xfrm>
        </p:spPr>
        <p:txBody>
          <a:bodyPr/>
          <a:lstStyle/>
          <a:p>
            <a:r>
              <a:rPr lang="en-US" dirty="0"/>
              <a:t>So, let’s first look at Chapter 7.  You must remember, Corinth celebrated sexual indulgence as entertainment, escape, and even religion.  Sex was merely a convenience, not a commitment.  So, Paul wanted to reaffirm the blueprint of marriage God gave us in Genesis that:</a:t>
            </a:r>
          </a:p>
          <a:p>
            <a:pPr marL="176679" indent="-176679">
              <a:buFont typeface="Arial" panose="020B0604020202020204" pitchFamily="34" charset="0"/>
              <a:buChar char="•"/>
            </a:pPr>
            <a:r>
              <a:rPr lang="en-US" dirty="0"/>
              <a:t>Sex belongs in monogamy. </a:t>
            </a:r>
          </a:p>
          <a:p>
            <a:pPr marL="176679" indent="-176679">
              <a:buFont typeface="Arial" panose="020B0604020202020204" pitchFamily="34" charset="0"/>
              <a:buChar char="•"/>
            </a:pPr>
            <a:r>
              <a:rPr lang="en-US" dirty="0"/>
              <a:t>Sex outside of marriage violates the covenant.  </a:t>
            </a:r>
          </a:p>
          <a:p>
            <a:pPr marL="176679" indent="-176679">
              <a:buFont typeface="Arial" panose="020B0604020202020204" pitchFamily="34" charset="0"/>
              <a:buChar char="•"/>
            </a:pPr>
            <a:r>
              <a:rPr lang="en-US" dirty="0"/>
              <a:t>Sex inside marriage is a shared responsibility, not one-sided.</a:t>
            </a:r>
          </a:p>
          <a:p>
            <a:endParaRPr lang="en-US" dirty="0"/>
          </a:p>
          <a:p>
            <a:pPr defTabSz="942289">
              <a:defRPr/>
            </a:pPr>
            <a:r>
              <a:rPr lang="en-US" dirty="0"/>
              <a:t>Sexual desires are not the problem.  Sex in the wrong place breaks the plan and design of God and impacts you and others.  But sex in the right place strengthens and reinforces the marriage.</a:t>
            </a:r>
          </a:p>
          <a:p>
            <a:pPr defTabSz="942289">
              <a:defRPr/>
            </a:pPr>
            <a:endParaRPr lang="en-US" dirty="0"/>
          </a:p>
          <a:p>
            <a:pPr defTabSz="942289">
              <a:defRPr/>
            </a:pPr>
            <a:r>
              <a:rPr lang="en-US" dirty="0"/>
              <a:t>Paul goes against the Greco-Roman beliefs by saying in verse 7:3:  “The husband should give to his wife… and likewise the wife to her husband.”  This is Paul saying: Her needs matter.  His needs matter.  Her authority matters.  His authority matters.  Paul is not suggesting domination or ownership or a means of manipulation of the other.  Sex within a marriage was designed as a covenant bond.  This is earth-breaking news to the Corinthians, and maybe to anyone at this day and time.  When intimacy disappears by choice rather than circumstance, the marriage weakens, and this is when temptation looks for an opening.</a:t>
            </a:r>
          </a:p>
          <a:p>
            <a:pPr defTabSz="942289">
              <a:defRPr/>
            </a:pPr>
            <a:endParaRPr lang="en-US" dirty="0"/>
          </a:p>
          <a:p>
            <a:pPr defTabSz="942289">
              <a:defRPr/>
            </a:pPr>
            <a:r>
              <a:rPr lang="en-US" dirty="0"/>
              <a:t>You may want to highlight the second paragraph on page 45 of our book (that begins with “True to his pattern…”) to explain verse 7:5 about Satan might tempt them if they try to “master their sexual urges by force of will.”</a:t>
            </a:r>
          </a:p>
          <a:p>
            <a:pPr defTabSz="942289">
              <a:defRPr/>
            </a:pPr>
            <a:endParaRPr lang="en-US" dirty="0"/>
          </a:p>
          <a:p>
            <a:r>
              <a:rPr lang="en-US" dirty="0"/>
              <a:t>The top right paragraph on page 44 gives us a brief explanation of verse 7:7.  Paul states that he wishes everyone were like him – unmarried and celibate – but he understands how both marriage and singleness are gifts from God.  </a:t>
            </a:r>
          </a:p>
          <a:p>
            <a:endParaRPr lang="en-US" dirty="0"/>
          </a:p>
          <a:p>
            <a:pPr defTabSz="942289">
              <a:defRPr/>
            </a:pPr>
            <a:r>
              <a:rPr lang="en-US" dirty="0"/>
              <a:t>The main messages of this discussion are: Desire matters.  Marriage matters.  Holiness matters.  And God designed them to work together.  </a:t>
            </a:r>
          </a:p>
          <a:p>
            <a:pPr defTabSz="942289">
              <a:defRPr/>
            </a:pPr>
            <a:endParaRPr lang="en-US" dirty="0"/>
          </a:p>
          <a:p>
            <a:pPr defTabSz="942289">
              <a:defRPr/>
            </a:pPr>
            <a:r>
              <a:rPr lang="en-US" dirty="0"/>
              <a:t>Sex outside marriage fractures or splits.  Sex inside marriage fortifies.  That is why God made desire holy and placed it inside the covenant of marriage for our good.</a:t>
            </a:r>
          </a:p>
        </p:txBody>
      </p:sp>
      <p:sp>
        <p:nvSpPr>
          <p:cNvPr id="4" name="Slide Number Placeholder 3">
            <a:extLst>
              <a:ext uri="{FF2B5EF4-FFF2-40B4-BE49-F238E27FC236}">
                <a16:creationId xmlns:a16="http://schemas.microsoft.com/office/drawing/2014/main" id="{1F7E4A84-DA2D-4E26-64B0-4CF4803518EA}"/>
              </a:ext>
            </a:extLst>
          </p:cNvPr>
          <p:cNvSpPr>
            <a:spLocks noGrp="1"/>
          </p:cNvSpPr>
          <p:nvPr>
            <p:ph type="sldNum" sz="quarter" idx="5"/>
          </p:nvPr>
        </p:nvSpPr>
        <p:spPr/>
        <p:txBody>
          <a:bodyPr/>
          <a:lstStyle/>
          <a:p>
            <a:fld id="{829653A4-037B-4AE8-87BC-47B0EE128C3B}" type="slidenum">
              <a:rPr lang="en-US" smtClean="0"/>
              <a:t>25</a:t>
            </a:fld>
            <a:endParaRPr lang="en-US" dirty="0"/>
          </a:p>
        </p:txBody>
      </p:sp>
    </p:spTree>
    <p:extLst>
      <p:ext uri="{BB962C8B-B14F-4D97-AF65-F5344CB8AC3E}">
        <p14:creationId xmlns:p14="http://schemas.microsoft.com/office/powerpoint/2010/main" val="15424434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4CCAC-A759-D62A-5C88-B6902EB00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C4466-91F4-29ED-5565-AED55BEAD174}"/>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C60AAA17-0DBF-8A66-3766-ABA7B9BE6C47}"/>
              </a:ext>
            </a:extLst>
          </p:cNvPr>
          <p:cNvSpPr>
            <a:spLocks noGrp="1"/>
          </p:cNvSpPr>
          <p:nvPr>
            <p:ph type="body" idx="1"/>
          </p:nvPr>
        </p:nvSpPr>
        <p:spPr>
          <a:xfrm>
            <a:off x="236483" y="3900365"/>
            <a:ext cx="6668814" cy="5290932"/>
          </a:xfrm>
        </p:spPr>
        <p:txBody>
          <a:bodyPr/>
          <a:lstStyle/>
          <a:p>
            <a:r>
              <a:rPr lang="en-US" sz="1050" dirty="0">
                <a:latin typeface="Arial" panose="020B0604020202020204" pitchFamily="34" charset="0"/>
                <a:cs typeface="Arial" panose="020B0604020202020204" pitchFamily="34" charset="0"/>
              </a:rPr>
              <a:t>Now, let’s look at the first half of Chapter 11, verses 1-16.  On page 47 of our book, the paragraph right after the subtitle “Freedom and Gender Norms”, calls Chapter 11 “the most tortured, contradictory, and confusing sections in all of Paul’s letters”.  Most of the confusion is because we are looking at this passage through the eyes of 21</a:t>
            </a:r>
            <a:r>
              <a:rPr lang="en-US" sz="1050" baseline="30000" dirty="0">
                <a:latin typeface="Arial" panose="020B0604020202020204" pitchFamily="34" charset="0"/>
                <a:cs typeface="Arial" panose="020B0604020202020204" pitchFamily="34" charset="0"/>
              </a:rPr>
              <a:t>st</a:t>
            </a:r>
            <a:r>
              <a:rPr lang="en-US" sz="1050" dirty="0">
                <a:latin typeface="Arial" panose="020B0604020202020204" pitchFamily="34" charset="0"/>
                <a:cs typeface="Arial" panose="020B0604020202020204" pitchFamily="34" charset="0"/>
              </a:rPr>
              <a:t>-century people, not people of the 1</a:t>
            </a:r>
            <a:r>
              <a:rPr lang="en-US" sz="1050" baseline="30000" dirty="0">
                <a:latin typeface="Arial" panose="020B0604020202020204" pitchFamily="34" charset="0"/>
                <a:cs typeface="Arial" panose="020B0604020202020204" pitchFamily="34" charset="0"/>
              </a:rPr>
              <a:t>st</a:t>
            </a:r>
            <a:r>
              <a:rPr lang="en-US" sz="1050" dirty="0">
                <a:latin typeface="Arial" panose="020B0604020202020204" pitchFamily="34" charset="0"/>
                <a:cs typeface="Arial" panose="020B0604020202020204" pitchFamily="34" charset="0"/>
              </a:rPr>
              <a:t> century.  So, I am going to spend a little extra time on this section.</a:t>
            </a:r>
          </a:p>
          <a:p>
            <a:pPr defTabSz="942289">
              <a:defRPr/>
            </a:pPr>
            <a:endParaRPr lang="en-US" sz="1050" dirty="0">
              <a:latin typeface="Arial" panose="020B0604020202020204" pitchFamily="34" charset="0"/>
              <a:cs typeface="Arial" panose="020B0604020202020204" pitchFamily="34" charset="0"/>
            </a:endParaRPr>
          </a:p>
          <a:p>
            <a:pPr defTabSz="942289">
              <a:defRPr/>
            </a:pPr>
            <a:r>
              <a:rPr lang="en-US" sz="1050" dirty="0">
                <a:latin typeface="Arial" panose="020B0604020202020204" pitchFamily="34" charset="0"/>
                <a:cs typeface="Arial" panose="020B0604020202020204" pitchFamily="34" charset="0"/>
              </a:rPr>
              <a:t>Paul is discussing topics he has not mentioned elsewhere about rules for worship, which implies that the Corinthians “were not following what all other churches were doing” (See verse 16).  Remember, Paul is dealing with a church that worship had become, as one commentator described, “messy, selfish, status-driven, and culturally confused”. </a:t>
            </a:r>
          </a:p>
          <a:p>
            <a:pPr defTabSz="942289">
              <a:defRPr/>
            </a:pPr>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Paul begins this chapter with a very clear message – “Be imitators of me, as I am of Christ.”  Followers are commanded to imitate leaders only insofar as those leaders imitate Christ.  Paul is saying, "You should see enough of Jesus in me that my life gives you a path to follow."  This is good advice for us still today.  Evaluate the leaders and teachers you learn from most.  Ask whether their private conduct reinforces their public teaching and whether following them would lead you closer to Christ.</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In verse 3, it says, “But I want you to understand that Christ is the head of every man, and the man is the head of the woman, and God is the head of Christ.”  Look at the graphic.  Do you see how Paul connects the 3 relationships?  This is a very important verse of this passage.  God has established principles or hierarchy of order, authority, accountability, and role relationships.</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David Guzik tells us in the Blue Letter Bible that </a:t>
            </a:r>
            <a:r>
              <a:rPr lang="en-US" sz="1050" dirty="0">
                <a:solidFill>
                  <a:schemeClr val="accent1"/>
                </a:solidFill>
                <a:latin typeface="Arial" panose="020B0604020202020204" pitchFamily="34" charset="0"/>
                <a:cs typeface="Arial" panose="020B0604020202020204" pitchFamily="34" charset="0"/>
              </a:rPr>
              <a:t>“the idea of headship and authority is important to God.  In His great plan for the ages, one great thing God looks for from man is </a:t>
            </a:r>
            <a:r>
              <a:rPr lang="en-US" sz="1050" i="1" dirty="0">
                <a:solidFill>
                  <a:schemeClr val="accent1"/>
                </a:solidFill>
                <a:latin typeface="Arial" panose="020B0604020202020204" pitchFamily="34" charset="0"/>
                <a:cs typeface="Arial" panose="020B0604020202020204" pitchFamily="34" charset="0"/>
              </a:rPr>
              <a:t>voluntary submission</a:t>
            </a:r>
            <a:r>
              <a:rPr lang="en-US" sz="1050" dirty="0">
                <a:solidFill>
                  <a:schemeClr val="accent1"/>
                </a:solidFill>
                <a:latin typeface="Arial" panose="020B0604020202020204" pitchFamily="34" charset="0"/>
                <a:cs typeface="Arial" panose="020B0604020202020204" pitchFamily="34" charset="0"/>
              </a:rPr>
              <a:t>.  This is what Jesus showed in His life repeatedly, and this is exactly what God looks for from </a:t>
            </a:r>
            <a:r>
              <a:rPr lang="en-US" sz="1050" i="1" dirty="0">
                <a:solidFill>
                  <a:schemeClr val="accent1"/>
                </a:solidFill>
                <a:latin typeface="Arial" panose="020B0604020202020204" pitchFamily="34" charset="0"/>
                <a:cs typeface="Arial" panose="020B0604020202020204" pitchFamily="34" charset="0"/>
              </a:rPr>
              <a:t>both</a:t>
            </a:r>
            <a:r>
              <a:rPr lang="en-US" sz="1050" dirty="0">
                <a:solidFill>
                  <a:schemeClr val="accent1"/>
                </a:solidFill>
                <a:latin typeface="Arial" panose="020B0604020202020204" pitchFamily="34" charset="0"/>
                <a:cs typeface="Arial" panose="020B0604020202020204" pitchFamily="34" charset="0"/>
              </a:rPr>
              <a:t> men and women, though it will be expressed in different ways.  It is essential to understand that </a:t>
            </a:r>
            <a:r>
              <a:rPr lang="en-US" sz="1050" i="1" dirty="0">
                <a:solidFill>
                  <a:schemeClr val="accent1"/>
                </a:solidFill>
                <a:latin typeface="Arial" panose="020B0604020202020204" pitchFamily="34" charset="0"/>
                <a:cs typeface="Arial" panose="020B0604020202020204" pitchFamily="34" charset="0"/>
              </a:rPr>
              <a:t>being under authority does not equal inferiority</a:t>
            </a:r>
            <a:r>
              <a:rPr lang="en-US" sz="1050" dirty="0">
                <a:solidFill>
                  <a:schemeClr val="accent1"/>
                </a:solidFill>
                <a:latin typeface="Arial" panose="020B0604020202020204" pitchFamily="34" charset="0"/>
                <a:cs typeface="Arial" panose="020B0604020202020204" pitchFamily="34" charset="0"/>
              </a:rPr>
              <a:t>.  Jesus was totally under the authority of God the Father, yet He is equally God.  When God calls women in the church to recognize the headship of men, it is not because women are unequal or inferior, but because there is a God-ordained order of authority to be respected.”</a:t>
            </a:r>
          </a:p>
          <a:p>
            <a:endParaRPr lang="en-US" sz="1050" dirty="0">
              <a:solidFill>
                <a:schemeClr val="accent1"/>
              </a:solidFill>
              <a:latin typeface="Arial" panose="020B0604020202020204" pitchFamily="34" charset="0"/>
              <a:cs typeface="Arial" panose="020B0604020202020204" pitchFamily="34" charset="0"/>
            </a:endParaRPr>
          </a:p>
          <a:p>
            <a:pPr defTabSz="942289">
              <a:defRPr/>
            </a:pPr>
            <a:r>
              <a:rPr lang="en-US" sz="1050" dirty="0">
                <a:solidFill>
                  <a:schemeClr val="tx1"/>
                </a:solidFill>
                <a:latin typeface="Arial" panose="020B0604020202020204" pitchFamily="34" charset="0"/>
                <a:cs typeface="Arial" panose="020B0604020202020204" pitchFamily="34" charset="0"/>
              </a:rPr>
              <a:t>We humans tend to rebel against authority.  Think of Adam and Eve rebelling against God’s authority in the Garden of Eden.  Remember Adam came first, and Eve was created from Adam’s rib as a helper.  God made Eve, but Adam was the source of Eve.  So, the God-ordained order of authority is Man is head of Woman.</a:t>
            </a:r>
          </a:p>
          <a:p>
            <a:endParaRPr lang="en-US" sz="1050" dirty="0">
              <a:solidFill>
                <a:schemeClr val="tx1"/>
              </a:solidFill>
              <a:latin typeface="Arial" panose="020B0604020202020204" pitchFamily="34" charset="0"/>
              <a:cs typeface="Arial" panose="020B0604020202020204" pitchFamily="34" charset="0"/>
            </a:endParaRPr>
          </a:p>
          <a:p>
            <a:r>
              <a:rPr lang="en-US" sz="1050" dirty="0">
                <a:solidFill>
                  <a:schemeClr val="tx1"/>
                </a:solidFill>
                <a:latin typeface="Arial" panose="020B0604020202020204" pitchFamily="34" charset="0"/>
                <a:cs typeface="Arial" panose="020B0604020202020204" pitchFamily="34" charset="0"/>
              </a:rPr>
              <a:t>Jesus had a different role than God.  Jesus submitted</a:t>
            </a:r>
            <a:r>
              <a:rPr lang="en-US" sz="1050" b="1" dirty="0">
                <a:solidFill>
                  <a:schemeClr val="tx1"/>
                </a:solidFill>
                <a:latin typeface="Arial" panose="020B0604020202020204" pitchFamily="34" charset="0"/>
                <a:cs typeface="Arial" panose="020B0604020202020204" pitchFamily="34" charset="0"/>
              </a:rPr>
              <a:t> </a:t>
            </a:r>
            <a:r>
              <a:rPr lang="en-US" sz="1050" dirty="0">
                <a:solidFill>
                  <a:schemeClr val="tx1"/>
                </a:solidFill>
                <a:latin typeface="Arial" panose="020B0604020202020204" pitchFamily="34" charset="0"/>
                <a:cs typeface="Arial" panose="020B0604020202020204" pitchFamily="34" charset="0"/>
              </a:rPr>
              <a:t>himself to the headship of the Father.  He was equal in value and is God.  What Paul is saying is men and women have different roles.  Women are equal in value and rank to men, but with a different role.  So, God is head of Christ; Christ is head of Man; and Man is head of Woman.</a:t>
            </a:r>
          </a:p>
          <a:p>
            <a:endParaRPr lang="en-US" sz="1050" dirty="0">
              <a:solidFill>
                <a:schemeClr val="accent1"/>
              </a:solidFill>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In verse 4, Paul begins his discussion of head coverings, but we should look at this context in the Corinth at that time.  Paul is concerned with what head coverings signified in that culture and what their use communicated about honor, authority, and God’s design in worship.  You see, a head covering was a symbol of submission in Corinth.</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Every church uses symbols.  For instance, if the pastor at your church says, “Let us pray,” we might automatically bow our heads to show reverence to God.  Standing when we sing songs during a worship service communicates honor towards the God we sing to.  Quiet reflection during the Lord’s Supper communicates surrender to the Christ who gave himself for us.</a:t>
            </a:r>
            <a:r>
              <a:rPr lang="en-US" sz="1050" noProof="0" dirty="0">
                <a:latin typeface="Arial" panose="020B0604020202020204" pitchFamily="34" charset="0"/>
                <a:cs typeface="Arial" panose="020B0604020202020204" pitchFamily="34" charset="0"/>
              </a:rPr>
              <a:t>  It is a small way we show God reverence and honor.  Not so much now as when I was younger, but if we saw a funeral procession with their car lights on, the other cars would pull over to the side of the road and let them pass.  It was a sign of reverence and honoring the person who died as well as their family.  Paul is calling the church to show reverence, honor and humility during our time of worship.</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For men, covering the head in worship resembled pagan Roman religious practices where priests covered their head during sacrifice to show honor to their gods.  Paul did not want the men to be confusing the worship of the Lord with any pagan religious practices.  Therefore, by removing the head covering, the Christian male publicly renounces Roman civil religion and idol worship and declares allegiance to the risen Lord.  </a:t>
            </a:r>
          </a:p>
          <a:p>
            <a:br>
              <a:rPr lang="en-US" sz="1050" dirty="0">
                <a:latin typeface="Arial" panose="020B0604020202020204" pitchFamily="34" charset="0"/>
                <a:cs typeface="Arial" panose="020B0604020202020204" pitchFamily="34" charset="0"/>
              </a:rPr>
            </a:br>
            <a:r>
              <a:rPr lang="en-US" sz="1050" dirty="0">
                <a:latin typeface="Arial" panose="020B0604020202020204" pitchFamily="34" charset="0"/>
                <a:cs typeface="Arial" panose="020B0604020202020204" pitchFamily="34" charset="0"/>
              </a:rPr>
              <a:t>When we read verse 11:5 saying how women must wear head coverings when they pray or prophesy, we tend to focus on the negative instead of the positive.  First, it means women are praying and prophesying in the gathered worship setting along with the men.  They were active participants, not worshipping separately or just decorations in the church.  But in this society of Corinth, a woman not wearing a head covering in public communicated a few negative things to others.  Some of those things included prostitution, sexual availability, rebellion against marriage, or even social dishonor.  (By the way, the shaving of a woman’s head was the punishment given to an adulteress.)</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In that society head coverings was a symbol of humility, modesty and respect.  A Christian woman in Corinth would have been viewed as either a prostitute or a radical feminist if she did not wear a head covering, which apparently there were lots of feminists in Corinth at this time.  But a woman who comes to God should be in all things modest, humble, and an attitude of respect.  </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So, should we wear head coverings today?  The application of verse 3 is that women </a:t>
            </a:r>
            <a:r>
              <a:rPr lang="en-US" sz="1050" u="sng" dirty="0">
                <a:latin typeface="Arial" panose="020B0604020202020204" pitchFamily="34" charset="0"/>
                <a:cs typeface="Arial" panose="020B0604020202020204" pitchFamily="34" charset="0"/>
              </a:rPr>
              <a:t>should act in a way that demonstrates godly submission to the authorities God has established.</a:t>
            </a:r>
            <a:r>
              <a:rPr lang="en-US" sz="1050" dirty="0">
                <a:latin typeface="Arial" panose="020B0604020202020204" pitchFamily="34" charset="0"/>
                <a:cs typeface="Arial" panose="020B0604020202020204" pitchFamily="34" charset="0"/>
              </a:rPr>
              <a:t>  In today’s society, there is no such symbol of humility, modesty and respect; therefore, no, there is no need to wear a head covering.</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Our book does a good job of explaining these verses about head coverings for women, so I would probably have the ladies read the “Freedom and Gender Norms” text.  You may want to form pairs or triads to share their thoughts about the questions in the box in the upper left corner of page 48.</a:t>
            </a:r>
          </a:p>
          <a:p>
            <a:endParaRPr lang="en-US" sz="1050" dirty="0">
              <a:latin typeface="Arial" panose="020B0604020202020204" pitchFamily="34" charset="0"/>
              <a:cs typeface="Arial" panose="020B0604020202020204" pitchFamily="34" charset="0"/>
            </a:endParaRPr>
          </a:p>
          <a:p>
            <a:r>
              <a:rPr lang="en-US" sz="1050" dirty="0">
                <a:latin typeface="Arial" panose="020B0604020202020204" pitchFamily="34" charset="0"/>
                <a:cs typeface="Arial" panose="020B0604020202020204" pitchFamily="34" charset="0"/>
              </a:rPr>
              <a:t>Paul is talking about ordered relationship here, not lesser value.  And this is important because our culture often confuses submission with inferiority.  It confuses authority with abuse.  And biblical authority is not domination.  Biblical authority is responsibility under God. </a:t>
            </a:r>
          </a:p>
        </p:txBody>
      </p:sp>
      <p:sp>
        <p:nvSpPr>
          <p:cNvPr id="4" name="Slide Number Placeholder 3">
            <a:extLst>
              <a:ext uri="{FF2B5EF4-FFF2-40B4-BE49-F238E27FC236}">
                <a16:creationId xmlns:a16="http://schemas.microsoft.com/office/drawing/2014/main" id="{375AFAA5-7137-7EEE-6742-138EF85990F3}"/>
              </a:ext>
            </a:extLst>
          </p:cNvPr>
          <p:cNvSpPr>
            <a:spLocks noGrp="1"/>
          </p:cNvSpPr>
          <p:nvPr>
            <p:ph type="sldNum" sz="quarter" idx="5"/>
          </p:nvPr>
        </p:nvSpPr>
        <p:spPr/>
        <p:txBody>
          <a:bodyPr/>
          <a:lstStyle/>
          <a:p>
            <a:fld id="{829653A4-037B-4AE8-87BC-47B0EE128C3B}" type="slidenum">
              <a:rPr lang="en-US" smtClean="0"/>
              <a:t>26</a:t>
            </a:fld>
            <a:endParaRPr lang="en-US" dirty="0"/>
          </a:p>
        </p:txBody>
      </p:sp>
    </p:spTree>
    <p:extLst>
      <p:ext uri="{BB962C8B-B14F-4D97-AF65-F5344CB8AC3E}">
        <p14:creationId xmlns:p14="http://schemas.microsoft.com/office/powerpoint/2010/main" val="40437474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FFE8D-9691-D695-F4BE-BA9BB3D4D3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13DC5-B739-61FE-A94B-DE29E0B9AF3D}"/>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3504A4D5-FFCE-19DF-A332-7ED1ABEAF09D}"/>
              </a:ext>
            </a:extLst>
          </p:cNvPr>
          <p:cNvSpPr>
            <a:spLocks noGrp="1"/>
          </p:cNvSpPr>
          <p:nvPr>
            <p:ph type="body" idx="1"/>
          </p:nvPr>
        </p:nvSpPr>
        <p:spPr/>
        <p:txBody>
          <a:bodyPr/>
          <a:lstStyle/>
          <a:p>
            <a:r>
              <a:rPr lang="en-US" dirty="0"/>
              <a:t>At creation Adam was formed first, then Eve.  God made this distinction for all times, and with it he reveals his design and purpose for the sexes.  I would highlight Galatians 3:28 that says man and woman are equal before God and in Christ, but they have been given different roles. </a:t>
            </a:r>
          </a:p>
          <a:p>
            <a:endParaRPr lang="en-US" dirty="0"/>
          </a:p>
          <a:p>
            <a:r>
              <a:rPr lang="en-US" dirty="0"/>
              <a:t>Do not forget about verses 11 and 12, which say</a:t>
            </a:r>
            <a:r>
              <a:rPr lang="en-US" dirty="0">
                <a:solidFill>
                  <a:schemeClr val="accent1"/>
                </a:solidFill>
              </a:rPr>
              <a:t>:  </a:t>
            </a:r>
            <a:r>
              <a:rPr lang="en-US" i="1" dirty="0">
                <a:solidFill>
                  <a:schemeClr val="accent1"/>
                </a:solidFill>
              </a:rPr>
              <a:t>“</a:t>
            </a:r>
            <a:r>
              <a:rPr lang="en-US" i="1" baseline="30000" dirty="0">
                <a:solidFill>
                  <a:schemeClr val="accent1"/>
                </a:solidFill>
              </a:rPr>
              <a:t>11 </a:t>
            </a:r>
            <a:r>
              <a:rPr lang="en-US" i="1" dirty="0">
                <a:solidFill>
                  <a:schemeClr val="accent1"/>
                </a:solidFill>
              </a:rPr>
              <a:t>Nevertheless, in the Lord woman is not independent of man or man independent of woman.  </a:t>
            </a:r>
            <a:r>
              <a:rPr lang="en-US" i="1" baseline="30000" dirty="0">
                <a:solidFill>
                  <a:schemeClr val="accent1"/>
                </a:solidFill>
              </a:rPr>
              <a:t>12 </a:t>
            </a:r>
            <a:r>
              <a:rPr lang="en-US" i="1" dirty="0">
                <a:solidFill>
                  <a:schemeClr val="accent1"/>
                </a:solidFill>
              </a:rPr>
              <a:t>For just as woman came from man, so man comes through woman, but all things come from God.”  </a:t>
            </a:r>
          </a:p>
          <a:p>
            <a:endParaRPr lang="en-US" dirty="0"/>
          </a:p>
          <a:p>
            <a:r>
              <a:rPr lang="en-US" dirty="0"/>
              <a:t>In other words, women and men need each other.  They each have their roles, but they cannot live without each other.  So, if any man does not recognize the important and vital place God has given women, then he is not doing God’s will.</a:t>
            </a:r>
          </a:p>
          <a:p>
            <a:endParaRPr lang="en-US" dirty="0"/>
          </a:p>
          <a:p>
            <a:r>
              <a:rPr lang="en-US" dirty="0"/>
              <a:t>The NRSVUE version of verse 16 is hard to understand, but the Contemporary English Version (CEV) says, </a:t>
            </a:r>
            <a:r>
              <a:rPr lang="en-US" i="1" dirty="0">
                <a:solidFill>
                  <a:schemeClr val="accent1"/>
                </a:solidFill>
              </a:rPr>
              <a:t>“This is how things are done in all of God's churches, and this is why none of you should argue about what I have said.”</a:t>
            </a:r>
          </a:p>
          <a:p>
            <a:endParaRPr lang="en-US" i="1" dirty="0">
              <a:solidFill>
                <a:schemeClr val="accent1"/>
              </a:solidFill>
            </a:endParaRPr>
          </a:p>
          <a:p>
            <a:r>
              <a:rPr lang="en-US" i="0" dirty="0">
                <a:solidFill>
                  <a:schemeClr val="tx1"/>
                </a:solidFill>
              </a:rPr>
              <a:t>I liked the “Takeaway” section of this lesson, but I want to simplify it even more.  Respect your spouse.  Reverence and appropriateness in worship.  Keep God at the center of your life.</a:t>
            </a:r>
          </a:p>
        </p:txBody>
      </p:sp>
      <p:sp>
        <p:nvSpPr>
          <p:cNvPr id="4" name="Slide Number Placeholder 3">
            <a:extLst>
              <a:ext uri="{FF2B5EF4-FFF2-40B4-BE49-F238E27FC236}">
                <a16:creationId xmlns:a16="http://schemas.microsoft.com/office/drawing/2014/main" id="{BC31C2C7-1267-2D5F-1A1A-74749DC78051}"/>
              </a:ext>
            </a:extLst>
          </p:cNvPr>
          <p:cNvSpPr>
            <a:spLocks noGrp="1"/>
          </p:cNvSpPr>
          <p:nvPr>
            <p:ph type="sldNum" sz="quarter" idx="5"/>
          </p:nvPr>
        </p:nvSpPr>
        <p:spPr/>
        <p:txBody>
          <a:bodyPr/>
          <a:lstStyle/>
          <a:p>
            <a:fld id="{829653A4-037B-4AE8-87BC-47B0EE128C3B}" type="slidenum">
              <a:rPr lang="en-US" smtClean="0"/>
              <a:t>27</a:t>
            </a:fld>
            <a:endParaRPr lang="en-US" dirty="0"/>
          </a:p>
        </p:txBody>
      </p:sp>
    </p:spTree>
    <p:extLst>
      <p:ext uri="{BB962C8B-B14F-4D97-AF65-F5344CB8AC3E}">
        <p14:creationId xmlns:p14="http://schemas.microsoft.com/office/powerpoint/2010/main" val="16622041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E4408-8D47-CDB4-B45B-FD3718CE00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81CFF9-CD90-20DD-713F-2AEBAFC1046D}"/>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9B6354D6-369A-139E-A04F-027B26FD7972}"/>
              </a:ext>
            </a:extLst>
          </p:cNvPr>
          <p:cNvSpPr>
            <a:spLocks noGrp="1"/>
          </p:cNvSpPr>
          <p:nvPr>
            <p:ph type="body" idx="1"/>
          </p:nvPr>
        </p:nvSpPr>
        <p:spPr/>
        <p:txBody>
          <a:bodyPr/>
          <a:lstStyle/>
          <a:p>
            <a:r>
              <a:rPr lang="en-US" dirty="0"/>
              <a:t>So, what I put in the chart for Lessons 3 and 4 for the “Problem” was:</a:t>
            </a:r>
          </a:p>
          <a:p>
            <a:pPr>
              <a:tabLst>
                <a:tab pos="457200" algn="l"/>
              </a:tabLst>
            </a:pPr>
            <a:r>
              <a:rPr lang="en-US" dirty="0"/>
              <a:t>	</a:t>
            </a:r>
            <a:r>
              <a:rPr lang="en-US" i="1" dirty="0">
                <a:solidFill>
                  <a:srgbClr val="0070C0"/>
                </a:solidFill>
              </a:rPr>
              <a:t>Sexual misconduct; we’re free in Christ to do what we want.</a:t>
            </a:r>
          </a:p>
          <a:p>
            <a:endParaRPr lang="en-US" dirty="0"/>
          </a:p>
          <a:p>
            <a:r>
              <a:rPr lang="en-US" dirty="0"/>
              <a:t>The “Response” Paul gave them from the Gospel was:</a:t>
            </a:r>
          </a:p>
          <a:p>
            <a:pPr>
              <a:tabLst>
                <a:tab pos="457200" algn="l"/>
              </a:tabLst>
            </a:pPr>
            <a:r>
              <a:rPr lang="en-US" dirty="0"/>
              <a:t>	</a:t>
            </a:r>
            <a:r>
              <a:rPr lang="en-US" i="1" dirty="0">
                <a:solidFill>
                  <a:srgbClr val="0070C0"/>
                </a:solidFill>
              </a:rPr>
              <a:t>What you do with your body matters now and in the future; sexual integrity is a “must”.</a:t>
            </a:r>
          </a:p>
          <a:p>
            <a:endParaRPr lang="en-US" dirty="0"/>
          </a:p>
        </p:txBody>
      </p:sp>
      <p:sp>
        <p:nvSpPr>
          <p:cNvPr id="4" name="Slide Number Placeholder 3">
            <a:extLst>
              <a:ext uri="{FF2B5EF4-FFF2-40B4-BE49-F238E27FC236}">
                <a16:creationId xmlns:a16="http://schemas.microsoft.com/office/drawing/2014/main" id="{4E8EC8B9-5422-3975-E3AE-C975C5734B6C}"/>
              </a:ext>
            </a:extLst>
          </p:cNvPr>
          <p:cNvSpPr>
            <a:spLocks noGrp="1"/>
          </p:cNvSpPr>
          <p:nvPr>
            <p:ph type="sldNum" sz="quarter" idx="5"/>
          </p:nvPr>
        </p:nvSpPr>
        <p:spPr/>
        <p:txBody>
          <a:bodyPr/>
          <a:lstStyle/>
          <a:p>
            <a:fld id="{829653A4-037B-4AE8-87BC-47B0EE128C3B}" type="slidenum">
              <a:rPr lang="en-US" smtClean="0"/>
              <a:t>28</a:t>
            </a:fld>
            <a:endParaRPr lang="en-US" dirty="0"/>
          </a:p>
        </p:txBody>
      </p:sp>
    </p:spTree>
    <p:extLst>
      <p:ext uri="{BB962C8B-B14F-4D97-AF65-F5344CB8AC3E}">
        <p14:creationId xmlns:p14="http://schemas.microsoft.com/office/powerpoint/2010/main" val="3894596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60942-27F4-1C63-50F8-F4EF35E126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E8F648-7DAB-C2D2-A84C-CA66F1E484ED}"/>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314C41A0-8911-78AC-B961-41804B975F6A}"/>
              </a:ext>
            </a:extLst>
          </p:cNvPr>
          <p:cNvSpPr>
            <a:spLocks noGrp="1"/>
          </p:cNvSpPr>
          <p:nvPr>
            <p:ph type="body" idx="1"/>
          </p:nvPr>
        </p:nvSpPr>
        <p:spPr/>
        <p:txBody>
          <a:bodyPr/>
          <a:lstStyle/>
          <a:p>
            <a:r>
              <a:rPr lang="en-US" dirty="0"/>
              <a:t>Now we come to Lesson 5, which covers Chapters 8, 9 and 10.  Beginning with Chapter 7, Paul begins to answer some of the questions the Corinthians raised in their letter to him.  Chapter 8 begins with the third inquiry the Corinthians had for Paul.  It states, “Now concerning food sacrificed to idols…”  So, over the next 3 chapters Paul attempts to answer that question using several examples.</a:t>
            </a:r>
          </a:p>
          <a:p>
            <a:endParaRPr lang="en-US" dirty="0"/>
          </a:p>
          <a:p>
            <a:r>
              <a:rPr lang="en-US" dirty="0"/>
              <a:t>Today we might ask, “How far does Christian freedom go regarding behavior not specifically forbidden in Scripture?”  It boils down to: Our freedom in Christ should not lead us to become stumbling blocks for others.</a:t>
            </a:r>
          </a:p>
          <a:p>
            <a:endParaRPr lang="en-US" dirty="0"/>
          </a:p>
          <a:p>
            <a:r>
              <a:rPr lang="en-US" dirty="0"/>
              <a:t>You may want to break into small groups or pairs to discuss some introductory questions.  For instance:</a:t>
            </a:r>
          </a:p>
          <a:p>
            <a:pPr marL="171450" indent="-171450">
              <a:buFont typeface="Arial" panose="020B0604020202020204" pitchFamily="34" charset="0"/>
              <a:buChar char="•"/>
            </a:pPr>
            <a:r>
              <a:rPr lang="en-US" dirty="0"/>
              <a:t>Imagine what your life would be like if you are “free” to do anything you want.  What would you do?</a:t>
            </a:r>
          </a:p>
          <a:p>
            <a:pPr marL="171450" indent="-171450">
              <a:buFont typeface="Arial" panose="020B0604020202020204" pitchFamily="34" charset="0"/>
              <a:buChar char="•"/>
            </a:pPr>
            <a:r>
              <a:rPr lang="en-US" dirty="0"/>
              <a:t>What are some of your “fundamental rights” living in the USA?  How strongly will you defend those rights?  What rights are you willing to give up?</a:t>
            </a:r>
          </a:p>
          <a:p>
            <a:pPr marL="171450" indent="-171450">
              <a:buFont typeface="Arial" panose="020B0604020202020204" pitchFamily="34" charset="0"/>
              <a:buChar char="•"/>
            </a:pPr>
            <a:r>
              <a:rPr lang="en-US" dirty="0"/>
              <a:t>How can exercising our rights and freedoms potentially become stumbling blocks for others?</a:t>
            </a:r>
          </a:p>
          <a:p>
            <a:endParaRPr lang="en-US" dirty="0"/>
          </a:p>
          <a:p>
            <a:r>
              <a:rPr lang="en-US" dirty="0"/>
              <a:t>As we discussed for Lesson 3, our book points out that the Corinthians believe that being free in Christ means all things are lawful for them.  In Lesson 3 we saw that Paul replied to them that even if that were true, not all things are beneficial.  Paul says we need to watch how we use our freedom, and there are times when we need to limit our freedom because of how it negatively influences others.  But Paul does not stop there.  He goes on to say that when we knowingly cause others to stumble in their faith, then we are in sin.</a:t>
            </a:r>
          </a:p>
          <a:p>
            <a:endParaRPr lang="en-US" dirty="0"/>
          </a:p>
          <a:p>
            <a:r>
              <a:rPr lang="en-US" dirty="0"/>
              <a:t>Not everyone is going to agree with what we say or do; that is not the point.  We just need to make sure it is in line with God’s word.  But if your actions or words cause another Christian to fall back into a sinful lifestyle, then we should not do it.</a:t>
            </a:r>
          </a:p>
        </p:txBody>
      </p:sp>
      <p:sp>
        <p:nvSpPr>
          <p:cNvPr id="4" name="Slide Number Placeholder 3">
            <a:extLst>
              <a:ext uri="{FF2B5EF4-FFF2-40B4-BE49-F238E27FC236}">
                <a16:creationId xmlns:a16="http://schemas.microsoft.com/office/drawing/2014/main" id="{6A1551F6-37F6-E318-88D0-8FE32DF742AE}"/>
              </a:ext>
            </a:extLst>
          </p:cNvPr>
          <p:cNvSpPr>
            <a:spLocks noGrp="1"/>
          </p:cNvSpPr>
          <p:nvPr>
            <p:ph type="sldNum" sz="quarter" idx="5"/>
          </p:nvPr>
        </p:nvSpPr>
        <p:spPr/>
        <p:txBody>
          <a:bodyPr/>
          <a:lstStyle/>
          <a:p>
            <a:fld id="{829653A4-037B-4AE8-87BC-47B0EE128C3B}" type="slidenum">
              <a:rPr lang="en-US" smtClean="0"/>
              <a:t>29</a:t>
            </a:fld>
            <a:endParaRPr lang="en-US" dirty="0"/>
          </a:p>
        </p:txBody>
      </p:sp>
    </p:spTree>
    <p:extLst>
      <p:ext uri="{BB962C8B-B14F-4D97-AF65-F5344CB8AC3E}">
        <p14:creationId xmlns:p14="http://schemas.microsoft.com/office/powerpoint/2010/main" val="3914841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i="0" dirty="0"/>
              <a:t>In each of the </a:t>
            </a:r>
            <a:r>
              <a:rPr lang="en-US" i="1" dirty="0"/>
              <a:t>Horizons </a:t>
            </a:r>
            <a:r>
              <a:rPr lang="en-US" i="0" dirty="0"/>
              <a:t>magazines there is the “Anna H. Bedford Bible Study Resource”, which this year is written by Rev. Joann Haejong Lee, who services as an </a:t>
            </a:r>
            <a:r>
              <a:rPr lang="en-US" i="0" dirty="0" err="1"/>
              <a:t>associatiate</a:t>
            </a:r>
            <a:r>
              <a:rPr lang="en-US" i="0" dirty="0"/>
              <a:t> pastor at Calvary Presbyterian Church in San Francisco.  Rev. Lee includes additional thoughts and questions for each of the lessons.</a:t>
            </a:r>
            <a:endParaRPr lang="en-US" i="1" dirty="0"/>
          </a:p>
        </p:txBody>
      </p:sp>
      <p:sp>
        <p:nvSpPr>
          <p:cNvPr id="4" name="Slide Number Placeholder 3"/>
          <p:cNvSpPr>
            <a:spLocks noGrp="1"/>
          </p:cNvSpPr>
          <p:nvPr>
            <p:ph type="sldNum" sz="quarter" idx="5"/>
          </p:nvPr>
        </p:nvSpPr>
        <p:spPr/>
        <p:txBody>
          <a:bodyPr/>
          <a:lstStyle/>
          <a:p>
            <a:fld id="{829653A4-037B-4AE8-87BC-47B0EE128C3B}" type="slidenum">
              <a:rPr lang="en-US" smtClean="0"/>
              <a:t>3</a:t>
            </a:fld>
            <a:endParaRPr lang="en-US" dirty="0"/>
          </a:p>
        </p:txBody>
      </p:sp>
    </p:spTree>
    <p:extLst>
      <p:ext uri="{BB962C8B-B14F-4D97-AF65-F5344CB8AC3E}">
        <p14:creationId xmlns:p14="http://schemas.microsoft.com/office/powerpoint/2010/main" val="30707842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494A1-80AD-0F80-9614-C15DEDC62B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775CB8-6FB6-0BA3-2D2F-32F5790A3E70}"/>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F4EEE9BC-C37F-0FA1-90AB-3385256DA580}"/>
              </a:ext>
            </a:extLst>
          </p:cNvPr>
          <p:cNvSpPr>
            <a:spLocks noGrp="1"/>
          </p:cNvSpPr>
          <p:nvPr>
            <p:ph type="body" idx="1"/>
          </p:nvPr>
        </p:nvSpPr>
        <p:spPr>
          <a:xfrm>
            <a:off x="346841" y="3900365"/>
            <a:ext cx="6432331" cy="5338228"/>
          </a:xfrm>
        </p:spPr>
        <p:txBody>
          <a:bodyPr/>
          <a:lstStyle/>
          <a:p>
            <a:r>
              <a:rPr lang="en-US" b="0" u="none" dirty="0"/>
              <a:t>If I said, “Just Do It”, what company do you think of?  (Nike)  How about, </a:t>
            </a:r>
            <a:r>
              <a:rPr lang="en-US" dirty="0"/>
              <a:t>"Betcha’ can't eat just one“?  (Lay’s Potato Chips) "What's in your wallet?“  (Capital One) "Have it your way.“  (Burger King)</a:t>
            </a:r>
          </a:p>
          <a:p>
            <a:r>
              <a:rPr lang="en-US" b="0" u="none" dirty="0"/>
              <a:t>These are company slogans that make you think of their product.</a:t>
            </a:r>
          </a:p>
          <a:p>
            <a:endParaRPr lang="en-US" b="0" u="none" dirty="0"/>
          </a:p>
          <a:p>
            <a:r>
              <a:rPr lang="en-US" b="0" u="none" dirty="0"/>
              <a:t>Chapter 8 begins with several what we might call “Corinthian slogans”, which are all true.</a:t>
            </a:r>
          </a:p>
          <a:p>
            <a:pPr marL="235572" indent="-235572">
              <a:buFont typeface="+mj-lt"/>
              <a:buAutoNum type="arabicPeriod"/>
            </a:pPr>
            <a:r>
              <a:rPr lang="en-US" b="0" u="none" dirty="0"/>
              <a:t>We all have knowledge.</a:t>
            </a:r>
          </a:p>
          <a:p>
            <a:pPr marL="235572" indent="-235572">
              <a:buFont typeface="+mj-lt"/>
              <a:buAutoNum type="arabicPeriod"/>
            </a:pPr>
            <a:r>
              <a:rPr lang="en-US" b="0" u="none" dirty="0"/>
              <a:t>An idol has no real existence.</a:t>
            </a:r>
          </a:p>
          <a:p>
            <a:pPr marL="235572" indent="-235572">
              <a:buFont typeface="+mj-lt"/>
              <a:buAutoNum type="arabicPeriod"/>
            </a:pPr>
            <a:r>
              <a:rPr lang="en-US" b="0" u="none" dirty="0"/>
              <a:t>There is no God but One.</a:t>
            </a:r>
          </a:p>
          <a:p>
            <a:pPr marL="235572" indent="-235572">
              <a:buFont typeface="+mj-lt"/>
              <a:buAutoNum type="arabicPeriod"/>
            </a:pPr>
            <a:r>
              <a:rPr lang="en-US" b="0" u="none" dirty="0"/>
              <a:t>Food does not bring us near to God.</a:t>
            </a:r>
          </a:p>
          <a:p>
            <a:endParaRPr lang="en-US" b="0" u="none" dirty="0"/>
          </a:p>
          <a:p>
            <a:r>
              <a:rPr lang="en-US" dirty="0"/>
              <a:t>Yet it is not enough to have a slogan if the idea it gives you is not the right theology or if that idea causes another Christian to stumble.  Not everybody understands our knowledge, and some new Christians in Corinth had a problem disassociating themselves from the customs of their old life.  Our book does a good job of covering these items in the right column on page 54, but let’s see if we can give a little more information.</a:t>
            </a:r>
          </a:p>
        </p:txBody>
      </p:sp>
      <p:sp>
        <p:nvSpPr>
          <p:cNvPr id="4" name="Slide Number Placeholder 3">
            <a:extLst>
              <a:ext uri="{FF2B5EF4-FFF2-40B4-BE49-F238E27FC236}">
                <a16:creationId xmlns:a16="http://schemas.microsoft.com/office/drawing/2014/main" id="{FF5C3E70-177F-6028-0F29-F7D7DADE63A9}"/>
              </a:ext>
            </a:extLst>
          </p:cNvPr>
          <p:cNvSpPr>
            <a:spLocks noGrp="1"/>
          </p:cNvSpPr>
          <p:nvPr>
            <p:ph type="sldNum" sz="quarter" idx="5"/>
          </p:nvPr>
        </p:nvSpPr>
        <p:spPr/>
        <p:txBody>
          <a:bodyPr/>
          <a:lstStyle/>
          <a:p>
            <a:fld id="{829653A4-037B-4AE8-87BC-47B0EE128C3B}" type="slidenum">
              <a:rPr lang="en-US" smtClean="0"/>
              <a:t>30</a:t>
            </a:fld>
            <a:endParaRPr lang="en-US" dirty="0"/>
          </a:p>
        </p:txBody>
      </p:sp>
    </p:spTree>
    <p:extLst>
      <p:ext uri="{BB962C8B-B14F-4D97-AF65-F5344CB8AC3E}">
        <p14:creationId xmlns:p14="http://schemas.microsoft.com/office/powerpoint/2010/main" val="2948382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4AF01-AD3D-A0E2-5AD1-8D62A6F5D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F0DF9-9C76-3C4D-865D-CCCA312DE408}"/>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93D07C87-B335-4F56-1140-53D5E8242ADC}"/>
              </a:ext>
            </a:extLst>
          </p:cNvPr>
          <p:cNvSpPr>
            <a:spLocks noGrp="1"/>
          </p:cNvSpPr>
          <p:nvPr>
            <p:ph type="body" idx="1"/>
          </p:nvPr>
        </p:nvSpPr>
        <p:spPr>
          <a:xfrm>
            <a:off x="346841" y="3900365"/>
            <a:ext cx="6432331" cy="5338228"/>
          </a:xfrm>
        </p:spPr>
        <p:txBody>
          <a:bodyPr/>
          <a:lstStyle/>
          <a:p>
            <a:r>
              <a:rPr lang="en-US" dirty="0"/>
              <a:t>So, let’s look at these Corinthian slogans.  Verse 8:1 is where it says “we all have knowledge.”  Some believed that just knowing the facts or the truth, that eating sacrificial meat would not contaminate them spiritually, meant they could eat any meat.  Knowing facts is important, but by itself it can make you arrogant and does not bring unity to all believers.  The way Paul says it is, “Knowledge puffs up, but love builds up.”</a:t>
            </a:r>
          </a:p>
          <a:p>
            <a:endParaRPr lang="en-US" dirty="0"/>
          </a:p>
          <a:p>
            <a:r>
              <a:rPr lang="en-US" dirty="0"/>
              <a:t>Loving and being loved by God is everything.  Jesus used His authority not to serve His own interests, but to serve the needs of others.  This is the kind of authority that we are called to recognize and submit to – an authority that is marked by love, compassion and selflessness.  We are to think about how we can help others to meet their needs.</a:t>
            </a:r>
          </a:p>
          <a:p>
            <a:br>
              <a:rPr lang="en-US" dirty="0"/>
            </a:br>
            <a:r>
              <a:rPr lang="en-US" dirty="0"/>
              <a:t>Together knowledge plus love are good things, but you must have both.  Learn all you can and then let love build you up into a strong Christian who honors others and honors God.</a:t>
            </a:r>
          </a:p>
          <a:p>
            <a:endParaRPr lang="en-US" dirty="0"/>
          </a:p>
          <a:p>
            <a:r>
              <a:rPr lang="en-US" dirty="0"/>
              <a:t>The Corinthian’s second slogan was an idol has no real existence.  Which leads to the third slogan, there is only one true God who came to us in the person of Jesus Christ, and we are brought to God through the Son.  However, this knowledge can cause some believers to feel they are superior to others who do not understand this concept, which again leads to arrogance and is not unifying. </a:t>
            </a:r>
          </a:p>
          <a:p>
            <a:endParaRPr lang="en-US" b="0" u="none" dirty="0"/>
          </a:p>
          <a:p>
            <a:r>
              <a:rPr lang="en-US" dirty="0"/>
              <a:t>And finally, whether we eat meat that had been sacrificed to idols or not </a:t>
            </a:r>
            <a:r>
              <a:rPr lang="en-US" noProof="0" dirty="0"/>
              <a:t>may be insignificant </a:t>
            </a:r>
            <a:r>
              <a:rPr lang="en-US" dirty="0"/>
              <a:t>to us, but is it leading somebody else into sinning against their own conscience?  To help understand this passage better, it would probably be beneficial to explain the meat sacrifices to idols and how it was handled in the Greek and Roman markets.</a:t>
            </a:r>
          </a:p>
          <a:p>
            <a:endParaRPr lang="en-US" b="0" u="none" dirty="0"/>
          </a:p>
          <a:p>
            <a:r>
              <a:rPr lang="en-US" dirty="0"/>
              <a:t>In ancient Greek and Roman religions, animals such as bulls, goats, pigs, and sheep were commonly sacrificed to gods.  They believed evil spirits were always trying to enter human beings, and the best way to do so was through food.   So, they believed sacrificing food in a pagan temple would cleanse them of evil spirits.</a:t>
            </a:r>
          </a:p>
          <a:p>
            <a:endParaRPr lang="en-US" dirty="0"/>
          </a:p>
          <a:p>
            <a:r>
              <a:rPr lang="en-US" dirty="0"/>
              <a:t>Idol offerings were divided into 3 parts – the 1</a:t>
            </a:r>
            <a:r>
              <a:rPr lang="en-US" baseline="30000" dirty="0"/>
              <a:t>st</a:t>
            </a:r>
            <a:r>
              <a:rPr lang="en-US" dirty="0"/>
              <a:t> part was burned on the altar as a sacrifice; the 2</a:t>
            </a:r>
            <a:r>
              <a:rPr lang="en-US" baseline="30000" dirty="0"/>
              <a:t>nd</a:t>
            </a:r>
            <a:r>
              <a:rPr lang="en-US" dirty="0"/>
              <a:t> part was given as payment to the priest; and the 3</a:t>
            </a:r>
            <a:r>
              <a:rPr lang="en-US" baseline="30000" dirty="0"/>
              <a:t>rd</a:t>
            </a:r>
            <a:r>
              <a:rPr lang="en-US" dirty="0"/>
              <a:t> part was kept by the person offering the food.  The priests couldn’t eat all the food given to them, so much of it was sold in the marketplace, and people bought the meat for their meals at home.  It was highly valued meat because it was cleansed of evil spirits, but it was also generally cheaper (and who doesn’t like a bargain?).</a:t>
            </a:r>
          </a:p>
          <a:p>
            <a:endParaRPr lang="en-US" dirty="0"/>
          </a:p>
          <a:p>
            <a:r>
              <a:rPr lang="en-US" dirty="0"/>
              <a:t>It was impossible to avoid eating idol sacrifices because it was served at weddings and feasts and any other place where food was served.  Many of the Corinthian Christians were Gentiles who used to worship pagan idols, and they had participated in temple rituals such as eating food sacrificed to idols.  Some of these Gentile Christians refused to buy such meat because it brought back memories of their previous pagan lives or because those who saw them buy it might think they had reverted back to paganism.</a:t>
            </a:r>
          </a:p>
          <a:p>
            <a:endParaRPr lang="en-US" dirty="0"/>
          </a:p>
          <a:p>
            <a:r>
              <a:rPr lang="en-US" dirty="0"/>
              <a:t>On the other hand, some believers were not bothered.  To them, meat was meat.  They knew pagan gods did not really exist and evil spirits did not contaminate food.  These people were mature believers, well-grounded in God’s truth, and their consciences were clear in the matter.</a:t>
            </a:r>
          </a:p>
          <a:p>
            <a:endParaRPr lang="en-US" dirty="0"/>
          </a:p>
          <a:p>
            <a:pPr defTabSz="942289">
              <a:defRPr/>
            </a:pPr>
            <a:r>
              <a:rPr lang="en-US" dirty="0"/>
              <a:t>So, the Corinthian congregation wrote a letter to Paul asking about some “fundamental rights” they had.  Paul begins this discussion by first tackling their question about whether Christians could legitimately eat meat that had been sacrificed to idols.  Paul agreed with the Corinthians that eating or not eating food has no spiritual significance.  But if we cause another believer to sin by leading him into a situation he cannot handle, then that is an offense against God.</a:t>
            </a:r>
          </a:p>
          <a:p>
            <a:pPr marL="0" marR="0" lvl="0" indent="0" algn="l" defTabSz="942289" rtl="0" eaLnBrk="1" fontAlgn="auto" latinLnBrk="0" hangingPunct="1">
              <a:lnSpc>
                <a:spcPct val="100000"/>
              </a:lnSpc>
              <a:spcBef>
                <a:spcPts val="0"/>
              </a:spcBef>
              <a:spcAft>
                <a:spcPts val="0"/>
              </a:spcAft>
              <a:buClrTx/>
              <a:buSzTx/>
              <a:buFontTx/>
              <a:buNone/>
              <a:tabLst/>
              <a:defRPr/>
            </a:pPr>
            <a:endParaRPr lang="en-US" dirty="0"/>
          </a:p>
          <a:p>
            <a:pPr marL="0" marR="0" lvl="0" indent="0" algn="l" defTabSz="942289" rtl="0" eaLnBrk="1" fontAlgn="auto" latinLnBrk="0" hangingPunct="1">
              <a:lnSpc>
                <a:spcPct val="100000"/>
              </a:lnSpc>
              <a:spcBef>
                <a:spcPts val="0"/>
              </a:spcBef>
              <a:spcAft>
                <a:spcPts val="0"/>
              </a:spcAft>
              <a:buClrTx/>
              <a:buSzTx/>
              <a:buFontTx/>
              <a:buNone/>
              <a:tabLst/>
              <a:defRPr/>
            </a:pPr>
            <a:r>
              <a:rPr lang="en-US" dirty="0"/>
              <a:t>For instance, when a child is young, we do not allow them to play with sharp objects, go into the street, or play with dangerous machines.  But as they mature and learn what is dangerous and what is not, then those restrictions are lifted.  The same is true with new believers versus more established believers.</a:t>
            </a:r>
          </a:p>
        </p:txBody>
      </p:sp>
      <p:sp>
        <p:nvSpPr>
          <p:cNvPr id="4" name="Slide Number Placeholder 3">
            <a:extLst>
              <a:ext uri="{FF2B5EF4-FFF2-40B4-BE49-F238E27FC236}">
                <a16:creationId xmlns:a16="http://schemas.microsoft.com/office/drawing/2014/main" id="{1E049CD7-9C53-3697-F1A5-7C21A0C0FDA6}"/>
              </a:ext>
            </a:extLst>
          </p:cNvPr>
          <p:cNvSpPr>
            <a:spLocks noGrp="1"/>
          </p:cNvSpPr>
          <p:nvPr>
            <p:ph type="sldNum" sz="quarter" idx="5"/>
          </p:nvPr>
        </p:nvSpPr>
        <p:spPr/>
        <p:txBody>
          <a:bodyPr/>
          <a:lstStyle/>
          <a:p>
            <a:fld id="{829653A4-037B-4AE8-87BC-47B0EE128C3B}" type="slidenum">
              <a:rPr lang="en-US" smtClean="0"/>
              <a:t>31</a:t>
            </a:fld>
            <a:endParaRPr lang="en-US" dirty="0"/>
          </a:p>
        </p:txBody>
      </p:sp>
    </p:spTree>
    <p:extLst>
      <p:ext uri="{BB962C8B-B14F-4D97-AF65-F5344CB8AC3E}">
        <p14:creationId xmlns:p14="http://schemas.microsoft.com/office/powerpoint/2010/main" val="3908156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DCA41-6BD0-A96A-8698-010C2B5B8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3F431-F007-397E-436A-B5B822E988E5}"/>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FDF00752-64FB-90A8-2267-6ABAB45DEB9C}"/>
              </a:ext>
            </a:extLst>
          </p:cNvPr>
          <p:cNvSpPr>
            <a:spLocks noGrp="1"/>
          </p:cNvSpPr>
          <p:nvPr>
            <p:ph type="body" idx="1"/>
          </p:nvPr>
        </p:nvSpPr>
        <p:spPr/>
        <p:txBody>
          <a:bodyPr/>
          <a:lstStyle/>
          <a:p>
            <a:r>
              <a:rPr lang="en-US" dirty="0"/>
              <a:t>If you want to expand on the idea of “others to be considered”, you may want to have small discussion groups using some of the questions included in the “Today’s Stumbling Blocks” section on page 55.  The 2 scenarios I liked from our book are in the 3</a:t>
            </a:r>
            <a:r>
              <a:rPr lang="en-US" baseline="30000" dirty="0"/>
              <a:t>rd</a:t>
            </a:r>
            <a:r>
              <a:rPr lang="en-US" dirty="0"/>
              <a:t> and 4</a:t>
            </a:r>
            <a:r>
              <a:rPr lang="en-US" baseline="30000" dirty="0"/>
              <a:t>th</a:t>
            </a:r>
            <a:r>
              <a:rPr lang="en-US" dirty="0"/>
              <a:t> paragraphs, but you may have some other ideas or issues that you want to discuss.</a:t>
            </a:r>
          </a:p>
          <a:p>
            <a:endParaRPr lang="en-US" dirty="0"/>
          </a:p>
          <a:p>
            <a:r>
              <a:rPr lang="en-US" dirty="0"/>
              <a:t>Our study book then goes into Chapter 9, which is a continuation of Chapter 8’s argument of how the “strong” in knowledge should limit their freedom for those who are “weak” in faith.</a:t>
            </a:r>
          </a:p>
          <a:p>
            <a:endParaRPr lang="en-US" dirty="0"/>
          </a:p>
          <a:p>
            <a:r>
              <a:rPr lang="en-US" dirty="0"/>
              <a:t>The last 2 paragraphs on page 55 discuss how Paul uses himself as an example of this idea by voluntarily giving up his apostolic rights, which would be the highest rights.  He chooses to surrender his rights to avoid hindering the spread of the Gospel and set an example of self-sacrifice for the sake of others.  Verse 9:2 reminds them that their existence validates his apostleship.</a:t>
            </a:r>
          </a:p>
          <a:p>
            <a:endParaRPr lang="en-US" dirty="0"/>
          </a:p>
          <a:p>
            <a:r>
              <a:rPr lang="en-US" dirty="0"/>
              <a:t>To illustrate the necessary self-discipline for Christian life, Paul uses the metaphor of a runner and a boxer to show how we should live like an athlete that competes to win.  Corinth held the Isthmian Games every 2 years.  (The Olympics was the only competition more important than the Isthmian Games.)  The imagery of athletes, races, training and prizes would have been a vivid example for them.  Winners are not slackers but work hard and train hard.  And the reward awaiting us is in heaven.</a:t>
            </a:r>
          </a:p>
          <a:p>
            <a:endParaRPr lang="en-US" dirty="0"/>
          </a:p>
          <a:p>
            <a:r>
              <a:rPr lang="en-US" dirty="0"/>
              <a:t>Chapter 10 continues this same theme as Chapters 8 and 9 but brings in examples from the Israelites Exodus from Egypt and wandering in the wilderness.  Paul discusses how Christian freedom has limits, and he concludes that true freedom is governed by love for others and the ultimate purpose of doing everything to honor God (verse 10:31).</a:t>
            </a:r>
          </a:p>
        </p:txBody>
      </p:sp>
      <p:sp>
        <p:nvSpPr>
          <p:cNvPr id="4" name="Slide Number Placeholder 3">
            <a:extLst>
              <a:ext uri="{FF2B5EF4-FFF2-40B4-BE49-F238E27FC236}">
                <a16:creationId xmlns:a16="http://schemas.microsoft.com/office/drawing/2014/main" id="{8A472571-390E-B9B6-0F15-2366598DE4BF}"/>
              </a:ext>
            </a:extLst>
          </p:cNvPr>
          <p:cNvSpPr>
            <a:spLocks noGrp="1"/>
          </p:cNvSpPr>
          <p:nvPr>
            <p:ph type="sldNum" sz="quarter" idx="5"/>
          </p:nvPr>
        </p:nvSpPr>
        <p:spPr/>
        <p:txBody>
          <a:bodyPr/>
          <a:lstStyle/>
          <a:p>
            <a:fld id="{829653A4-037B-4AE8-87BC-47B0EE128C3B}" type="slidenum">
              <a:rPr lang="en-US" smtClean="0"/>
              <a:t>32</a:t>
            </a:fld>
            <a:endParaRPr lang="en-US" dirty="0"/>
          </a:p>
        </p:txBody>
      </p:sp>
    </p:spTree>
    <p:extLst>
      <p:ext uri="{BB962C8B-B14F-4D97-AF65-F5344CB8AC3E}">
        <p14:creationId xmlns:p14="http://schemas.microsoft.com/office/powerpoint/2010/main" val="36623220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231AE-A31C-3FFB-563C-0037142397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B5A8A7-7D2F-0B72-BB88-923E2995DE46}"/>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6B6CB3A9-ACC9-F242-BCC7-F7A53E7FE7FC}"/>
              </a:ext>
            </a:extLst>
          </p:cNvPr>
          <p:cNvSpPr>
            <a:spLocks noGrp="1"/>
          </p:cNvSpPr>
          <p:nvPr>
            <p:ph type="body" idx="1"/>
          </p:nvPr>
        </p:nvSpPr>
        <p:spPr>
          <a:xfrm>
            <a:off x="378372" y="3900365"/>
            <a:ext cx="6385035" cy="5017057"/>
          </a:xfrm>
        </p:spPr>
        <p:txBody>
          <a:bodyPr/>
          <a:lstStyle/>
          <a:p>
            <a:r>
              <a:rPr lang="en-US" dirty="0"/>
              <a:t>There are other memorable verses, but I listed 3 verses that I thought were key for each of us to remember from this lesson.</a:t>
            </a:r>
          </a:p>
          <a:p>
            <a:pPr marL="228600" lvl="0" indent="-228600">
              <a:buFont typeface="+mj-lt"/>
              <a:buAutoNum type="arabicPeriod"/>
            </a:pPr>
            <a:r>
              <a:rPr lang="en-US" dirty="0"/>
              <a:t>8:1b – “Knowledge puffs up, but love builds up.”  You may want to discuss what “knowledge puffs up” and “love builds up” look like.  The </a:t>
            </a:r>
            <a:r>
              <a:rPr lang="en-US" b="1" i="1" u="sng" dirty="0"/>
              <a:t>Bible Hub</a:t>
            </a:r>
            <a:r>
              <a:rPr lang="en-US" b="1" i="1" u="none" dirty="0"/>
              <a:t> </a:t>
            </a:r>
            <a:r>
              <a:rPr lang="en-US" dirty="0"/>
              <a:t>website lists these items:</a:t>
            </a:r>
            <a:br>
              <a:rPr lang="en-US" dirty="0"/>
            </a:br>
            <a:r>
              <a:rPr lang="en-US" dirty="0"/>
              <a:t>     </a:t>
            </a:r>
            <a:r>
              <a:rPr lang="en-US" b="1" dirty="0"/>
              <a:t>What “Knowledge Puffs Up” Looks Like</a:t>
            </a:r>
            <a:endParaRPr lang="en-US" dirty="0"/>
          </a:p>
          <a:p>
            <a:pPr marL="457200"/>
            <a:r>
              <a:rPr lang="en-US" dirty="0"/>
              <a:t>• Treating information as a trophy instead of a tool</a:t>
            </a:r>
          </a:p>
          <a:p>
            <a:pPr marL="457200"/>
            <a:r>
              <a:rPr lang="en-US" dirty="0"/>
              <a:t>• Speaking to win arguments, not to win hearts</a:t>
            </a:r>
          </a:p>
          <a:p>
            <a:pPr marL="457200"/>
            <a:r>
              <a:rPr lang="en-US" dirty="0"/>
              <a:t>• Measuring others by what they don’t know rather than Who they need</a:t>
            </a:r>
          </a:p>
          <a:p>
            <a:pPr marL="457200"/>
            <a:r>
              <a:rPr lang="en-US" dirty="0"/>
              <a:t>• Forgetting that every fact we grasp is a gift, not an achievement (</a:t>
            </a:r>
            <a:r>
              <a:rPr lang="en-US" dirty="0">
                <a:hlinkClick r:id="rId3"/>
              </a:rPr>
              <a:t>James 1:17</a:t>
            </a:r>
            <a:r>
              <a:rPr lang="en-US" dirty="0"/>
              <a:t>)</a:t>
            </a:r>
          </a:p>
          <a:p>
            <a:pPr marL="457200"/>
            <a:br>
              <a:rPr lang="en-US" dirty="0"/>
            </a:br>
            <a:r>
              <a:rPr lang="en-US" b="1" dirty="0"/>
              <a:t>What “Love Builds Up” Looks Like</a:t>
            </a:r>
            <a:endParaRPr lang="en-US" dirty="0"/>
          </a:p>
          <a:p>
            <a:pPr marL="457200"/>
            <a:r>
              <a:rPr lang="en-US" dirty="0"/>
              <a:t>• Using truth to serve, not to show off (</a:t>
            </a:r>
            <a:r>
              <a:rPr lang="en-US" dirty="0">
                <a:hlinkClick r:id="rId4"/>
              </a:rPr>
              <a:t>Ephesians 4:29</a:t>
            </a:r>
            <a:r>
              <a:rPr lang="en-US" dirty="0"/>
              <a:t>)</a:t>
            </a:r>
          </a:p>
          <a:p>
            <a:pPr marL="457200"/>
            <a:r>
              <a:rPr lang="en-US" dirty="0"/>
              <a:t>• Adjusting tone, timing, and words so people flourish (</a:t>
            </a:r>
            <a:r>
              <a:rPr lang="en-US" dirty="0">
                <a:hlinkClick r:id="rId5"/>
              </a:rPr>
              <a:t>Colossians 4:6</a:t>
            </a:r>
            <a:r>
              <a:rPr lang="en-US" dirty="0"/>
              <a:t>)</a:t>
            </a:r>
          </a:p>
          <a:p>
            <a:pPr marL="457200"/>
            <a:r>
              <a:rPr lang="en-US" dirty="0"/>
              <a:t>• Valuing the person over the point (</a:t>
            </a:r>
            <a:r>
              <a:rPr lang="en-US" dirty="0">
                <a:hlinkClick r:id="rId6"/>
              </a:rPr>
              <a:t>Romans 14:15</a:t>
            </a:r>
            <a:r>
              <a:rPr lang="en-US" dirty="0"/>
              <a:t>)</a:t>
            </a:r>
          </a:p>
          <a:p>
            <a:pPr marL="457200"/>
            <a:r>
              <a:rPr lang="en-US" dirty="0"/>
              <a:t>• Seeking another’s spiritual good even when we’re “right” (</a:t>
            </a:r>
            <a:r>
              <a:rPr lang="en-US" dirty="0">
                <a:hlinkClick r:id="rId7"/>
              </a:rPr>
              <a:t>Philippians 2:3-4</a:t>
            </a:r>
            <a:r>
              <a:rPr lang="en-US" dirty="0"/>
              <a:t>)</a:t>
            </a:r>
            <a:br>
              <a:rPr lang="en-US" dirty="0"/>
            </a:br>
            <a:endParaRPr lang="en-US" dirty="0"/>
          </a:p>
          <a:p>
            <a:pPr marL="228600" lvl="0" indent="-228600">
              <a:buFont typeface="+mj-lt"/>
              <a:buAutoNum type="arabicPeriod" startAt="2"/>
            </a:pPr>
            <a:r>
              <a:rPr lang="en-US" dirty="0"/>
              <a:t>10:13 – “God won’t let you be tested beyond your strength,” which is discussed on page 57.  I thought the 2</a:t>
            </a:r>
            <a:r>
              <a:rPr lang="en-US" baseline="30000" dirty="0"/>
              <a:t>nd</a:t>
            </a:r>
            <a:r>
              <a:rPr lang="en-US" dirty="0"/>
              <a:t> paragraph on that page was the most important idea to understand.  There is a suggestion on page 60 where Sarah has listed some questions to develop</a:t>
            </a:r>
            <a:br>
              <a:rPr lang="en-US" dirty="0"/>
            </a:br>
            <a:endParaRPr lang="en-US" dirty="0"/>
          </a:p>
          <a:p>
            <a:pPr marL="228600" lvl="0" indent="-228600">
              <a:buFont typeface="+mj-lt"/>
              <a:buAutoNum type="arabicPeriod" startAt="2"/>
            </a:pPr>
            <a:r>
              <a:rPr lang="en-US" dirty="0"/>
              <a:t>10:31 – “Do everything to honor God,” which is a common theme throughout 1 Corinthians.</a:t>
            </a:r>
          </a:p>
          <a:p>
            <a:br>
              <a:rPr lang="en-US" dirty="0"/>
            </a:br>
            <a:r>
              <a:rPr lang="en-US" dirty="0"/>
              <a:t>Also, I have included a link that shows how to do the “How Sin Sucks Us In” experiment to visually show the concept we have been discussing.  You need a balloon, jar, strip of paper, lighter, and a straw to do the experiment.  The balloon represents us.  The jar represents sin or temptation.  The straw represents God.  It is a quick way to see how easily sin can suck us in.  </a:t>
            </a:r>
            <a:r>
              <a:rPr lang="en-US" i="1" dirty="0"/>
              <a:t>(See picture)</a:t>
            </a:r>
            <a:endParaRPr lang="en-US" dirty="0"/>
          </a:p>
        </p:txBody>
      </p:sp>
      <p:sp>
        <p:nvSpPr>
          <p:cNvPr id="4" name="Slide Number Placeholder 3">
            <a:extLst>
              <a:ext uri="{FF2B5EF4-FFF2-40B4-BE49-F238E27FC236}">
                <a16:creationId xmlns:a16="http://schemas.microsoft.com/office/drawing/2014/main" id="{B236E855-00AD-CE31-550C-9594A42B6495}"/>
              </a:ext>
            </a:extLst>
          </p:cNvPr>
          <p:cNvSpPr>
            <a:spLocks noGrp="1"/>
          </p:cNvSpPr>
          <p:nvPr>
            <p:ph type="sldNum" sz="quarter" idx="5"/>
          </p:nvPr>
        </p:nvSpPr>
        <p:spPr/>
        <p:txBody>
          <a:bodyPr/>
          <a:lstStyle/>
          <a:p>
            <a:fld id="{829653A4-037B-4AE8-87BC-47B0EE128C3B}" type="slidenum">
              <a:rPr lang="en-US" smtClean="0"/>
              <a:t>33</a:t>
            </a:fld>
            <a:endParaRPr lang="en-US" dirty="0"/>
          </a:p>
        </p:txBody>
      </p:sp>
    </p:spTree>
    <p:extLst>
      <p:ext uri="{BB962C8B-B14F-4D97-AF65-F5344CB8AC3E}">
        <p14:creationId xmlns:p14="http://schemas.microsoft.com/office/powerpoint/2010/main" val="9120921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C255-98BE-2223-EED2-B336374427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1A28EF-D640-A4CB-03EE-011EE4FC6CFE}"/>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D44E46CB-1EC1-8E4A-FF2F-48FD7CC022D8}"/>
              </a:ext>
            </a:extLst>
          </p:cNvPr>
          <p:cNvSpPr>
            <a:spLocks noGrp="1"/>
          </p:cNvSpPr>
          <p:nvPr>
            <p:ph type="body" idx="1"/>
          </p:nvPr>
        </p:nvSpPr>
        <p:spPr>
          <a:xfrm>
            <a:off x="283779" y="3900365"/>
            <a:ext cx="6432331" cy="5196338"/>
          </a:xfrm>
        </p:spPr>
        <p:txBody>
          <a:bodyPr/>
          <a:lstStyle/>
          <a:p>
            <a:r>
              <a:rPr lang="en-US" dirty="0"/>
              <a:t>After doing the experiment “How Sin Sucks Us In”, you may want to have a discussion on ways we might overcome temptation.  I’ve listed a few suggestions to get you started.</a:t>
            </a:r>
          </a:p>
          <a:p>
            <a:r>
              <a:rPr lang="en-US" b="1" dirty="0"/>
              <a:t>1. Study God’s Word</a:t>
            </a:r>
            <a:r>
              <a:rPr lang="en-US" dirty="0"/>
              <a:t> – A deep knowledge of God’s Word through constant study and meditation is what equips us to stand firm in the face of temptation.  Paul explains this in Romans 12:2 (NIV) – </a:t>
            </a:r>
            <a:r>
              <a:rPr lang="en-US" dirty="0">
                <a:solidFill>
                  <a:srgbClr val="0070C0"/>
                </a:solidFill>
              </a:rPr>
              <a:t>“</a:t>
            </a:r>
            <a:r>
              <a:rPr lang="en-US" b="0" i="1" dirty="0">
                <a:solidFill>
                  <a:srgbClr val="0070C0"/>
                </a:solidFill>
              </a:rPr>
              <a:t>Do not conform any longer to the pattern of this world but be transformed by the renewing of your mind. Then you will be able to test and approve what God’s will is—his good, pleasing and perfect will.”</a:t>
            </a:r>
            <a:endParaRPr lang="en-US" b="0" dirty="0">
              <a:solidFill>
                <a:srgbClr val="0070C0"/>
              </a:solidFill>
            </a:endParaRPr>
          </a:p>
          <a:p>
            <a:r>
              <a:rPr lang="en-US" b="1" dirty="0"/>
              <a:t>2. Ask God for Help in your prayers </a:t>
            </a:r>
            <a:r>
              <a:rPr lang="en-US" b="0" dirty="0"/>
              <a:t>– </a:t>
            </a:r>
            <a:r>
              <a:rPr lang="en-US" dirty="0"/>
              <a:t>God remains our most enormous help and saving grace from falling in overcoming temptations.  In Matthew 6:13 Jesus tells us to ask God for help – “</a:t>
            </a:r>
            <a:r>
              <a:rPr lang="en-US" b="0" i="1" dirty="0">
                <a:solidFill>
                  <a:srgbClr val="0070C0"/>
                </a:solidFill>
              </a:rPr>
              <a:t>Do not lead us into temptation but deliver us from evil.”</a:t>
            </a:r>
            <a:r>
              <a:rPr lang="en-US" b="0" dirty="0">
                <a:solidFill>
                  <a:srgbClr val="0070C0"/>
                </a:solidFill>
              </a:rPr>
              <a:t>  </a:t>
            </a:r>
            <a:r>
              <a:rPr lang="en-US" dirty="0"/>
              <a:t>It seems like the more you pray, the less susceptible you are to fall into temptation.  So, pray without ceasing if you want to overcome temptations constantly.</a:t>
            </a:r>
          </a:p>
          <a:p>
            <a:r>
              <a:rPr lang="en-US" b="1" dirty="0"/>
              <a:t>3. Flee from Tempting Situations </a:t>
            </a:r>
            <a:r>
              <a:rPr lang="en-US" b="0" dirty="0"/>
              <a:t>–</a:t>
            </a:r>
            <a:r>
              <a:rPr lang="en-US" b="1" dirty="0"/>
              <a:t> </a:t>
            </a:r>
            <a:r>
              <a:rPr lang="en-US" b="0" dirty="0"/>
              <a:t>The Bible says in 1 Thessalonians 5:22 – </a:t>
            </a:r>
            <a:r>
              <a:rPr lang="en-US" b="1" i="1" dirty="0">
                <a:solidFill>
                  <a:srgbClr val="0070C0"/>
                </a:solidFill>
              </a:rPr>
              <a:t>“</a:t>
            </a:r>
            <a:r>
              <a:rPr lang="en-US" b="0" i="1" dirty="0">
                <a:solidFill>
                  <a:srgbClr val="0070C0"/>
                </a:solidFill>
              </a:rPr>
              <a:t>And stay away from everything that is evil.”  </a:t>
            </a:r>
            <a:r>
              <a:rPr lang="en-US" dirty="0"/>
              <a:t>In other words, flee situations that will lead us to sin.  You would not see fire and walk right into it; instead, you would run to safety.  You should do the same with tempting situations.</a:t>
            </a:r>
          </a:p>
          <a:p>
            <a:endParaRPr lang="en-US" dirty="0"/>
          </a:p>
          <a:p>
            <a:r>
              <a:rPr lang="en-US" b="1" dirty="0"/>
              <a:t>“10 Traits of a Selfless Person” Activity </a:t>
            </a:r>
            <a:r>
              <a:rPr lang="en-US" b="0" dirty="0"/>
              <a:t>– You can do this various ways, but one way is to divide the group into groups of 3 to 4 people and ask the group to produce 10 traits of a selfless person.  Some possible traits are:  naturally generous; radiate empathy and compassion; prioritize other’s needs first; give others the benefit of the doubt; incredibly understanding; master the art of compromise; practice active listening; give without expecting returns; quick to forgive; and consider the impact of your actions.</a:t>
            </a:r>
            <a:endParaRPr lang="en-US" b="1" dirty="0"/>
          </a:p>
          <a:p>
            <a:endParaRPr lang="en-US" b="1" dirty="0"/>
          </a:p>
          <a:p>
            <a:r>
              <a:rPr lang="en-US" b="0" dirty="0"/>
              <a:t>Another suggestion for an activity is the </a:t>
            </a:r>
            <a:r>
              <a:rPr lang="en-US" b="1" dirty="0"/>
              <a:t>“Selfless Acts Challenge”</a:t>
            </a:r>
          </a:p>
          <a:p>
            <a:r>
              <a:rPr lang="en-US" dirty="0"/>
              <a:t>Divide into teams and challenge each team to produce a list of creative ways to perform selfless acts within your community.  Set a time limit (e.g., 10 minutes).  You may want to provide a list of potential ideas such as volunteering at a local shelter, organizing a neighborhood clean-up, or writing encouraging notes to essential workers.  After the time is up, reconvene and as a group select one or two ideas to follow through in doing in the community.</a:t>
            </a:r>
          </a:p>
          <a:p>
            <a:endParaRPr lang="en-US" dirty="0"/>
          </a:p>
          <a:p>
            <a:r>
              <a:rPr lang="en-US" dirty="0"/>
              <a:t>There is no closing prayer included in the lesson, so one suggestion is to sing or read the verses of “Jesu, Jesu, Fill Us with Your Love”.</a:t>
            </a:r>
          </a:p>
        </p:txBody>
      </p:sp>
      <p:sp>
        <p:nvSpPr>
          <p:cNvPr id="4" name="Slide Number Placeholder 3">
            <a:extLst>
              <a:ext uri="{FF2B5EF4-FFF2-40B4-BE49-F238E27FC236}">
                <a16:creationId xmlns:a16="http://schemas.microsoft.com/office/drawing/2014/main" id="{488D6AF1-C919-553C-9A6F-C60741AF43AD}"/>
              </a:ext>
            </a:extLst>
          </p:cNvPr>
          <p:cNvSpPr>
            <a:spLocks noGrp="1"/>
          </p:cNvSpPr>
          <p:nvPr>
            <p:ph type="sldNum" sz="quarter" idx="5"/>
          </p:nvPr>
        </p:nvSpPr>
        <p:spPr/>
        <p:txBody>
          <a:bodyPr/>
          <a:lstStyle/>
          <a:p>
            <a:fld id="{829653A4-037B-4AE8-87BC-47B0EE128C3B}" type="slidenum">
              <a:rPr lang="en-US" smtClean="0"/>
              <a:t>34</a:t>
            </a:fld>
            <a:endParaRPr lang="en-US" dirty="0"/>
          </a:p>
        </p:txBody>
      </p:sp>
    </p:spTree>
    <p:extLst>
      <p:ext uri="{BB962C8B-B14F-4D97-AF65-F5344CB8AC3E}">
        <p14:creationId xmlns:p14="http://schemas.microsoft.com/office/powerpoint/2010/main" val="25390848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57B23-97D9-DBC1-B068-62EF5AC40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1A35A2-4C15-1C33-96C6-10B75E95014D}"/>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3C57FEBA-143A-857E-ADB9-8CE07D489F0A}"/>
              </a:ext>
            </a:extLst>
          </p:cNvPr>
          <p:cNvSpPr>
            <a:spLocks noGrp="1"/>
          </p:cNvSpPr>
          <p:nvPr>
            <p:ph type="body" idx="1"/>
          </p:nvPr>
        </p:nvSpPr>
        <p:spPr/>
        <p:txBody>
          <a:bodyPr/>
          <a:lstStyle/>
          <a:p>
            <a:r>
              <a:rPr lang="en-US" dirty="0"/>
              <a:t>So, what I put in the chart for Lesson 5 for the “Problem” was:</a:t>
            </a:r>
          </a:p>
          <a:p>
            <a:pPr>
              <a:tabLst>
                <a:tab pos="457200" algn="l"/>
              </a:tabLst>
            </a:pPr>
            <a:r>
              <a:rPr lang="en-US" dirty="0"/>
              <a:t>	</a:t>
            </a:r>
            <a:r>
              <a:rPr lang="en-US" i="1" dirty="0">
                <a:solidFill>
                  <a:srgbClr val="0070C0"/>
                </a:solidFill>
              </a:rPr>
              <a:t>Can you eat meat sacrificed to other gods?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“Response” Paul gave them from the Gospel was: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dirty="0"/>
              <a:t>	</a:t>
            </a:r>
            <a:r>
              <a:rPr lang="en-US" i="1" dirty="0">
                <a:solidFill>
                  <a:srgbClr val="0070C0"/>
                </a:solidFill>
              </a:rPr>
              <a:t>No, if someone thinks you’re worshiping other gods; yes, if everyone understands.</a:t>
            </a:r>
          </a:p>
          <a:p>
            <a:endParaRPr lang="en-US" i="1"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8A617DDB-9973-E9A6-7F26-474D0881625B}"/>
              </a:ext>
            </a:extLst>
          </p:cNvPr>
          <p:cNvSpPr>
            <a:spLocks noGrp="1"/>
          </p:cNvSpPr>
          <p:nvPr>
            <p:ph type="sldNum" sz="quarter" idx="5"/>
          </p:nvPr>
        </p:nvSpPr>
        <p:spPr/>
        <p:txBody>
          <a:bodyPr/>
          <a:lstStyle/>
          <a:p>
            <a:fld id="{829653A4-037B-4AE8-87BC-47B0EE128C3B}" type="slidenum">
              <a:rPr lang="en-US" smtClean="0"/>
              <a:t>35</a:t>
            </a:fld>
            <a:endParaRPr lang="en-US" dirty="0"/>
          </a:p>
        </p:txBody>
      </p:sp>
    </p:spTree>
    <p:extLst>
      <p:ext uri="{BB962C8B-B14F-4D97-AF65-F5344CB8AC3E}">
        <p14:creationId xmlns:p14="http://schemas.microsoft.com/office/powerpoint/2010/main" val="3809706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AB72E-0C1D-F762-8C5C-D3F43DD0EF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CBEFB-CFA5-698F-6BDF-ED93BDE0D736}"/>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42F8A6E5-EE16-5356-8ED8-99183A90D41B}"/>
              </a:ext>
            </a:extLst>
          </p:cNvPr>
          <p:cNvSpPr>
            <a:spLocks noGrp="1"/>
          </p:cNvSpPr>
          <p:nvPr>
            <p:ph type="body" idx="1"/>
          </p:nvPr>
        </p:nvSpPr>
        <p:spPr/>
        <p:txBody>
          <a:bodyPr/>
          <a:lstStyle/>
          <a:p>
            <a:r>
              <a:rPr lang="en-US" dirty="0"/>
              <a:t>In Lesson 6, Paul focuses on worship reflecting the congregation’s unity in Christ and God’s love for every person present.  There are 2 main ideas: the 2</a:t>
            </a:r>
            <a:r>
              <a:rPr lang="en-US" baseline="30000" dirty="0"/>
              <a:t>nd</a:t>
            </a:r>
            <a:r>
              <a:rPr lang="en-US" dirty="0"/>
              <a:t> half of Chapter 11 discusses how to share the Lord’s Supper together as one body in Jesus Christ, and Chapter 12 discusses how together as the body of Christ they each have received gifts from God for the church to thrive.</a:t>
            </a:r>
          </a:p>
          <a:p>
            <a:endParaRPr lang="en-US" dirty="0"/>
          </a:p>
          <a:p>
            <a:r>
              <a:rPr lang="en-US" dirty="0"/>
              <a:t>In tackling the first topic about how the Lord’s Supper is to be shared together, I think the “Opening Activity” Sarah included in the “Suggestions for Leaders” on page 70 is good.  I have used a similar activity, and it brings home the point of what was happening in the Corinthian church.  I would probably only ask the first 2 questions at the top of the right column; otherwise, you will spend too much time on this activity.</a:t>
            </a:r>
          </a:p>
          <a:p>
            <a:endParaRPr lang="en-US" dirty="0"/>
          </a:p>
          <a:p>
            <a:r>
              <a:rPr lang="en-US" dirty="0"/>
              <a:t>The Corinthians' observance of the Lord’s Supper exposed major problems in the church.  The entire sections of “Serving the Lord’s Supper in Corinthian Culture” and “Missing the Point of Communion” on pages 64-65 explained it well on what was happening in the Corinthian church.  You may want to have the ladies take turns in reading these sections out loud.  The questions at the bottom of the left column were good, but I liked the discussion questions at the top of page 66 even better.</a:t>
            </a:r>
          </a:p>
          <a:p>
            <a:endParaRPr lang="en-US" dirty="0"/>
          </a:p>
          <a:p>
            <a:r>
              <a:rPr lang="en-US" dirty="0"/>
              <a:t>Also, have the ladies look in their Bibles at verses 11:23-26.  They may be surprised that what we hear each time we take communion comes from the words Paul wrote to the Corinthians.  </a:t>
            </a:r>
            <a:r>
              <a:rPr lang="en-US" sz="1100" kern="1200" dirty="0">
                <a:solidFill>
                  <a:schemeClr val="tx1"/>
                </a:solidFill>
                <a:effectLst/>
                <a:latin typeface="+mn-lt"/>
                <a:ea typeface="+mn-ea"/>
                <a:cs typeface="+mn-cs"/>
              </a:rPr>
              <a:t>If the church celebrates the Lord’s Supper each time it gathers, it is proclaiming the Lord’s death (and the new covenant that His death initiated).  This keeps Jesus in the forefront of each worship service, with a special focus on His death.  </a:t>
            </a:r>
            <a:r>
              <a:rPr lang="en-US" dirty="0"/>
              <a:t>Then, if you read verse 28 you will see how Paul emphasizes the importance of self-examination before participating in the Lord's Supper.  Paul wants them to reflect on their relationship with Christ and others to avoid partaking in an unworthy manner. </a:t>
            </a:r>
          </a:p>
          <a:p>
            <a:endParaRPr lang="en-US" dirty="0"/>
          </a:p>
          <a:p>
            <a:r>
              <a:rPr lang="en-US" sz="1100" dirty="0"/>
              <a:t>Besides the questions in the top, left box, I would skip page 66.</a:t>
            </a:r>
          </a:p>
        </p:txBody>
      </p:sp>
      <p:sp>
        <p:nvSpPr>
          <p:cNvPr id="4" name="Slide Number Placeholder 3">
            <a:extLst>
              <a:ext uri="{FF2B5EF4-FFF2-40B4-BE49-F238E27FC236}">
                <a16:creationId xmlns:a16="http://schemas.microsoft.com/office/drawing/2014/main" id="{6FF01422-E5F4-D391-BDB1-29B7EAEA60DD}"/>
              </a:ext>
            </a:extLst>
          </p:cNvPr>
          <p:cNvSpPr>
            <a:spLocks noGrp="1"/>
          </p:cNvSpPr>
          <p:nvPr>
            <p:ph type="sldNum" sz="quarter" idx="5"/>
          </p:nvPr>
        </p:nvSpPr>
        <p:spPr/>
        <p:txBody>
          <a:bodyPr/>
          <a:lstStyle/>
          <a:p>
            <a:fld id="{829653A4-037B-4AE8-87BC-47B0EE128C3B}" type="slidenum">
              <a:rPr lang="en-US" smtClean="0"/>
              <a:t>36</a:t>
            </a:fld>
            <a:endParaRPr lang="en-US" dirty="0"/>
          </a:p>
        </p:txBody>
      </p:sp>
    </p:spTree>
    <p:extLst>
      <p:ext uri="{BB962C8B-B14F-4D97-AF65-F5344CB8AC3E}">
        <p14:creationId xmlns:p14="http://schemas.microsoft.com/office/powerpoint/2010/main" val="365840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4FD86-32CF-DB21-45CE-0BF57A73A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95CC98-8163-FA37-0030-4238CD49753A}"/>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10AA9A45-4BEF-D9F9-D78C-CD50FBEB7FCA}"/>
              </a:ext>
            </a:extLst>
          </p:cNvPr>
          <p:cNvSpPr>
            <a:spLocks noGrp="1"/>
          </p:cNvSpPr>
          <p:nvPr>
            <p:ph type="body" idx="1"/>
          </p:nvPr>
        </p:nvSpPr>
        <p:spPr>
          <a:xfrm>
            <a:off x="299546" y="3900365"/>
            <a:ext cx="6463862" cy="5290932"/>
          </a:xfrm>
        </p:spPr>
        <p:txBody>
          <a:bodyPr/>
          <a:lstStyle/>
          <a:p>
            <a:r>
              <a:rPr lang="en-US" sz="1050" dirty="0"/>
              <a:t>The fourth inquiry the Corinthians had for Paul is stated in 12:1, “Now concerning spiritual gifts…”  Paul uses 2 illustrations to show how the Corinthian church is the body of Christ.  First, Paul explains that the Holy Spirit has given each of them a gift.  These spiritual gifts are to glorify God and build up the body of Christ, which is the Church.  There are different kinds of gifts, different way to serve, and different ways to work, but all gifts are from the Holy Spirit.  That is what the paragraph says that starts at the bottom left of page 67 and goes over to the next column.  You may want to ask the questions at the bottom of that page, too.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The spiritual gifts are listed in 1 Corinthians 12:8-10, but I have also given you a sheet with a short explanation of each of the gifts.  You may want to share this sheet with the ladies in your group.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There are 9 spiritual gifts.  They 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tab pos="27432" algn="l"/>
                <a:tab pos="1828800" algn="l"/>
                <a:tab pos="1874520" algn="l"/>
                <a:tab pos="3657600" algn="l"/>
                <a:tab pos="3703320" algn="l"/>
              </a:tabLst>
              <a:defRPr/>
            </a:pPr>
            <a:r>
              <a:rPr lang="en-US" sz="1000" dirty="0"/>
              <a:t>Message of wisdom		4.   Gifts of healing	7.   Distinguishing between spirits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tab pos="27432" algn="l"/>
                <a:tab pos="1828800" algn="l"/>
                <a:tab pos="1874520" algn="l"/>
                <a:tab pos="3657600" algn="l"/>
                <a:tab pos="3703320" algn="l"/>
              </a:tabLst>
              <a:defRPr/>
            </a:pPr>
            <a:r>
              <a:rPr lang="en-US" sz="1000" dirty="0"/>
              <a:t>Message of knowledge		5.   Miraculous powers	8.   Speaking in different kinds of tongues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tab pos="27432" algn="l"/>
                <a:tab pos="1828800" algn="l"/>
                <a:tab pos="1874520" algn="l"/>
                <a:tab pos="3657600" algn="l"/>
                <a:tab pos="3703320" algn="l"/>
              </a:tabLst>
              <a:defRPr/>
            </a:pPr>
            <a:r>
              <a:rPr lang="en-US" sz="1000" dirty="0"/>
              <a:t>Faith		6.   Prophecy	9.   Interpretation of tongues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50" dirty="0"/>
              <a:t>Then, on page 68 our book talks about the parts of the body, how each member has its place, and how each member is needed.  You may want to start this part of your discussion by asking, “If you had to LOSE one part of your body or ability, what would it be?  Essentially, we need all our body parts to work together for our tasks.  The same is true in a church setting.</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50" dirty="0"/>
              <a:t>I thought our book missed out in highlighting verses 12:12-13, which tells how we are all baptized by one Holy Spirit into one body, no matter if we are Jew or Greek, slaves or free people.</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50" dirty="0"/>
              <a:t>Another verse that I wish our book had highlighted was verse 26, which says, “If one member suffers, all suffer together with it; if one member is honored, all rejoice together with it.”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sz="1050" dirty="0"/>
              <a:t>The first half of the “Discussion” activity in the “Suggestions for Leaders” on page 70 would be a good one to highlight the spiritual gifts as well as the parts of the body.  I would not go past the one question at the top of page 71 because you will not have enough time.</a:t>
            </a:r>
          </a:p>
        </p:txBody>
      </p:sp>
      <p:sp>
        <p:nvSpPr>
          <p:cNvPr id="4" name="Slide Number Placeholder 3">
            <a:extLst>
              <a:ext uri="{FF2B5EF4-FFF2-40B4-BE49-F238E27FC236}">
                <a16:creationId xmlns:a16="http://schemas.microsoft.com/office/drawing/2014/main" id="{DE5AFD4B-9765-DD22-7A06-046E06892EB7}"/>
              </a:ext>
            </a:extLst>
          </p:cNvPr>
          <p:cNvSpPr>
            <a:spLocks noGrp="1"/>
          </p:cNvSpPr>
          <p:nvPr>
            <p:ph type="sldNum" sz="quarter" idx="5"/>
          </p:nvPr>
        </p:nvSpPr>
        <p:spPr/>
        <p:txBody>
          <a:bodyPr/>
          <a:lstStyle/>
          <a:p>
            <a:fld id="{829653A4-037B-4AE8-87BC-47B0EE128C3B}" type="slidenum">
              <a:rPr lang="en-US" smtClean="0"/>
              <a:t>37</a:t>
            </a:fld>
            <a:endParaRPr lang="en-US" dirty="0"/>
          </a:p>
        </p:txBody>
      </p:sp>
    </p:spTree>
    <p:extLst>
      <p:ext uri="{BB962C8B-B14F-4D97-AF65-F5344CB8AC3E}">
        <p14:creationId xmlns:p14="http://schemas.microsoft.com/office/powerpoint/2010/main" val="38477792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97553-3BA9-CC98-6452-F59BAC96F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5ABECF-32AA-1945-D2E7-6E95EDC2CBBC}"/>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EB88486-0C78-3F52-7189-852CE9B7B7BD}"/>
              </a:ext>
            </a:extLst>
          </p:cNvPr>
          <p:cNvSpPr>
            <a:spLocks noGrp="1"/>
          </p:cNvSpPr>
          <p:nvPr>
            <p:ph type="body" idx="1"/>
          </p:nvPr>
        </p:nvSpPr>
        <p:spPr>
          <a:xfrm>
            <a:off x="551793" y="3900365"/>
            <a:ext cx="6006662" cy="5196338"/>
          </a:xfrm>
        </p:spPr>
        <p:txBody>
          <a:bodyPr/>
          <a:lstStyle/>
          <a:p>
            <a:r>
              <a:rPr lang="en-US" dirty="0"/>
              <a:t>For refreshments, try serving different types of breads plus grape juice to bring home the idea about the Lord’s Supper being shared together.</a:t>
            </a:r>
          </a:p>
          <a:p>
            <a:endParaRPr lang="en-US" dirty="0"/>
          </a:p>
          <a:p>
            <a:r>
              <a:rPr lang="en-US" dirty="0"/>
              <a:t>To help people remember what they just studied, I included two activity ideas to teach about unity while appreciating their body parts.  I have included the instructions for both activities in my notes.</a:t>
            </a:r>
          </a:p>
          <a:p>
            <a:r>
              <a:rPr lang="en-US" b="0" dirty="0"/>
              <a:t>“</a:t>
            </a:r>
            <a:r>
              <a:rPr lang="en-US" b="1" dirty="0"/>
              <a:t>Body Connections” Activity</a:t>
            </a:r>
          </a:p>
          <a:p>
            <a:pPr marL="171450" lvl="0" indent="-171450">
              <a:buFont typeface="Arial" panose="020B0604020202020204" pitchFamily="34" charset="0"/>
              <a:buChar char="•"/>
            </a:pPr>
            <a:r>
              <a:rPr lang="en-US" dirty="0"/>
              <a:t>Pair up ladies.</a:t>
            </a:r>
          </a:p>
          <a:p>
            <a:pPr marL="171450" lvl="0" indent="-171450">
              <a:buFont typeface="Arial" panose="020B0604020202020204" pitchFamily="34" charset="0"/>
              <a:buChar char="•"/>
            </a:pPr>
            <a:r>
              <a:rPr lang="en-US" dirty="0"/>
              <a:t>For some, tie leg to partner’s, then have them walk across room.</a:t>
            </a:r>
          </a:p>
          <a:p>
            <a:pPr marL="171450" lvl="0" indent="-171450">
              <a:buFont typeface="Arial" panose="020B0604020202020204" pitchFamily="34" charset="0"/>
              <a:buChar char="•"/>
            </a:pPr>
            <a:r>
              <a:rPr lang="en-US" dirty="0"/>
              <a:t>For some, tie arm to partner’s, then have them open a packet of something.</a:t>
            </a:r>
          </a:p>
          <a:p>
            <a:pPr marL="171450" lvl="0" indent="-171450">
              <a:buFont typeface="Arial" panose="020B0604020202020204" pitchFamily="34" charset="0"/>
              <a:buChar char="•"/>
            </a:pPr>
            <a:r>
              <a:rPr lang="en-US" dirty="0"/>
              <a:t>For some, have them tie a shoe blindfolded.</a:t>
            </a:r>
          </a:p>
          <a:p>
            <a:pPr marL="171450" lvl="0" indent="-171450">
              <a:buFont typeface="Arial" panose="020B0604020202020204" pitchFamily="34" charset="0"/>
              <a:buChar char="•"/>
            </a:pPr>
            <a:r>
              <a:rPr lang="en-US" dirty="0"/>
              <a:t>When one part of body is hindered, it influences the rest of the body.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“Every Part is Important” Activity</a:t>
            </a:r>
          </a:p>
          <a:p>
            <a:pPr marL="171450" indent="-171450">
              <a:buFont typeface="Arial" panose="020B0604020202020204" pitchFamily="34" charset="0"/>
              <a:buChar char="•"/>
            </a:pPr>
            <a:r>
              <a:rPr lang="en-US" dirty="0"/>
              <a:t>Beforehand, take a ballpoint pen apart and remove the spring and then put the pen back together without the spring.  Keep the spring handy, where you can find it easily.  </a:t>
            </a:r>
          </a:p>
          <a:p>
            <a:pPr marL="171450" indent="-171450">
              <a:buFont typeface="Arial" panose="020B0604020202020204" pitchFamily="34" charset="0"/>
              <a:buChar char="•"/>
            </a:pPr>
            <a:r>
              <a:rPr lang="en-US" dirty="0"/>
              <a:t>Ask, “What do you think the most important part of this pen is?”  </a:t>
            </a:r>
          </a:p>
          <a:p>
            <a:pPr marL="171450" indent="-171450">
              <a:buFont typeface="Arial" panose="020B0604020202020204" pitchFamily="34" charset="0"/>
              <a:buChar char="•"/>
            </a:pPr>
            <a:r>
              <a:rPr lang="en-US" dirty="0"/>
              <a:t>Then, invite someone to write with that pen.  </a:t>
            </a:r>
          </a:p>
          <a:p>
            <a:pPr marL="171450" indent="-171450">
              <a:buFont typeface="Arial" panose="020B0604020202020204" pitchFamily="34" charset="0"/>
              <a:buChar char="•"/>
            </a:pPr>
            <a:r>
              <a:rPr lang="en-US" dirty="0"/>
              <a:t>Ask, “Why did it not write properly?”  Even though it may seem insignificant, the pen cannot work without the spring.  </a:t>
            </a:r>
          </a:p>
          <a:p>
            <a:pPr marL="171450" indent="-171450">
              <a:buFont typeface="Arial" panose="020B0604020202020204" pitchFamily="34" charset="0"/>
              <a:buChar char="•"/>
            </a:pPr>
            <a:r>
              <a:rPr lang="en-US" dirty="0"/>
              <a:t>Replace the spring and let someone write with the pen.  </a:t>
            </a:r>
          </a:p>
          <a:p>
            <a:pPr marL="171450" indent="-171450">
              <a:buFont typeface="Arial" panose="020B0604020202020204" pitchFamily="34" charset="0"/>
              <a:buChar char="•"/>
            </a:pPr>
            <a:r>
              <a:rPr lang="en-US" dirty="0"/>
              <a:t>Say, “Everyone has a purpose.  Some people may seem more important, but without everyone, the Church just would not function.”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I have included two suggestions for a closing prayer.</a:t>
            </a:r>
          </a:p>
          <a:p>
            <a:pPr marL="171450" indent="-171450">
              <a:buFont typeface="Arial" panose="020B0604020202020204" pitchFamily="34" charset="0"/>
              <a:buChar char="•"/>
            </a:pPr>
            <a:r>
              <a:rPr lang="en-US" b="1" dirty="0"/>
              <a:t>Prayer</a:t>
            </a:r>
            <a:r>
              <a:rPr lang="en-US" dirty="0"/>
              <a:t>: “Dear God, thank You for creating me to be me.  Help me to recognize and develop my spiritual gifts so I can use them to benefit others and bring glory to You.  Please help me continue to serve you well.  In Jesus’ name, Amen.”</a:t>
            </a:r>
          </a:p>
          <a:p>
            <a:pPr marL="171450" indent="-171450">
              <a:buFont typeface="Arial" panose="020B0604020202020204" pitchFamily="34" charset="0"/>
              <a:buChar char="•"/>
            </a:pPr>
            <a:r>
              <a:rPr lang="en-US" b="0" dirty="0"/>
              <a:t>Play a video with a hymn to be your closing prayer.  Here is a link to “Precious Body, Precious Blood” – https://youtu.be/z_WrU9oWqh0?si=Eh-oz_i3WbFN_eEi </a:t>
            </a:r>
          </a:p>
          <a:p>
            <a:pPr marL="171450" indent="-171450">
              <a:buFont typeface="Arial" panose="020B0604020202020204" pitchFamily="34" charset="0"/>
              <a:buChar char="•"/>
            </a:pPr>
            <a:endParaRPr lang="en-US" b="0" dirty="0"/>
          </a:p>
        </p:txBody>
      </p:sp>
      <p:sp>
        <p:nvSpPr>
          <p:cNvPr id="4" name="Slide Number Placeholder 3">
            <a:extLst>
              <a:ext uri="{FF2B5EF4-FFF2-40B4-BE49-F238E27FC236}">
                <a16:creationId xmlns:a16="http://schemas.microsoft.com/office/drawing/2014/main" id="{9A3448D1-CCD3-D053-40A5-5C2A7C4097D1}"/>
              </a:ext>
            </a:extLst>
          </p:cNvPr>
          <p:cNvSpPr>
            <a:spLocks noGrp="1"/>
          </p:cNvSpPr>
          <p:nvPr>
            <p:ph type="sldNum" sz="quarter" idx="5"/>
          </p:nvPr>
        </p:nvSpPr>
        <p:spPr/>
        <p:txBody>
          <a:bodyPr/>
          <a:lstStyle/>
          <a:p>
            <a:fld id="{829653A4-037B-4AE8-87BC-47B0EE128C3B}" type="slidenum">
              <a:rPr lang="en-US" smtClean="0"/>
              <a:t>38</a:t>
            </a:fld>
            <a:endParaRPr lang="en-US" dirty="0"/>
          </a:p>
        </p:txBody>
      </p:sp>
    </p:spTree>
    <p:extLst>
      <p:ext uri="{BB962C8B-B14F-4D97-AF65-F5344CB8AC3E}">
        <p14:creationId xmlns:p14="http://schemas.microsoft.com/office/powerpoint/2010/main" val="26335701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B358B-F034-B632-9BE4-B03B1E35F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F291DC-1D89-B38F-C6C5-1211C713FA65}"/>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9D869C5B-88C4-24F6-B9EE-94EFB0545623}"/>
              </a:ext>
            </a:extLst>
          </p:cNvPr>
          <p:cNvSpPr>
            <a:spLocks noGrp="1"/>
          </p:cNvSpPr>
          <p:nvPr>
            <p:ph type="body" idx="1"/>
          </p:nvPr>
        </p:nvSpPr>
        <p:spPr>
          <a:xfrm>
            <a:off x="220717" y="3852863"/>
            <a:ext cx="6700345" cy="5535612"/>
          </a:xfrm>
        </p:spPr>
        <p:txBody>
          <a:bodyPr/>
          <a:lstStyle/>
          <a:p>
            <a:r>
              <a:rPr lang="en-US" dirty="0"/>
              <a:t>In Lesson 7 we get to everyone’s favorite chapter, Chapter 13, the Love Chapter, plus Chapter 14.  Our book tells us that Christian love is not a feeling but a verb.  It is a set of behaviors.  It is something you do for the benefit of others.  Christian love is the act of serving others.</a:t>
            </a:r>
            <a:r>
              <a:rPr lang="en-US" b="0" dirty="0">
                <a:effectLst/>
              </a:rPr>
              <a:t> </a:t>
            </a:r>
          </a:p>
          <a:p>
            <a:endParaRPr lang="en-US" b="0" dirty="0">
              <a:effectLst/>
            </a:endParaRPr>
          </a:p>
          <a:p>
            <a:r>
              <a:rPr lang="en-US" b="0" dirty="0">
                <a:effectLst/>
              </a:rPr>
              <a:t>In Chapter 12, just before this chapter, Paul listed our spiritual gifts.  The last verse of Chapter 12 says, “</a:t>
            </a:r>
            <a:r>
              <a:rPr lang="en-US" dirty="0"/>
              <a:t>But strive for the greater gifts.  And I will show you a still more excellent way.”  </a:t>
            </a:r>
            <a:r>
              <a:rPr lang="en-US" b="0" dirty="0">
                <a:effectLst/>
              </a:rPr>
              <a:t>So, w</a:t>
            </a:r>
            <a:r>
              <a:rPr lang="en-US" dirty="0"/>
              <a:t>hile our spiritual gifts are wonderful, it is faith, hope and love that we all must pursue.  And without love, our gifts are useless.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 you go through 13:4-8a, have the ladies list what love IS and what love is NOT.  Also, you may want to discuss which of the things are hardest to obey and which are easiest to obey. Our book suggests doing an exercise of substituting “Jesus” or “God” for the word “love” in these verses.  This will help us remember that we practice these behaviors for the sake of Jesus Christ.</a:t>
            </a:r>
          </a:p>
          <a:p>
            <a:r>
              <a:rPr lang="en-US" sz="1000" b="1" dirty="0"/>
              <a:t>Love is…</a:t>
            </a:r>
            <a:r>
              <a:rPr lang="en-US" sz="1000" dirty="0"/>
              <a:t>			</a:t>
            </a:r>
            <a:r>
              <a:rPr lang="en-US" sz="1000" b="1" dirty="0"/>
              <a:t>Love is not…</a:t>
            </a:r>
            <a:r>
              <a:rPr lang="en-US" sz="1000" dirty="0"/>
              <a:t>	</a:t>
            </a:r>
          </a:p>
          <a:p>
            <a:pPr marL="228600" indent="-228600">
              <a:buFont typeface="+mj-lt"/>
              <a:buAutoNum type="arabicPeriod"/>
            </a:pPr>
            <a:r>
              <a:rPr lang="en-US" sz="1000" dirty="0"/>
              <a:t>Patient			Envious</a:t>
            </a:r>
          </a:p>
          <a:p>
            <a:pPr marL="228600" indent="-228600">
              <a:buFont typeface="+mj-lt"/>
              <a:buAutoNum type="arabicPeriod"/>
            </a:pPr>
            <a:r>
              <a:rPr lang="en-US" sz="1000" dirty="0"/>
              <a:t>Kind			Boastful</a:t>
            </a:r>
          </a:p>
          <a:p>
            <a:pPr marL="228600" lvl="0" indent="-228600">
              <a:buFont typeface="+mj-lt"/>
              <a:buAutoNum type="arabicPeriod"/>
            </a:pPr>
            <a:r>
              <a:rPr lang="en-US" sz="1000" dirty="0"/>
              <a:t>Bears all things		Arrogant</a:t>
            </a:r>
          </a:p>
          <a:p>
            <a:pPr marL="228600" lvl="0" indent="-228600">
              <a:buFont typeface="+mj-lt"/>
              <a:buAutoNum type="arabicPeriod"/>
            </a:pPr>
            <a:r>
              <a:rPr lang="en-US" sz="1000" dirty="0"/>
              <a:t>Rejoices in the truth		Rude</a:t>
            </a:r>
          </a:p>
          <a:p>
            <a:pPr marL="228600" lvl="0" indent="-228600">
              <a:buFont typeface="+mj-lt"/>
              <a:buAutoNum type="arabicPeriod"/>
            </a:pPr>
            <a:r>
              <a:rPr lang="en-US" sz="1000" dirty="0"/>
              <a:t>Bears all things		Insist on its own way</a:t>
            </a:r>
          </a:p>
          <a:p>
            <a:pPr marL="228600" lvl="0" indent="-228600">
              <a:buFont typeface="+mj-lt"/>
              <a:buAutoNum type="arabicPeriod"/>
            </a:pPr>
            <a:r>
              <a:rPr lang="en-US" sz="1000" dirty="0"/>
              <a:t>Believes all things		Irritable</a:t>
            </a:r>
          </a:p>
          <a:p>
            <a:pPr marL="228600" lvl="0" indent="-228600">
              <a:buFont typeface="+mj-lt"/>
              <a:buAutoNum type="arabicPeriod"/>
            </a:pPr>
            <a:r>
              <a:rPr lang="en-US" sz="1000" dirty="0"/>
              <a:t>Hopes all things		Keep records of wrongs</a:t>
            </a:r>
          </a:p>
          <a:p>
            <a:pPr marL="228600" lvl="0" indent="-228600">
              <a:buFont typeface="+mj-lt"/>
              <a:buAutoNum type="arabicPeriod"/>
            </a:pPr>
            <a:r>
              <a:rPr lang="en-US" sz="1000" dirty="0"/>
              <a:t>Endures all things		Rejoice in wrongdoing</a:t>
            </a:r>
          </a:p>
          <a:p>
            <a:pPr marL="228600" lvl="0" indent="-228600">
              <a:buFont typeface="+mj-lt"/>
              <a:buAutoNum type="arabicPeriod"/>
            </a:pPr>
            <a:r>
              <a:rPr lang="en-US" sz="1000" dirty="0"/>
              <a:t>Never ends		</a:t>
            </a:r>
          </a:p>
          <a:p>
            <a:pPr marL="0" indent="0">
              <a:buFont typeface="+mj-lt"/>
              <a:buNone/>
            </a:pPr>
            <a:endParaRPr lang="en-US" dirty="0"/>
          </a:p>
          <a:p>
            <a:pPr marL="0" indent="0">
              <a:buFont typeface="+mj-lt"/>
              <a:buNone/>
            </a:pPr>
            <a:r>
              <a:rPr lang="en-US" dirty="0"/>
              <a:t>Notice how the things mentioned in the first 3 verses are the spiritual gifts mentioned in Chapter 12.  Those spiritual gifts are to glorify God and build up the Church.  But if you “don’t have love” then you are “a noisy gong or a clanging cymbal.”  Our book goes through this in the section titled “Simply Love” on page 75.</a:t>
            </a:r>
          </a:p>
          <a:p>
            <a:endParaRPr lang="en-US" dirty="0"/>
          </a:p>
          <a:p>
            <a:r>
              <a:rPr lang="en-US" dirty="0"/>
              <a:t>Just as in Lesson 3, our author points out how Paul’s comments are like something Micah said in 6:6-8, especially verse 8 – “what does the Lord require of you but to do justice, and to love kindness, and to walk humbly with your God.”  That description fits Paul’s description of love.  </a:t>
            </a:r>
          </a:p>
          <a:p>
            <a:endParaRPr lang="en-US" dirty="0"/>
          </a:p>
          <a:p>
            <a:r>
              <a:rPr lang="en-US" dirty="0"/>
              <a:t>Paul’s message in this chapter is summing up what he has been trying to tell them in the other 12 chapters before this… You practice love by caring for others’ well-being.</a:t>
            </a:r>
          </a:p>
        </p:txBody>
      </p:sp>
      <p:sp>
        <p:nvSpPr>
          <p:cNvPr id="4" name="Slide Number Placeholder 3">
            <a:extLst>
              <a:ext uri="{FF2B5EF4-FFF2-40B4-BE49-F238E27FC236}">
                <a16:creationId xmlns:a16="http://schemas.microsoft.com/office/drawing/2014/main" id="{CFE40BC8-AA88-98FA-6EF1-20438462C4D8}"/>
              </a:ext>
            </a:extLst>
          </p:cNvPr>
          <p:cNvSpPr>
            <a:spLocks noGrp="1"/>
          </p:cNvSpPr>
          <p:nvPr>
            <p:ph type="sldNum" sz="quarter" idx="5"/>
          </p:nvPr>
        </p:nvSpPr>
        <p:spPr/>
        <p:txBody>
          <a:bodyPr/>
          <a:lstStyle/>
          <a:p>
            <a:fld id="{829653A4-037B-4AE8-87BC-47B0EE128C3B}" type="slidenum">
              <a:rPr lang="en-US" smtClean="0"/>
              <a:t>39</a:t>
            </a:fld>
            <a:endParaRPr lang="en-US" dirty="0"/>
          </a:p>
        </p:txBody>
      </p:sp>
    </p:spTree>
    <p:extLst>
      <p:ext uri="{BB962C8B-B14F-4D97-AF65-F5344CB8AC3E}">
        <p14:creationId xmlns:p14="http://schemas.microsoft.com/office/powerpoint/2010/main" val="3724341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The information about our author for the Bible study as well as the author for the Suggestions for Leaders are listed on page 2 of our book, so I am not going to go through the specifics.  </a:t>
            </a:r>
          </a:p>
          <a:p>
            <a:endParaRPr lang="en-US" dirty="0"/>
          </a:p>
          <a:p>
            <a:r>
              <a:rPr lang="en-US" dirty="0"/>
              <a:t>I do want to highlight that our Bible study author, Rev. Dr. Rhonda </a:t>
            </a:r>
            <a:r>
              <a:rPr lang="en-US" dirty="0" err="1"/>
              <a:t>Mawhood</a:t>
            </a:r>
            <a:r>
              <a:rPr lang="en-US" dirty="0"/>
              <a:t> Lee, is an Episcopal priest, but she received her Masters in Divinity from Louisville Presbyterian Seminary.</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chemeClr val="tx1"/>
                </a:solidFill>
                <a:effectLst/>
                <a:latin typeface="+mn-lt"/>
                <a:ea typeface="+mn-ea"/>
                <a:cs typeface="+mn-cs"/>
              </a:rPr>
              <a:t>During the Lesson 1 discussion on the DVD, our author tells how the subject matter for this year’s study came about because PW focus groups </a:t>
            </a:r>
            <a:r>
              <a:rPr lang="en-US" dirty="0">
                <a:effectLst/>
              </a:rPr>
              <a:t>were interested in reflecting together on the theme of unity.  She says she immediately thought of Paul’s 1</a:t>
            </a:r>
            <a:r>
              <a:rPr lang="en-US" baseline="30000" dirty="0">
                <a:effectLst/>
              </a:rPr>
              <a:t>st</a:t>
            </a:r>
            <a:r>
              <a:rPr lang="en-US" dirty="0">
                <a:effectLst/>
              </a:rPr>
              <a:t> letter to the Corinthians, a church that was experience lots of conflict.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chemeClr val="tx1"/>
                </a:solidFill>
                <a:effectLst/>
                <a:latin typeface="+mn-lt"/>
                <a:ea typeface="+mn-ea"/>
                <a:cs typeface="+mn-cs"/>
              </a:rPr>
              <a:t>Our Suggestions for Leaders is written by Dr. Sarah Leer.</a:t>
            </a:r>
          </a:p>
          <a:p>
            <a:endParaRPr lang="en-US" dirty="0"/>
          </a:p>
        </p:txBody>
      </p:sp>
      <p:sp>
        <p:nvSpPr>
          <p:cNvPr id="4" name="Slide Number Placeholder 3"/>
          <p:cNvSpPr>
            <a:spLocks noGrp="1"/>
          </p:cNvSpPr>
          <p:nvPr>
            <p:ph type="sldNum" sz="quarter" idx="5"/>
          </p:nvPr>
        </p:nvSpPr>
        <p:spPr/>
        <p:txBody>
          <a:bodyPr/>
          <a:lstStyle/>
          <a:p>
            <a:fld id="{829653A4-037B-4AE8-87BC-47B0EE128C3B}" type="slidenum">
              <a:rPr lang="en-US" smtClean="0"/>
              <a:t>4</a:t>
            </a:fld>
            <a:endParaRPr lang="en-US" dirty="0"/>
          </a:p>
        </p:txBody>
      </p:sp>
    </p:spTree>
    <p:extLst>
      <p:ext uri="{BB962C8B-B14F-4D97-AF65-F5344CB8AC3E}">
        <p14:creationId xmlns:p14="http://schemas.microsoft.com/office/powerpoint/2010/main" val="3665885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46B06-5EC7-0590-185C-4D16292063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BA7F2-9F83-4112-F03D-DB7ED7E63909}"/>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D8E41295-9E5A-746D-E30A-0A98192E512C}"/>
              </a:ext>
            </a:extLst>
          </p:cNvPr>
          <p:cNvSpPr>
            <a:spLocks noGrp="1"/>
          </p:cNvSpPr>
          <p:nvPr>
            <p:ph type="body" idx="1"/>
          </p:nvPr>
        </p:nvSpPr>
        <p:spPr>
          <a:xfrm>
            <a:off x="331076" y="3900365"/>
            <a:ext cx="6448096" cy="501705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Chapter 14 is a hard one to understand because what Paul is describing about their weekly worship gatherings is so different than what we are accustomed to in our worship services.  Their Order of Worship was a Disorder of Worship.  But Paul probably says it best in the last verse of Chapter 14, which says: “But do everything properly and in order.”  In other words, the gathering around Jesus should be orderly so everybody can learn and sing and worship and hear God speaking to them.</a:t>
            </a:r>
          </a:p>
          <a:p>
            <a:endParaRPr lang="en-US" dirty="0"/>
          </a:p>
          <a:p>
            <a:r>
              <a:rPr lang="en-US" dirty="0"/>
              <a:t>So, let’s say you are in your worship service and suddenly someone starts singing in the middle of preaching.  Then, 3 or 4 people start praying out loud in an unknown language.  Other people might start sharing a teaching or a word from God.  Someone else would get up and interrupt that person because they wanted to share their thoughts.  Plus, there were constant interruptions of questions.  All of it was chaotic, confusing and distracting to everyone.  But that was what happened in the Corinthian’s worship services.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the Corinthians loved dramatic spiritual expressions.  Some of the Corinthians had made the desire for spiritual gifts into an obsession, especially an over-emphasis on speaking in tongues and an under-emphasis on prophecy.  If you look on page 77 of our book, there is a section titled “Speaking in Tongues”.  The part I would point out in this section is in the middle of the right column.  It says, “… it seems that perhaps those Corinthians who spoke in tongues were raising themselves above those who didn’t, because they had received this esoteric gift.  Other people’s inability to understand these utterances was supposedly an indication that they lacked spiritual gifts; God had not favored them.”  And in verse 14:12 Paul brings them back to their primary importance of “building up the church”.</a:t>
            </a:r>
          </a:p>
          <a:p>
            <a:endParaRPr lang="en-US" dirty="0"/>
          </a:p>
          <a:p>
            <a:r>
              <a:rPr lang="en-US" dirty="0"/>
              <a:t>If you are going to proclaim God’s Word, it helps if they can hear and understand God’s Word and how it strengthens, encourages and comforts us.  I would highlight 2 passages that our book did not highlight about how speech in the worship gathering should instruct, not mystify:</a:t>
            </a:r>
          </a:p>
          <a:p>
            <a:endParaRPr lang="en-US" dirty="0"/>
          </a:p>
          <a:p>
            <a:pPr marL="228600" indent="-228600">
              <a:buFont typeface="+mj-lt"/>
              <a:buAutoNum type="arabicPeriod"/>
            </a:pPr>
            <a:r>
              <a:rPr lang="en-US" dirty="0"/>
              <a:t>Verse 14:19 in </a:t>
            </a:r>
            <a:r>
              <a:rPr lang="en-US" i="1" dirty="0"/>
              <a:t>The Message </a:t>
            </a:r>
            <a:r>
              <a:rPr lang="en-US" dirty="0"/>
              <a:t>says, “…when I’m in a church assembled for worship, I’d rather say five words that everyone can understand and learn from than say ten thousand that sound to others like gibberish.”</a:t>
            </a:r>
          </a:p>
          <a:p>
            <a:pPr marL="228600" indent="-228600">
              <a:buFont typeface="+mj-lt"/>
              <a:buAutoNum type="arabicPeriod"/>
            </a:pPr>
            <a:endParaRPr lang="en-US" dirty="0"/>
          </a:p>
          <a:p>
            <a:pPr marL="228600" indent="-228600">
              <a:buFont typeface="+mj-lt"/>
              <a:buAutoNum type="arabicPeriod"/>
            </a:pPr>
            <a:r>
              <a:rPr lang="en-US" dirty="0"/>
              <a:t>Verses 14:23-24 in t</a:t>
            </a:r>
            <a:r>
              <a:rPr lang="en-US" i="0" dirty="0"/>
              <a:t>he</a:t>
            </a:r>
            <a:r>
              <a:rPr lang="en-US" i="1" dirty="0"/>
              <a:t> Contemporary English Version </a:t>
            </a:r>
            <a:r>
              <a:rPr lang="en-US" i="0" dirty="0"/>
              <a:t>says this, “</a:t>
            </a:r>
            <a:r>
              <a:rPr lang="en-US" dirty="0"/>
              <a:t>Suppose everyone in your worship service started speaking unknown languages, and some outsiders or some unbelievers come in. Won't they think you are crazy? </a:t>
            </a:r>
            <a:r>
              <a:rPr lang="en-US" baseline="30000" dirty="0"/>
              <a:t> </a:t>
            </a:r>
            <a:r>
              <a:rPr lang="en-US" dirty="0"/>
              <a:t>But suppose all of you are prophesying when those unbelievers and outsiders come in. They will realize that they are sinners, and they will want to change their ways because of what you are saying.” </a:t>
            </a:r>
          </a:p>
          <a:p>
            <a:endParaRPr lang="en-US" dirty="0"/>
          </a:p>
          <a:p>
            <a:r>
              <a:rPr lang="en-US" dirty="0"/>
              <a:t>Paul does not forbid speaking in tongues, but he does want them regulated and have order.  In verse 14:27 Paul says if someone speaks in tongues, it should be 2, not more than 3 people; they should speak 1 at a time; and there must be an interpreter. </a:t>
            </a:r>
          </a:p>
        </p:txBody>
      </p:sp>
      <p:sp>
        <p:nvSpPr>
          <p:cNvPr id="4" name="Slide Number Placeholder 3">
            <a:extLst>
              <a:ext uri="{FF2B5EF4-FFF2-40B4-BE49-F238E27FC236}">
                <a16:creationId xmlns:a16="http://schemas.microsoft.com/office/drawing/2014/main" id="{E9E86161-CC6C-222E-49CD-9364A55E05BB}"/>
              </a:ext>
            </a:extLst>
          </p:cNvPr>
          <p:cNvSpPr>
            <a:spLocks noGrp="1"/>
          </p:cNvSpPr>
          <p:nvPr>
            <p:ph type="sldNum" sz="quarter" idx="5"/>
          </p:nvPr>
        </p:nvSpPr>
        <p:spPr/>
        <p:txBody>
          <a:bodyPr/>
          <a:lstStyle/>
          <a:p>
            <a:fld id="{829653A4-037B-4AE8-87BC-47B0EE128C3B}" type="slidenum">
              <a:rPr lang="en-US" smtClean="0"/>
              <a:t>40</a:t>
            </a:fld>
            <a:endParaRPr lang="en-US" dirty="0"/>
          </a:p>
        </p:txBody>
      </p:sp>
    </p:spTree>
    <p:extLst>
      <p:ext uri="{BB962C8B-B14F-4D97-AF65-F5344CB8AC3E}">
        <p14:creationId xmlns:p14="http://schemas.microsoft.com/office/powerpoint/2010/main" val="30956860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7A02C-CA10-C236-9ECF-F4971FE87D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CFBAD-7025-FB83-6046-2B41A8BB6F2E}"/>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8BB7AD6-C973-0569-D926-0715682A3911}"/>
              </a:ext>
            </a:extLst>
          </p:cNvPr>
          <p:cNvSpPr>
            <a:spLocks noGrp="1"/>
          </p:cNvSpPr>
          <p:nvPr>
            <p:ph type="body" idx="1"/>
          </p:nvPr>
        </p:nvSpPr>
        <p:spPr>
          <a:xfrm>
            <a:off x="299545" y="3900365"/>
            <a:ext cx="6495393" cy="5017057"/>
          </a:xfrm>
        </p:spPr>
        <p:txBody>
          <a:bodyPr/>
          <a:lstStyle/>
          <a:p>
            <a:r>
              <a:rPr lang="en-US" dirty="0"/>
              <a:t>In the section that is in the right column of page 76, “The Cross Points Us to Love”, Paul points out that the highest value in the gathering should be a concept of emulating Jesus in showing God’s love.  Love will compel each person in the gathering to use their role to serve and seek the well-being of others.</a:t>
            </a:r>
          </a:p>
          <a:p>
            <a:endParaRPr lang="en-US" dirty="0"/>
          </a:p>
          <a:p>
            <a:r>
              <a:rPr lang="en-US" dirty="0"/>
              <a:t>The last thing I want to talk to you about for Chapter 14 is the section titled “Contradictory Words About Women”.  What our author has in the book might be true, but I doubt it.  Instead, let me give you another possibility about verses 33-35.  </a:t>
            </a:r>
          </a:p>
          <a:p>
            <a:endParaRPr lang="en-US" dirty="0"/>
          </a:p>
          <a:p>
            <a:r>
              <a:rPr lang="en-US" dirty="0"/>
              <a:t>First, let me read verses 33-35 from the </a:t>
            </a:r>
            <a:r>
              <a:rPr lang="en-US" i="1" dirty="0"/>
              <a:t>Contemporary English Version</a:t>
            </a:r>
            <a:r>
              <a:rPr lang="en-US" dirty="0"/>
              <a:t>.  </a:t>
            </a:r>
            <a:r>
              <a:rPr lang="en-US" i="1" dirty="0">
                <a:solidFill>
                  <a:srgbClr val="0070C0"/>
                </a:solidFill>
              </a:rPr>
              <a:t>“God wants everything to be done peacefully and in order.  When God's people meet in church, </a:t>
            </a:r>
            <a:r>
              <a:rPr lang="en-US" i="1" baseline="30000" dirty="0">
                <a:solidFill>
                  <a:srgbClr val="0070C0"/>
                </a:solidFill>
              </a:rPr>
              <a:t> </a:t>
            </a:r>
            <a:r>
              <a:rPr lang="en-US" i="1" dirty="0">
                <a:solidFill>
                  <a:srgbClr val="0070C0"/>
                </a:solidFill>
              </a:rPr>
              <a:t>the women must not be allowed to speak.  They must keep quiet and listen, as the Law of Moses teaches.  </a:t>
            </a:r>
            <a:r>
              <a:rPr lang="en-US" i="1" baseline="30000" dirty="0">
                <a:solidFill>
                  <a:srgbClr val="0070C0"/>
                </a:solidFill>
              </a:rPr>
              <a:t> </a:t>
            </a:r>
            <a:r>
              <a:rPr lang="en-US" i="1" dirty="0">
                <a:solidFill>
                  <a:srgbClr val="0070C0"/>
                </a:solidFill>
              </a:rPr>
              <a:t>If there is something they want to know, they can ask their husbands when they get home.  It is disgraceful for women to speak in church.”</a:t>
            </a:r>
          </a:p>
          <a:p>
            <a:endParaRPr lang="en-US" dirty="0"/>
          </a:p>
          <a:p>
            <a:r>
              <a:rPr lang="en-US" dirty="0">
                <a:solidFill>
                  <a:schemeClr val="tx1"/>
                </a:solidFill>
              </a:rPr>
              <a:t>Let’s get this out right away, </a:t>
            </a:r>
            <a:r>
              <a:rPr lang="en-US" dirty="0"/>
              <a:t>God is not telling the church to silence women.  God had many women as heads of spiritual leadership.  Think about all the examples in the Bible of how God honors and uses women in lead roles to share God’s Word.  </a:t>
            </a:r>
          </a:p>
          <a:p>
            <a:pPr marL="228600" indent="-228600">
              <a:buFont typeface="+mj-lt"/>
              <a:buAutoNum type="arabicPeriod"/>
            </a:pPr>
            <a:r>
              <a:rPr lang="en-US" dirty="0"/>
              <a:t>He had the prophetess Miriam leading worship after the parting of the Red Sea.</a:t>
            </a:r>
          </a:p>
          <a:p>
            <a:pPr marL="228600" indent="-228600">
              <a:buFont typeface="+mj-lt"/>
              <a:buAutoNum type="arabicPeriod"/>
            </a:pPr>
            <a:r>
              <a:rPr lang="en-US" dirty="0"/>
              <a:t>He had the judge Deborah ruling His people.</a:t>
            </a:r>
          </a:p>
          <a:p>
            <a:pPr marL="228600" indent="-228600">
              <a:buFont typeface="+mj-lt"/>
              <a:buAutoNum type="arabicPeriod"/>
            </a:pPr>
            <a:r>
              <a:rPr lang="en-US" dirty="0"/>
              <a:t>He had Queen Esther save the Jewish people from being destroyed.</a:t>
            </a:r>
          </a:p>
          <a:p>
            <a:pPr marL="228600" indent="-228600">
              <a:buFont typeface="+mj-lt"/>
              <a:buAutoNum type="arabicPeriod"/>
            </a:pPr>
            <a:r>
              <a:rPr lang="en-US" dirty="0"/>
              <a:t>He had several women prophesying in the early church.</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The first person to hear Jesus say He is the Messiah was the Samaritan woman of a mixed race who was a woman of loose morality, married multiple times, and became the first evangelist of the Messiah.</a:t>
            </a:r>
          </a:p>
          <a:p>
            <a:pPr marL="228600" indent="-228600">
              <a:buFont typeface="+mj-lt"/>
              <a:buAutoNum type="arabicPeriod"/>
            </a:pPr>
            <a:r>
              <a:rPr lang="en-US" dirty="0"/>
              <a:t>He had women carrying the message of the resurrection while the male apostles were hiding behind locked doors in terror.</a:t>
            </a:r>
          </a:p>
          <a:p>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Remember Galatians 3:28, which tells us about the freedom and equality found in Christ.  It says, “There is neither Jew nor Greek, there is neither slave nor free, there is no male and female, for you are all one in Christ Jesus.”  This passage emphasizes the equality of all believers in Christ.</a:t>
            </a:r>
          </a:p>
          <a:p>
            <a:endParaRPr lang="en-US" dirty="0">
              <a:solidFill>
                <a:schemeClr val="tx1"/>
              </a:solidFill>
            </a:endParaRPr>
          </a:p>
          <a:p>
            <a:r>
              <a:rPr lang="en-US" dirty="0">
                <a:solidFill>
                  <a:schemeClr val="tx1"/>
                </a:solidFill>
              </a:rPr>
              <a:t>However, unless women were of upper class in their society, they were illiterate.  They learned through hearing and speaking.  Plus, the new Christian church was the first time women were allowed to worship in the same areas as men.  Men, however, were largely literate, particularly Jewish men who went to Torah school and learned to read and knew the Old Testament stories.</a:t>
            </a:r>
          </a:p>
          <a:p>
            <a:endParaRPr lang="en-US" dirty="0">
              <a:solidFill>
                <a:schemeClr val="tx1"/>
              </a:solidFill>
            </a:endParaRPr>
          </a:p>
          <a:p>
            <a:r>
              <a:rPr lang="en-US" dirty="0">
                <a:solidFill>
                  <a:schemeClr val="tx1"/>
                </a:solidFill>
              </a:rPr>
              <a:t>So, whoever was teaching was constantly interrupted by women who had not heard many of the things before and wanted clarification.  It was good they wanted to know God’s Word, but there were so many questions and talking from the women that the gospel message was being lost in the sea of questions.  It was like what was happening with people speaking in tongues.  So, Paul put parameters around it and requested they ask their husbands when they got home.  It was never about silencing women.  It was about bringing order to the church so the voice of God could be heard clearly by everyone.</a:t>
            </a:r>
          </a:p>
        </p:txBody>
      </p:sp>
      <p:sp>
        <p:nvSpPr>
          <p:cNvPr id="4" name="Slide Number Placeholder 3">
            <a:extLst>
              <a:ext uri="{FF2B5EF4-FFF2-40B4-BE49-F238E27FC236}">
                <a16:creationId xmlns:a16="http://schemas.microsoft.com/office/drawing/2014/main" id="{2495275A-2BAF-7A5E-05A4-D3D9FC821D02}"/>
              </a:ext>
            </a:extLst>
          </p:cNvPr>
          <p:cNvSpPr>
            <a:spLocks noGrp="1"/>
          </p:cNvSpPr>
          <p:nvPr>
            <p:ph type="sldNum" sz="quarter" idx="5"/>
          </p:nvPr>
        </p:nvSpPr>
        <p:spPr/>
        <p:txBody>
          <a:bodyPr/>
          <a:lstStyle/>
          <a:p>
            <a:fld id="{829653A4-037B-4AE8-87BC-47B0EE128C3B}" type="slidenum">
              <a:rPr lang="en-US" smtClean="0"/>
              <a:t>41</a:t>
            </a:fld>
            <a:endParaRPr lang="en-US" dirty="0"/>
          </a:p>
        </p:txBody>
      </p:sp>
    </p:spTree>
    <p:extLst>
      <p:ext uri="{BB962C8B-B14F-4D97-AF65-F5344CB8AC3E}">
        <p14:creationId xmlns:p14="http://schemas.microsoft.com/office/powerpoint/2010/main" val="22502504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8E196-DDC9-8F72-C42D-D966698C4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AB27-D2F4-B5CD-5B2E-F920ADF7E397}"/>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45EE4858-D133-4A71-A876-85535B8B1751}"/>
              </a:ext>
            </a:extLst>
          </p:cNvPr>
          <p:cNvSpPr>
            <a:spLocks noGrp="1"/>
          </p:cNvSpPr>
          <p:nvPr>
            <p:ph type="body" idx="1"/>
          </p:nvPr>
        </p:nvSpPr>
        <p:spPr/>
        <p:txBody>
          <a:bodyPr/>
          <a:lstStyle/>
          <a:p>
            <a:r>
              <a:rPr lang="en-US" dirty="0"/>
              <a:t>So, what I put in the chart for Lessons 6 and 7 for the “Problem” was:</a:t>
            </a:r>
          </a:p>
          <a:p>
            <a:pPr>
              <a:tabLst>
                <a:tab pos="457200" algn="l"/>
              </a:tabLst>
            </a:pPr>
            <a:r>
              <a:rPr lang="en-US" dirty="0"/>
              <a:t>	</a:t>
            </a:r>
            <a:r>
              <a:rPr lang="en-US" i="1" dirty="0">
                <a:solidFill>
                  <a:srgbClr val="0070C0"/>
                </a:solidFill>
              </a:rPr>
              <a:t>Disorderly worship; abusing spiritual gifts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“Response” Paul gave them from the Gospel was: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dirty="0"/>
              <a:t>	</a:t>
            </a:r>
            <a:r>
              <a:rPr lang="en-US" i="1" dirty="0">
                <a:solidFill>
                  <a:srgbClr val="0070C0"/>
                </a:solidFill>
              </a:rPr>
              <a:t>Worship is God’s Spirit working through everyone in unified way to build up church</a:t>
            </a:r>
          </a:p>
          <a:p>
            <a:endParaRPr lang="en-US" dirty="0"/>
          </a:p>
          <a:p>
            <a:endParaRPr lang="en-US" dirty="0"/>
          </a:p>
        </p:txBody>
      </p:sp>
      <p:sp>
        <p:nvSpPr>
          <p:cNvPr id="4" name="Slide Number Placeholder 3">
            <a:extLst>
              <a:ext uri="{FF2B5EF4-FFF2-40B4-BE49-F238E27FC236}">
                <a16:creationId xmlns:a16="http://schemas.microsoft.com/office/drawing/2014/main" id="{1477A203-7E75-9F31-F2AF-0BD717E2069E}"/>
              </a:ext>
            </a:extLst>
          </p:cNvPr>
          <p:cNvSpPr>
            <a:spLocks noGrp="1"/>
          </p:cNvSpPr>
          <p:nvPr>
            <p:ph type="sldNum" sz="quarter" idx="5"/>
          </p:nvPr>
        </p:nvSpPr>
        <p:spPr/>
        <p:txBody>
          <a:bodyPr/>
          <a:lstStyle/>
          <a:p>
            <a:fld id="{829653A4-037B-4AE8-87BC-47B0EE128C3B}" type="slidenum">
              <a:rPr lang="en-US" smtClean="0"/>
              <a:t>42</a:t>
            </a:fld>
            <a:endParaRPr lang="en-US" dirty="0"/>
          </a:p>
        </p:txBody>
      </p:sp>
    </p:spTree>
    <p:extLst>
      <p:ext uri="{BB962C8B-B14F-4D97-AF65-F5344CB8AC3E}">
        <p14:creationId xmlns:p14="http://schemas.microsoft.com/office/powerpoint/2010/main" val="13226274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FB782-1CEA-56E1-32AE-29EC45C6E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F72ADA-F7F1-2007-E6AB-D6D705C6BF8F}"/>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C4CDE09D-3E24-F7E0-0495-B5BA37B30487}"/>
              </a:ext>
            </a:extLst>
          </p:cNvPr>
          <p:cNvSpPr>
            <a:spLocks noGrp="1"/>
          </p:cNvSpPr>
          <p:nvPr>
            <p:ph type="body" idx="1"/>
          </p:nvPr>
        </p:nvSpPr>
        <p:spPr/>
        <p:txBody>
          <a:bodyPr/>
          <a:lstStyle/>
          <a:p>
            <a:r>
              <a:rPr lang="en-US" dirty="0"/>
              <a:t>After chapter 13, I think chapter 15 is my second favorite chapter in 1 Corinthians.  It talks about the main point of the Christian faith – the resurrection of Jesus Christ and the future resurrection of believers.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may want to start this lesson by getting the ladies to think about the topic of death and resurrection.  I have listed 4 questions as examples.  </a:t>
            </a:r>
          </a:p>
          <a:p>
            <a:pPr marL="228600" lvl="0" indent="-228600">
              <a:buFont typeface="Arial" panose="020B0604020202020204" pitchFamily="34" charset="0"/>
              <a:buChar char="•"/>
            </a:pPr>
            <a:r>
              <a:rPr lang="en-US" dirty="0"/>
              <a:t>Are you afraid of dying?</a:t>
            </a:r>
          </a:p>
          <a:p>
            <a:pPr marL="228600" lvl="0" indent="-228600">
              <a:buFont typeface="Arial" panose="020B0604020202020204" pitchFamily="34" charset="0"/>
              <a:buChar char="•"/>
            </a:pPr>
            <a:r>
              <a:rPr lang="en-US" dirty="0"/>
              <a:t>What happens after death?</a:t>
            </a:r>
          </a:p>
          <a:p>
            <a:pPr marL="228600" lvl="0" indent="-228600">
              <a:buFont typeface="Arial" panose="020B0604020202020204" pitchFamily="34" charset="0"/>
              <a:buChar char="•"/>
            </a:pPr>
            <a:r>
              <a:rPr lang="en-US" dirty="0"/>
              <a:t>Will we have scars / disabilities in Heaven?</a:t>
            </a:r>
          </a:p>
          <a:p>
            <a:pPr marL="228600" lvl="0" indent="-228600">
              <a:buFont typeface="Arial" panose="020B0604020202020204" pitchFamily="34" charset="0"/>
              <a:buChar char="•"/>
            </a:pPr>
            <a:r>
              <a:rPr lang="en-US" dirty="0"/>
              <a:t>Why is Christ’s resurrection central to our faith?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Then, follow-up those questions with some additional questions.  For instance, the question about “if p</a:t>
            </a:r>
            <a:r>
              <a:rPr lang="en-US" dirty="0"/>
              <a:t>eople will have scars or disabilities in Heaven” you can remind the ladies about Jesus showing the wounds in His feet and hands to the disciples after His resurrection.  What about </a:t>
            </a:r>
            <a:r>
              <a:rPr lang="en-US" b="1" dirty="0"/>
              <a:t>Philippians 3:20-21</a:t>
            </a:r>
            <a:r>
              <a:rPr lang="en-US" b="1" dirty="0">
                <a:solidFill>
                  <a:schemeClr val="tx1"/>
                </a:solidFill>
              </a:rPr>
              <a:t> </a:t>
            </a:r>
            <a:r>
              <a:rPr lang="en-US" b="0" dirty="0">
                <a:solidFill>
                  <a:schemeClr val="tx1"/>
                </a:solidFill>
              </a:rPr>
              <a:t>that tells us how these weak earthly bodies will become strong and beautiful?  But also look at 1 Corinthians 15:42-49 to see how those verses relate to the question.</a:t>
            </a:r>
            <a:endParaRPr lang="en-US" b="1" dirty="0"/>
          </a:p>
        </p:txBody>
      </p:sp>
      <p:sp>
        <p:nvSpPr>
          <p:cNvPr id="4" name="Slide Number Placeholder 3">
            <a:extLst>
              <a:ext uri="{FF2B5EF4-FFF2-40B4-BE49-F238E27FC236}">
                <a16:creationId xmlns:a16="http://schemas.microsoft.com/office/drawing/2014/main" id="{9BC5D312-01F0-708F-A791-EFB19934901A}"/>
              </a:ext>
            </a:extLst>
          </p:cNvPr>
          <p:cNvSpPr>
            <a:spLocks noGrp="1"/>
          </p:cNvSpPr>
          <p:nvPr>
            <p:ph type="sldNum" sz="quarter" idx="5"/>
          </p:nvPr>
        </p:nvSpPr>
        <p:spPr/>
        <p:txBody>
          <a:bodyPr/>
          <a:lstStyle/>
          <a:p>
            <a:fld id="{829653A4-037B-4AE8-87BC-47B0EE128C3B}" type="slidenum">
              <a:rPr lang="en-US" smtClean="0"/>
              <a:t>43</a:t>
            </a:fld>
            <a:endParaRPr lang="en-US" dirty="0"/>
          </a:p>
        </p:txBody>
      </p:sp>
    </p:spTree>
    <p:extLst>
      <p:ext uri="{BB962C8B-B14F-4D97-AF65-F5344CB8AC3E}">
        <p14:creationId xmlns:p14="http://schemas.microsoft.com/office/powerpoint/2010/main" val="42664288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BFC44-061D-8A3D-976D-BC19234FB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ACB5C4-0589-A4F3-9931-CE53C46D6CE9}"/>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A9E14FE4-6EF5-964B-7B12-C8B45A49A810}"/>
              </a:ext>
            </a:extLst>
          </p:cNvPr>
          <p:cNvSpPr>
            <a:spLocks noGrp="1"/>
          </p:cNvSpPr>
          <p:nvPr>
            <p:ph type="body" idx="1"/>
          </p:nvPr>
        </p:nvSpPr>
        <p:spPr>
          <a:xfrm>
            <a:off x="346841" y="3900365"/>
            <a:ext cx="6400800" cy="5212104"/>
          </a:xfrm>
        </p:spPr>
        <p:txBody>
          <a:bodyPr/>
          <a:lstStyle/>
          <a:p>
            <a:r>
              <a:rPr lang="en-US" dirty="0"/>
              <a:t>It appears some people in Corinth are teaching there is no future physical resurrection of Christians.  But the resurrection of Jesus is the foundation of our faith.  If Jesus did not rise from the dead, our faith is worthless.  So, Chapter 15 is Paul’s argument to those people questioning Jesus’ resurrection.</a:t>
            </a:r>
          </a:p>
          <a:p>
            <a:endParaRPr lang="en-US" dirty="0"/>
          </a:p>
          <a:p>
            <a:r>
              <a:rPr lang="en-US" dirty="0"/>
              <a:t>The chapter is split into 3 sections.  </a:t>
            </a:r>
            <a:r>
              <a:rPr lang="en-US" b="1" dirty="0"/>
              <a:t>The first section is in verses 1-11.</a:t>
            </a:r>
            <a:r>
              <a:rPr lang="en-US" dirty="0"/>
              <a:t>  In these verses Paul reminds the Corinthians of the gospel he taught them.  </a:t>
            </a:r>
          </a:p>
          <a:p>
            <a:endParaRPr lang="en-US" dirty="0"/>
          </a:p>
          <a:p>
            <a:r>
              <a:rPr lang="en-US" dirty="0"/>
              <a:t>In verses 3b-7 Paul quotes a creed or oral tradition that he received from the Apostles.  According to Bible Gateway website, this creed was started just a few years after Jesus’ death.  It is a quick way of naming off Jesus’ appearances after He was resurrected.  He is pointing out evidence and the number of witnesses that can confirm what he is saying is true.  You might highlight the bottom, right column paragraph on page 85 that states how Paul is emphasizing how many witnesses there are who saw Jesus after His resurrection.  All testimonies from these witnesses show proof that Jesus was resurrected.</a:t>
            </a:r>
          </a:p>
          <a:p>
            <a:endParaRPr lang="en-US" dirty="0"/>
          </a:p>
          <a:p>
            <a:r>
              <a:rPr lang="en-US" dirty="0"/>
              <a:t>In verses 8-11 Paul describes himself as “the least of the apostles”, which reflects his humility and gratitude for God’s grace.  Even though Paul had persecuted the church, Paul was transformed and used greatly by God.  </a:t>
            </a:r>
          </a:p>
          <a:p>
            <a:endParaRPr lang="en-US" dirty="0"/>
          </a:p>
          <a:p>
            <a:r>
              <a:rPr lang="en-US" b="1" dirty="0"/>
              <a:t>The second section is in verses 12-34. </a:t>
            </a:r>
            <a:r>
              <a:rPr lang="en-US" b="0" dirty="0"/>
              <a:t> This is Paul’s argument of why there is resurrection of the dead.  Verse 13 states, </a:t>
            </a:r>
            <a:r>
              <a:rPr lang="en-US" b="0" i="1" dirty="0"/>
              <a:t>“</a:t>
            </a:r>
            <a:r>
              <a:rPr lang="en-US" i="1" dirty="0"/>
              <a:t>If there is no resurrection of the dead, then not even Christ has been raised.”  </a:t>
            </a:r>
            <a:r>
              <a:rPr lang="en-US" dirty="0"/>
              <a:t>That means Christ did not die for our sins, which means our faith is useless.  </a:t>
            </a:r>
          </a:p>
          <a:p>
            <a:endParaRPr lang="en-US" dirty="0"/>
          </a:p>
          <a:p>
            <a:r>
              <a:rPr lang="en-US" dirty="0"/>
              <a:t>A couple of verses you may want to highlight are verses 21-22, which state, </a:t>
            </a:r>
            <a:r>
              <a:rPr lang="en-US" i="1" dirty="0">
                <a:solidFill>
                  <a:srgbClr val="0070C0"/>
                </a:solidFill>
              </a:rPr>
              <a:t>“For since death came through a human, the resurrection of the dead has also come through a human, for as all die in Adam, so all will be made alive in Christ.”</a:t>
            </a:r>
          </a:p>
          <a:p>
            <a:endParaRPr lang="en-US" b="0" dirty="0"/>
          </a:p>
          <a:p>
            <a:r>
              <a:rPr lang="en-US" b="0" dirty="0">
                <a:solidFill>
                  <a:schemeClr val="tx1"/>
                </a:solidFill>
              </a:rPr>
              <a:t>The last 2 things I want to highlight about this section are verses 23-26 that show the order of events for </a:t>
            </a:r>
            <a:r>
              <a:rPr lang="en-US" b="0" i="1" dirty="0">
                <a:solidFill>
                  <a:srgbClr val="0070C0"/>
                </a:solidFill>
              </a:rPr>
              <a:t>“the end, </a:t>
            </a:r>
            <a:r>
              <a:rPr lang="en-US" i="1" dirty="0">
                <a:solidFill>
                  <a:srgbClr val="0070C0"/>
                </a:solidFill>
              </a:rPr>
              <a:t>when he hands over the kingdom to God the Father, after he has destroyed every ruler and every authority and power,” </a:t>
            </a:r>
            <a:r>
              <a:rPr lang="en-US" i="0" dirty="0">
                <a:solidFill>
                  <a:schemeClr val="tx1"/>
                </a:solidFill>
              </a:rPr>
              <a:t>and verse 33, </a:t>
            </a:r>
            <a:r>
              <a:rPr lang="en-US" i="1" dirty="0">
                <a:solidFill>
                  <a:srgbClr val="0070C0"/>
                </a:solidFill>
              </a:rPr>
              <a:t>“Bad company ruins good morals.”</a:t>
            </a:r>
          </a:p>
        </p:txBody>
      </p:sp>
      <p:sp>
        <p:nvSpPr>
          <p:cNvPr id="4" name="Slide Number Placeholder 3">
            <a:extLst>
              <a:ext uri="{FF2B5EF4-FFF2-40B4-BE49-F238E27FC236}">
                <a16:creationId xmlns:a16="http://schemas.microsoft.com/office/drawing/2014/main" id="{C10E3EE9-07CE-4630-5A57-5ABECF09F5B8}"/>
              </a:ext>
            </a:extLst>
          </p:cNvPr>
          <p:cNvSpPr>
            <a:spLocks noGrp="1"/>
          </p:cNvSpPr>
          <p:nvPr>
            <p:ph type="sldNum" sz="quarter" idx="5"/>
          </p:nvPr>
        </p:nvSpPr>
        <p:spPr/>
        <p:txBody>
          <a:bodyPr/>
          <a:lstStyle/>
          <a:p>
            <a:fld id="{829653A4-037B-4AE8-87BC-47B0EE128C3B}" type="slidenum">
              <a:rPr lang="en-US" smtClean="0"/>
              <a:t>44</a:t>
            </a:fld>
            <a:endParaRPr lang="en-US" dirty="0"/>
          </a:p>
        </p:txBody>
      </p:sp>
    </p:spTree>
    <p:extLst>
      <p:ext uri="{BB962C8B-B14F-4D97-AF65-F5344CB8AC3E}">
        <p14:creationId xmlns:p14="http://schemas.microsoft.com/office/powerpoint/2010/main" val="8831640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BCF21-49FF-233E-2382-C3092B79A0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80D5C-41F9-BFDB-AB46-8D91D9F5D318}"/>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0ED62755-3408-CB24-2729-E5215441160C}"/>
              </a:ext>
            </a:extLst>
          </p:cNvPr>
          <p:cNvSpPr>
            <a:spLocks noGrp="1"/>
          </p:cNvSpPr>
          <p:nvPr>
            <p:ph type="body" idx="1"/>
          </p:nvPr>
        </p:nvSpPr>
        <p:spPr/>
        <p:txBody>
          <a:bodyPr/>
          <a:lstStyle/>
          <a:p>
            <a:r>
              <a:rPr lang="en-US" b="1" dirty="0"/>
              <a:t>The third section is in verses 35-58. </a:t>
            </a:r>
            <a:r>
              <a:rPr lang="en-US" b="0" dirty="0"/>
              <a:t> </a:t>
            </a:r>
          </a:p>
          <a:p>
            <a:r>
              <a:rPr lang="en-US" b="0" dirty="0">
                <a:solidFill>
                  <a:schemeClr val="tx1"/>
                </a:solidFill>
              </a:rPr>
              <a:t>There is a writeup in our book on the right column on page 86 that is titled “Resurrection of the Body, Really”.  The last half of the bottom paragraph talks about an analogy Paul makes to planting a seed and its transformation into a plant.  The seed is like our earthly body; the plant is like our heavenly body.  </a:t>
            </a:r>
          </a:p>
          <a:p>
            <a:endParaRPr lang="en-US" b="0" dirty="0">
              <a:solidFill>
                <a:schemeClr val="tx1"/>
              </a:solidFill>
            </a:endParaRPr>
          </a:p>
          <a:p>
            <a:r>
              <a:rPr lang="en-US" b="0" dirty="0">
                <a:solidFill>
                  <a:schemeClr val="tx1"/>
                </a:solidFill>
              </a:rPr>
              <a:t>You plant the seed in the ground, cover it up, water it, fertilize it, and then leave it alone.  </a:t>
            </a:r>
            <a:r>
              <a:rPr lang="en-US" sz="1100" i="0" kern="1200" dirty="0">
                <a:solidFill>
                  <a:schemeClr val="tx1"/>
                </a:solidFill>
                <a:effectLst/>
                <a:latin typeface="+mn-lt"/>
                <a:ea typeface="+mn-ea"/>
                <a:cs typeface="+mn-cs"/>
              </a:rPr>
              <a:t>Through some process that we cannot observe with our eyes, the seed dies and out of its death comes new life that pushes up through the ground.  Eventually, the plant comes forth and is harvested.  If you placed the seed and the plant side by side, they look nothing alike, but the seed is necessary for the plant to appear.</a:t>
            </a:r>
          </a:p>
          <a:p>
            <a:endParaRPr lang="en-US" b="0" dirty="0">
              <a:solidFill>
                <a:schemeClr val="tx1"/>
              </a:solidFill>
            </a:endParaRPr>
          </a:p>
          <a:p>
            <a:r>
              <a:rPr lang="en-US" dirty="0">
                <a:solidFill>
                  <a:schemeClr val="tx1"/>
                </a:solidFill>
              </a:rPr>
              <a:t>As our book tells us, the difference with the resurrection of the body is that raised bodies will live forever.  “</a:t>
            </a:r>
            <a:r>
              <a:rPr lang="en-US" dirty="0"/>
              <a:t>What is sown is perishable; what is raised is imperishable.“</a:t>
            </a:r>
          </a:p>
          <a:p>
            <a:endParaRPr lang="en-US" dirty="0">
              <a:solidFill>
                <a:schemeClr val="tx1"/>
              </a:solidFill>
            </a:endParaRPr>
          </a:p>
          <a:p>
            <a:r>
              <a:rPr lang="en-US" dirty="0">
                <a:solidFill>
                  <a:schemeClr val="tx1"/>
                </a:solidFill>
              </a:rPr>
              <a:t>And our book points out in the middle of the bottom paragraph on page 87 about verse 58, “… be steadfast, immovable, always excelling in the work of the Lord.”</a:t>
            </a:r>
          </a:p>
          <a:p>
            <a:endParaRPr lang="en-US" dirty="0">
              <a:solidFill>
                <a:schemeClr val="tx1"/>
              </a:solidFill>
            </a:endParaRPr>
          </a:p>
          <a:p>
            <a:r>
              <a:rPr lang="en-US" dirty="0"/>
              <a:t>The promise of resurrection invites all believers to live with courage, have patience and perseverance, knowing that God’s future renewal is already underway through Christ.</a:t>
            </a:r>
          </a:p>
          <a:p>
            <a:endParaRPr lang="en-US" dirty="0">
              <a:solidFill>
                <a:schemeClr val="tx1"/>
              </a:solidFill>
            </a:endParaRPr>
          </a:p>
        </p:txBody>
      </p:sp>
      <p:sp>
        <p:nvSpPr>
          <p:cNvPr id="4" name="Slide Number Placeholder 3">
            <a:extLst>
              <a:ext uri="{FF2B5EF4-FFF2-40B4-BE49-F238E27FC236}">
                <a16:creationId xmlns:a16="http://schemas.microsoft.com/office/drawing/2014/main" id="{80C4704F-7A63-9BA2-7EF9-95EF49EAA3A5}"/>
              </a:ext>
            </a:extLst>
          </p:cNvPr>
          <p:cNvSpPr>
            <a:spLocks noGrp="1"/>
          </p:cNvSpPr>
          <p:nvPr>
            <p:ph type="sldNum" sz="quarter" idx="5"/>
          </p:nvPr>
        </p:nvSpPr>
        <p:spPr/>
        <p:txBody>
          <a:bodyPr/>
          <a:lstStyle/>
          <a:p>
            <a:fld id="{829653A4-037B-4AE8-87BC-47B0EE128C3B}" type="slidenum">
              <a:rPr lang="en-US" smtClean="0"/>
              <a:t>45</a:t>
            </a:fld>
            <a:endParaRPr lang="en-US" dirty="0"/>
          </a:p>
        </p:txBody>
      </p:sp>
    </p:spTree>
    <p:extLst>
      <p:ext uri="{BB962C8B-B14F-4D97-AF65-F5344CB8AC3E}">
        <p14:creationId xmlns:p14="http://schemas.microsoft.com/office/powerpoint/2010/main" val="10850404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8F0C8-5E7F-FF1A-484C-7852E263F1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F433CC-1405-23E6-9421-6BC6E45DE688}"/>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47FB0AFE-3D39-2391-49C4-9F267406FAC3}"/>
              </a:ext>
            </a:extLst>
          </p:cNvPr>
          <p:cNvSpPr>
            <a:spLocks noGrp="1"/>
          </p:cNvSpPr>
          <p:nvPr>
            <p:ph type="body" idx="1"/>
          </p:nvPr>
        </p:nvSpPr>
        <p:spPr>
          <a:xfrm>
            <a:off x="346840" y="3900365"/>
            <a:ext cx="6385035" cy="5275166"/>
          </a:xfrm>
        </p:spPr>
        <p:txBody>
          <a:bodyPr/>
          <a:lstStyle/>
          <a:p>
            <a:r>
              <a:rPr lang="en-US" dirty="0">
                <a:solidFill>
                  <a:schemeClr val="tx1"/>
                </a:solidFill>
              </a:rPr>
              <a:t>If you want to emphasize the “hope” you get in your life because of our belief in the resurrection, you may want to do an object lesson about “hope”.  I included a link to a video that is a little “dorky”, but the experiment gets across a good point.  The video is 6:46 minutes, but the experiment starts at the 2:50 mark and lasts a little less than 2:00 minutes.  I would not show the video; just do the experiment.</a:t>
            </a:r>
          </a:p>
          <a:p>
            <a:endParaRPr lang="en-US" dirty="0">
              <a:solidFill>
                <a:schemeClr val="tx1"/>
              </a:solidFill>
            </a:endParaRPr>
          </a:p>
          <a:p>
            <a:r>
              <a:rPr lang="en-US" dirty="0">
                <a:solidFill>
                  <a:schemeClr val="tx1"/>
                </a:solidFill>
              </a:rPr>
              <a:t>Another thing you may want to highlight is the Apostles Creed, which is a summary of what Christians believe.  Probably most of us know it by memory.  But have you ever stopped and thought about the words we are saying.  I want to highlight 4 things in the Apostles Creed that coincide with what Paul is telling the Corinthians about Jesus’ resurrection and the hope that we will also get from that eternal life.</a:t>
            </a:r>
          </a:p>
          <a:p>
            <a:endParaRPr lang="en-US" dirty="0">
              <a:solidFill>
                <a:schemeClr val="tx1"/>
              </a:solidFill>
            </a:endParaRPr>
          </a:p>
          <a:p>
            <a:pPr marL="171450" lvl="0" indent="-171450">
              <a:buFont typeface="Arial" panose="020B0604020202020204" pitchFamily="34" charset="0"/>
              <a:buChar char="•"/>
            </a:pPr>
            <a:r>
              <a:rPr lang="en-US" sz="1100" b="1" i="1" kern="1200" dirty="0">
                <a:solidFill>
                  <a:schemeClr val="tx1"/>
                </a:solidFill>
                <a:effectLst/>
                <a:latin typeface="+mn-lt"/>
                <a:ea typeface="+mn-ea"/>
                <a:cs typeface="+mn-cs"/>
              </a:rPr>
              <a:t>He descended into hell; the third day he rose again from the dead.</a:t>
            </a:r>
          </a:p>
          <a:p>
            <a:r>
              <a:rPr lang="en-US" sz="1100" kern="1200" dirty="0">
                <a:solidFill>
                  <a:schemeClr val="tx1"/>
                </a:solidFill>
                <a:effectLst/>
                <a:latin typeface="+mn-lt"/>
                <a:ea typeface="+mn-ea"/>
                <a:cs typeface="+mn-cs"/>
              </a:rPr>
              <a:t>The phrase, “He descended into hell,” was not part of the creed in its earliest form, and it is still a controversial statement to some.  First, nowhere in the Bible does it say Jesus went to hell.  However, it does say He rose from the dead.  The Creed is not trying to say Jesus entered the burning flames of hell.  The Creed is telling us that Jesus died.  The mention of the third day is important, too.  First, the number three in the Bible symbolizes God and perfection.  Second, it fulfills biblical prophecy.  And third, it proves to Jesus’ opponents that He was truly dead.  It is important that Jesus experienced full death, defeated Death, and emerged victorious.  Jesus proved His victory by rising from the dead, by being resurrected.  Without this fact, our Christian faith collapses.</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i="1" kern="1200" dirty="0">
                <a:solidFill>
                  <a:schemeClr val="tx1"/>
                </a:solidFill>
                <a:effectLst/>
                <a:latin typeface="+mn-lt"/>
                <a:ea typeface="+mn-ea"/>
                <a:cs typeface="+mn-cs"/>
              </a:rPr>
              <a:t>the forgiveness of sins,</a:t>
            </a:r>
          </a:p>
          <a:p>
            <a:r>
              <a:rPr lang="en-US" sz="1100" kern="1200" dirty="0">
                <a:solidFill>
                  <a:schemeClr val="tx1"/>
                </a:solidFill>
                <a:effectLst/>
                <a:latin typeface="+mn-lt"/>
                <a:ea typeface="+mn-ea"/>
                <a:cs typeface="+mn-cs"/>
              </a:rPr>
              <a:t>The forgiveness of sins summarizes the entire Christian life.  God forgives us, not because of anything we did, but solely because of Jesus dying on the cross and rising from the dead for us.  And we are to forgive others as He forgave us. </a:t>
            </a:r>
          </a:p>
          <a:p>
            <a:endParaRPr lang="en-US" sz="11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i="1" kern="1200" dirty="0">
                <a:solidFill>
                  <a:schemeClr val="tx1"/>
                </a:solidFill>
                <a:effectLst/>
                <a:latin typeface="+mn-lt"/>
                <a:ea typeface="+mn-ea"/>
                <a:cs typeface="+mn-cs"/>
              </a:rPr>
              <a:t>the resurrection of the body,</a:t>
            </a:r>
          </a:p>
          <a:p>
            <a:r>
              <a:rPr lang="en-US" sz="1100" kern="1200" dirty="0">
                <a:solidFill>
                  <a:schemeClr val="tx1"/>
                </a:solidFill>
                <a:effectLst/>
                <a:latin typeface="+mn-lt"/>
                <a:ea typeface="+mn-ea"/>
                <a:cs typeface="+mn-cs"/>
              </a:rPr>
              <a:t>This phrase coincides with the earlier line, “on the third day He rose again from the dead.”  The first phrase speaks of what happened to Christ after His crucifixion and burial.  This phrase speaks of the future that awaits all who have died, and all who will die, before the return of Christ.  As we discussed before, think of a seed in the ground, cover it up, watered, fertilized, and then left alone.  Through some process we cannot see, the seed dies and out of its death comes new life.</a:t>
            </a:r>
            <a:endParaRPr lang="en-US" sz="1100" i="1" kern="1200" dirty="0">
              <a:solidFill>
                <a:schemeClr val="tx1"/>
              </a:solidFill>
              <a:effectLst/>
              <a:latin typeface="+mn-lt"/>
              <a:ea typeface="+mn-ea"/>
              <a:cs typeface="+mn-cs"/>
            </a:endParaRPr>
          </a:p>
          <a:p>
            <a:endParaRPr lang="en-US" sz="1100" i="1"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100" b="1" i="1" kern="1200" dirty="0">
                <a:solidFill>
                  <a:schemeClr val="tx1"/>
                </a:solidFill>
                <a:effectLst/>
                <a:latin typeface="+mn-lt"/>
                <a:ea typeface="+mn-ea"/>
                <a:cs typeface="+mn-cs"/>
              </a:rPr>
              <a:t>and the life everlasting. </a:t>
            </a:r>
          </a:p>
          <a:p>
            <a:r>
              <a:rPr lang="en-US" sz="1100" kern="1200" dirty="0">
                <a:solidFill>
                  <a:schemeClr val="tx1"/>
                </a:solidFill>
                <a:effectLst/>
                <a:latin typeface="+mn-lt"/>
                <a:ea typeface="+mn-ea"/>
                <a:cs typeface="+mn-cs"/>
              </a:rPr>
              <a:t>Life everlasting is what we all strive for, but we do not know what it will be like.  The Bible says that when we get to heaven we will be “at home with the Lord.”  Jesus said to the thief on the Cross, “Today you will be with me in paradise.”  We know it will feel like home, but we also know our home is not in this world.</a:t>
            </a:r>
            <a:endParaRPr lang="en-US" sz="1100" i="1"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You may want to plant seeds and have the ladies take them home to watch them grow into beautiful flowers or plants.  What is buried does not emerge unchanged.  It is transformed.  The resurrected body does not return to weakness or decay but a new, imperishable life empowered by God.</a:t>
            </a:r>
          </a:p>
          <a:p>
            <a:endParaRPr lang="en-US" sz="1100" kern="1200" dirty="0">
              <a:solidFill>
                <a:schemeClr val="tx1"/>
              </a:solidFill>
              <a:effectLst/>
              <a:latin typeface="+mn-lt"/>
              <a:ea typeface="+mn-ea"/>
              <a:cs typeface="+mn-cs"/>
            </a:endParaRPr>
          </a:p>
          <a:p>
            <a:r>
              <a:rPr lang="en-US" sz="1100" b="1" kern="1200" dirty="0">
                <a:solidFill>
                  <a:schemeClr val="tx1"/>
                </a:solidFill>
                <a:effectLst/>
                <a:latin typeface="+mn-lt"/>
                <a:ea typeface="+mn-ea"/>
                <a:cs typeface="+mn-cs"/>
              </a:rPr>
              <a:t>Closing Prayer </a:t>
            </a:r>
            <a:r>
              <a:rPr lang="en-US" sz="1100" b="0" kern="1200" dirty="0">
                <a:solidFill>
                  <a:schemeClr val="tx1"/>
                </a:solidFill>
                <a:effectLst/>
                <a:latin typeface="+mn-lt"/>
                <a:ea typeface="+mn-ea"/>
                <a:cs typeface="+mn-cs"/>
              </a:rPr>
              <a:t>– I have included a link to a video of “O Sons and Daughters, Let Us Sing!” as a closing prayer &gt;&gt; https://youtu.be/wJEURmuj77M?si=D6XoRrPQAUqfwBN0.  It is a beautiful rendition of the song, but it is nearly 5:30 minutes, so you may want to only play a verse or two.</a:t>
            </a:r>
            <a:endParaRPr lang="en-US" b="1" dirty="0">
              <a:solidFill>
                <a:schemeClr val="tx1"/>
              </a:solidFill>
            </a:endParaRPr>
          </a:p>
        </p:txBody>
      </p:sp>
      <p:sp>
        <p:nvSpPr>
          <p:cNvPr id="4" name="Slide Number Placeholder 3">
            <a:extLst>
              <a:ext uri="{FF2B5EF4-FFF2-40B4-BE49-F238E27FC236}">
                <a16:creationId xmlns:a16="http://schemas.microsoft.com/office/drawing/2014/main" id="{D9456E08-3AF3-79AE-8612-D7B285F75B51}"/>
              </a:ext>
            </a:extLst>
          </p:cNvPr>
          <p:cNvSpPr>
            <a:spLocks noGrp="1"/>
          </p:cNvSpPr>
          <p:nvPr>
            <p:ph type="sldNum" sz="quarter" idx="5"/>
          </p:nvPr>
        </p:nvSpPr>
        <p:spPr/>
        <p:txBody>
          <a:bodyPr/>
          <a:lstStyle/>
          <a:p>
            <a:fld id="{829653A4-037B-4AE8-87BC-47B0EE128C3B}" type="slidenum">
              <a:rPr lang="en-US" smtClean="0"/>
              <a:t>46</a:t>
            </a:fld>
            <a:endParaRPr lang="en-US" dirty="0"/>
          </a:p>
        </p:txBody>
      </p:sp>
    </p:spTree>
    <p:extLst>
      <p:ext uri="{BB962C8B-B14F-4D97-AF65-F5344CB8AC3E}">
        <p14:creationId xmlns:p14="http://schemas.microsoft.com/office/powerpoint/2010/main" val="257067034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7C50D-F7DD-D4EE-1640-C226F83A7E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2CD85-D38E-B2E6-D202-B2C5D45541B1}"/>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B24F7BF8-4385-4576-FCA3-28050CE5D66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I put in the chart for Lesson 8 for the “Problem” was: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dirty="0"/>
              <a:t>	</a:t>
            </a:r>
            <a:r>
              <a:rPr lang="en-US" i="1" dirty="0">
                <a:solidFill>
                  <a:srgbClr val="0070C0"/>
                </a:solidFill>
              </a:rPr>
              <a:t>No resurrection; resurrection doesn't matter to being a Christian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dirty="0"/>
              <a:t>The “Response” Paul gave them from the Gospel was:</a:t>
            </a:r>
          </a:p>
          <a:p>
            <a:pPr>
              <a:tabLst>
                <a:tab pos="457200" algn="l"/>
              </a:tabLst>
            </a:pPr>
            <a:r>
              <a:rPr lang="en-US" sz="1100" dirty="0"/>
              <a:t>	</a:t>
            </a:r>
            <a:r>
              <a:rPr lang="en-US" sz="1100" i="1" dirty="0">
                <a:solidFill>
                  <a:srgbClr val="0070C0"/>
                </a:solidFill>
              </a:rPr>
              <a:t>Resurrection indispensable part of gospel; promise of future hope of victory over death</a:t>
            </a:r>
          </a:p>
          <a:p>
            <a:endParaRPr lang="en-US" dirty="0"/>
          </a:p>
        </p:txBody>
      </p:sp>
      <p:sp>
        <p:nvSpPr>
          <p:cNvPr id="4" name="Slide Number Placeholder 3">
            <a:extLst>
              <a:ext uri="{FF2B5EF4-FFF2-40B4-BE49-F238E27FC236}">
                <a16:creationId xmlns:a16="http://schemas.microsoft.com/office/drawing/2014/main" id="{6C991D3B-983D-2FD9-238F-8E4FC1E62684}"/>
              </a:ext>
            </a:extLst>
          </p:cNvPr>
          <p:cNvSpPr>
            <a:spLocks noGrp="1"/>
          </p:cNvSpPr>
          <p:nvPr>
            <p:ph type="sldNum" sz="quarter" idx="5"/>
          </p:nvPr>
        </p:nvSpPr>
        <p:spPr/>
        <p:txBody>
          <a:bodyPr/>
          <a:lstStyle/>
          <a:p>
            <a:fld id="{829653A4-037B-4AE8-87BC-47B0EE128C3B}" type="slidenum">
              <a:rPr lang="en-US" smtClean="0"/>
              <a:t>47</a:t>
            </a:fld>
            <a:endParaRPr lang="en-US" dirty="0"/>
          </a:p>
        </p:txBody>
      </p:sp>
    </p:spTree>
    <p:extLst>
      <p:ext uri="{BB962C8B-B14F-4D97-AF65-F5344CB8AC3E}">
        <p14:creationId xmlns:p14="http://schemas.microsoft.com/office/powerpoint/2010/main" val="156984584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sp>
      <p:sp>
        <p:nvSpPr>
          <p:cNvPr id="3" name="Notes Placeholder 2"/>
          <p:cNvSpPr>
            <a:spLocks noGrp="1"/>
          </p:cNvSpPr>
          <p:nvPr>
            <p:ph type="body" idx="1"/>
          </p:nvPr>
        </p:nvSpPr>
        <p:spPr>
          <a:xfrm>
            <a:off x="252248" y="3900365"/>
            <a:ext cx="6574221" cy="5164807"/>
          </a:xfrm>
        </p:spPr>
        <p:txBody>
          <a:bodyPr/>
          <a:lstStyle/>
          <a:p>
            <a:r>
              <a:rPr lang="en-US" dirty="0"/>
              <a:t>We come to our final lesson, Lesson 9, titled “Connected by God’s Love” and looks at Chapter 16.</a:t>
            </a:r>
          </a:p>
          <a:p>
            <a:endParaRPr lang="en-US" dirty="0"/>
          </a:p>
          <a:p>
            <a:r>
              <a:rPr lang="en-US" dirty="0"/>
              <a:t>Of all the churches in the New Testament to which Paul wrote, there was none in as much trouble as the Corinthian church.  There was none as sinful as the Corinthian church.  There was none that had failed so badly to be what God designed His church to be.  No other church did Paul criticize as much as the Corinthian church.  </a:t>
            </a:r>
          </a:p>
          <a:p>
            <a:endParaRPr lang="en-US" i="1" dirty="0"/>
          </a:p>
          <a:p>
            <a:r>
              <a:rPr lang="en-US" i="0" dirty="0"/>
              <a:t>Paul finished the formal book of answering questions and reprimanding the Corinthians with the last verse of Chapter 15.  But Chapter 16 begins with the last question from the Corinthian church.  It says, “</a:t>
            </a:r>
            <a:r>
              <a:rPr lang="en-US" dirty="0"/>
              <a:t>Now concerning the collection for the saints…”, which would be the collection for the Jerusalem church. </a:t>
            </a:r>
          </a:p>
          <a:p>
            <a:endParaRPr lang="en-US" dirty="0"/>
          </a:p>
          <a:p>
            <a:r>
              <a:rPr lang="en-US" dirty="0"/>
              <a:t>These first 4 verses of Chapter 16 help to describe stewardship principles we still use in churches today.  Paul tells the Corinthians, </a:t>
            </a:r>
          </a:p>
          <a:p>
            <a:pPr marL="228600" indent="-228600">
              <a:buFont typeface="Arial" panose="020B0604020202020204" pitchFamily="34" charset="0"/>
              <a:buChar char="•"/>
            </a:pPr>
            <a:r>
              <a:rPr lang="en-US" dirty="0"/>
              <a:t>“On the first day of every week, each of you is to put aside and save whatever extra you earn, so that collections need not be taken when I come.”</a:t>
            </a:r>
          </a:p>
          <a:p>
            <a:pPr marL="228600" indent="-228600">
              <a:buFont typeface="Arial" panose="020B0604020202020204" pitchFamily="34" charset="0"/>
              <a:buChar char="•"/>
            </a:pPr>
            <a:r>
              <a:rPr lang="en-US" dirty="0"/>
              <a:t>It's also about giving our time, our talents, our resources, and even our very lives for the sake of others. </a:t>
            </a:r>
          </a:p>
          <a:p>
            <a:pPr marL="228600" indent="-228600">
              <a:buFont typeface="Arial" panose="020B0604020202020204" pitchFamily="34" charset="0"/>
              <a:buChar char="•"/>
            </a:pPr>
            <a:r>
              <a:rPr lang="en-US" dirty="0"/>
              <a:t>It's about being willing to inconvenience ourselves, to go the extra mile, to put others' needs before our own. </a:t>
            </a:r>
          </a:p>
          <a:p>
            <a:pPr marL="228600" indent="-228600">
              <a:buFont typeface="Arial" panose="020B0604020202020204" pitchFamily="34" charset="0"/>
              <a:buChar char="•"/>
            </a:pPr>
            <a:r>
              <a:rPr lang="en-US" dirty="0"/>
              <a:t>It's about courageously living out the commandment to love our neighbors as ourselves.</a:t>
            </a:r>
          </a:p>
          <a:p>
            <a:endParaRPr lang="en-US" dirty="0"/>
          </a:p>
          <a:p>
            <a:r>
              <a:rPr lang="en-US" dirty="0"/>
              <a:t>Paul was telling them how Christians should be generous.  Something Paul states in 16:14 is you should do everything out of a heart of love for one another.  Generously collecting monies for the Jerusalem Church is doing something for someone who can never repay you.  </a:t>
            </a:r>
          </a:p>
          <a:p>
            <a:endParaRPr lang="en-US" dirty="0"/>
          </a:p>
          <a:p>
            <a:r>
              <a:rPr lang="en-US" i="0" dirty="0"/>
              <a:t>The 2</a:t>
            </a:r>
            <a:r>
              <a:rPr lang="en-US" i="0" baseline="30000" dirty="0"/>
              <a:t>nd</a:t>
            </a:r>
            <a:r>
              <a:rPr lang="en-US" i="0" dirty="0"/>
              <a:t> section of Chapter 16 discusses the ministry work of Paul and several other colleagues.  Before we get into the writeup on “Paul’s Colleagues” that begins on page 94 of our book, I want to discuss 2 verses that I am amazed our author does not highlight in our book.  They are verses 13 and 14, which state, “</a:t>
            </a:r>
            <a:r>
              <a:rPr lang="en-US" dirty="0"/>
              <a:t>Keep alert; stand firm in the faith; be courageous; be strong</a:t>
            </a:r>
            <a:r>
              <a:rPr lang="en-US" baseline="0" dirty="0"/>
              <a:t>.  Let all that you do be done in love.”  These 5 commands sum up Paul’s message to this troubled Corinthian church.</a:t>
            </a:r>
            <a:endParaRPr lang="en-US" i="0" baseline="0" dirty="0"/>
          </a:p>
          <a:p>
            <a:endParaRPr lang="en-US" i="0" dirty="0"/>
          </a:p>
          <a:p>
            <a:r>
              <a:rPr lang="en-US" i="0" dirty="0"/>
              <a:t>The Corinthian church was a divided church.  Spiritually it was immature.  They were sexually immoral, even by pagan standards.  </a:t>
            </a:r>
            <a:r>
              <a:rPr lang="en-US" dirty="0"/>
              <a:t>Christians were taking other Christians to court, usually because of greed.  They were not considerate of others, even when celebrating the Lord’s Supper.  They gave superiority to some spiritual gifts and belittled others.  They did not love each other as they should have.  Some were even saying that resurrection from the dead cannot occur; therefore, negating the gospel, Christ dying for our sins, our baptisms, and our faith.</a:t>
            </a:r>
          </a:p>
          <a:p>
            <a:endParaRPr lang="en-US" i="0" dirty="0"/>
          </a:p>
          <a:p>
            <a:r>
              <a:rPr lang="en-US" i="0" dirty="0"/>
              <a:t>But these 5 clear commands in verses 13-14 address each of these problems.</a:t>
            </a:r>
          </a:p>
        </p:txBody>
      </p:sp>
      <p:sp>
        <p:nvSpPr>
          <p:cNvPr id="4" name="Slide Number Placeholder 3"/>
          <p:cNvSpPr>
            <a:spLocks noGrp="1"/>
          </p:cNvSpPr>
          <p:nvPr>
            <p:ph type="sldNum" sz="quarter" idx="5"/>
          </p:nvPr>
        </p:nvSpPr>
        <p:spPr/>
        <p:txBody>
          <a:bodyPr/>
          <a:lstStyle/>
          <a:p>
            <a:fld id="{829653A4-037B-4AE8-87BC-47B0EE128C3B}" type="slidenum">
              <a:rPr lang="en-US" smtClean="0"/>
              <a:t>48</a:t>
            </a:fld>
            <a:endParaRPr lang="en-US" dirty="0"/>
          </a:p>
        </p:txBody>
      </p:sp>
    </p:spTree>
    <p:extLst>
      <p:ext uri="{BB962C8B-B14F-4D97-AF65-F5344CB8AC3E}">
        <p14:creationId xmlns:p14="http://schemas.microsoft.com/office/powerpoint/2010/main" val="392045530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0C67F-2221-5033-D652-EE23E5F27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B65BE5-F675-C2E5-4238-5DC33ED14D4B}"/>
              </a:ext>
            </a:extLst>
          </p:cNvPr>
          <p:cNvSpPr>
            <a:spLocks noGrp="1" noRot="1" noChangeAspect="1"/>
          </p:cNvSpPr>
          <p:nvPr>
            <p:ph type="sldImg"/>
          </p:nvPr>
        </p:nvSpPr>
        <p:spPr>
          <a:xfrm>
            <a:off x="735013" y="684213"/>
            <a:ext cx="5632450" cy="3168650"/>
          </a:xfrm>
        </p:spPr>
      </p:sp>
      <p:sp>
        <p:nvSpPr>
          <p:cNvPr id="3" name="Notes Placeholder 2">
            <a:extLst>
              <a:ext uri="{FF2B5EF4-FFF2-40B4-BE49-F238E27FC236}">
                <a16:creationId xmlns:a16="http://schemas.microsoft.com/office/drawing/2014/main" id="{6CB4FD95-18DE-50C1-5302-5E537CD03409}"/>
              </a:ext>
            </a:extLst>
          </p:cNvPr>
          <p:cNvSpPr>
            <a:spLocks noGrp="1"/>
          </p:cNvSpPr>
          <p:nvPr>
            <p:ph type="body" idx="1"/>
          </p:nvPr>
        </p:nvSpPr>
        <p:spPr>
          <a:xfrm>
            <a:off x="283780" y="3900364"/>
            <a:ext cx="6479628" cy="5338229"/>
          </a:xfrm>
        </p:spPr>
        <p:txBody>
          <a:bodyPr/>
          <a:lstStyle/>
          <a:p>
            <a:pPr marL="0" indent="0">
              <a:buFont typeface="Arial" panose="020B0604020202020204" pitchFamily="34" charset="0"/>
              <a:buNone/>
            </a:pPr>
            <a:r>
              <a:rPr lang="en-US" b="0" i="0" dirty="0"/>
              <a:t>One of the activities I got from the Internet to help everyone remember these 5 commands is called the </a:t>
            </a:r>
            <a:r>
              <a:rPr lang="en-US" b="1" i="1" dirty="0"/>
              <a:t>5-Command Scramble</a:t>
            </a:r>
            <a:r>
              <a:rPr lang="en-US" b="0" i="0" dirty="0"/>
              <a:t>.  </a:t>
            </a:r>
          </a:p>
          <a:p>
            <a:pPr marL="228600" indent="-228600">
              <a:buFont typeface="+mj-lt"/>
              <a:buAutoNum type="arabicPeriod"/>
            </a:pPr>
            <a:r>
              <a:rPr lang="en-US" b="0" i="0" dirty="0"/>
              <a:t>Have ladies get in small groups.</a:t>
            </a:r>
          </a:p>
          <a:p>
            <a:pPr marL="228600" indent="-228600">
              <a:buFont typeface="+mj-lt"/>
              <a:buAutoNum type="arabicPeriod"/>
            </a:pPr>
            <a:r>
              <a:rPr lang="en-US" b="0" i="0" dirty="0"/>
              <a:t>Write each command quoted in 16:13-14 on separate index cards.</a:t>
            </a:r>
          </a:p>
          <a:p>
            <a:pPr marL="228600" indent="-228600">
              <a:buFont typeface="+mj-lt"/>
              <a:buAutoNum type="arabicPeriod"/>
            </a:pPr>
            <a:r>
              <a:rPr lang="en-US" b="0" i="0" dirty="0"/>
              <a:t>Ask them to rank them in order of importance for modern Christians.</a:t>
            </a:r>
          </a:p>
          <a:p>
            <a:pPr marL="228600" indent="-228600">
              <a:buFont typeface="+mj-lt"/>
              <a:buAutoNum type="arabicPeriod"/>
            </a:pPr>
            <a:r>
              <a:rPr lang="en-US" b="0" i="0" dirty="0"/>
              <a:t>Come back together as a group and ask them to discuss why they prioritized them in that order.</a:t>
            </a:r>
          </a:p>
          <a:p>
            <a:pPr marL="0" indent="0">
              <a:buFont typeface="Arial" panose="020B0604020202020204" pitchFamily="34" charset="0"/>
              <a:buNone/>
            </a:pPr>
            <a:endParaRPr lang="en-US" b="1" i="0" dirty="0"/>
          </a:p>
          <a:p>
            <a:r>
              <a:rPr lang="en-US" i="0" dirty="0"/>
              <a:t>Now, let’s quickly look at the people discussed in the section titled “Paul’s Colleagues” on pages 94-95.  The book gives good descriptions of each of these individuals but let me see if I can add a few additional things.</a:t>
            </a:r>
          </a:p>
          <a:p>
            <a:pPr marL="171450" indent="-171450">
              <a:buFont typeface="Arial" panose="020B0604020202020204" pitchFamily="34" charset="0"/>
              <a:buChar char="•"/>
            </a:pPr>
            <a:r>
              <a:rPr lang="en-US" b="1" i="0" dirty="0"/>
              <a:t>Timothy </a:t>
            </a:r>
            <a:r>
              <a:rPr lang="en-US" b="0" i="0" dirty="0"/>
              <a:t>– Paul relied on Timothy as a co-author of books in the Bible, a trusted partner in addressing congregational problems, a teacher of the Gospel, and a leader of the early Church.</a:t>
            </a:r>
            <a:r>
              <a:rPr lang="en-US" dirty="0"/>
              <a:t>.  When Paul wrote 1 Corinthians, Timothy had been associated with Paul for about 7 years.  </a:t>
            </a:r>
            <a:br>
              <a:rPr lang="en-US" dirty="0"/>
            </a:br>
            <a:endParaRPr lang="en-US" b="1" i="0" dirty="0"/>
          </a:p>
          <a:p>
            <a:pPr marL="171450" indent="-171450">
              <a:buFont typeface="Arial" panose="020B0604020202020204" pitchFamily="34" charset="0"/>
              <a:buChar char="•"/>
            </a:pPr>
            <a:r>
              <a:rPr lang="en-US" b="1" i="0" dirty="0"/>
              <a:t>Apollos </a:t>
            </a:r>
            <a:r>
              <a:rPr lang="en-US" b="0" i="0" dirty="0"/>
              <a:t>– We told you earlier how Apollos’ training about Christ was incomplete, but I did not tell you how </a:t>
            </a:r>
            <a:r>
              <a:rPr lang="en-US" dirty="0"/>
              <a:t>Priscilla (or Prisca) and Aquila invited him to their home when they were all living in Corinth and explained to him the way of God more adequately.  </a:t>
            </a:r>
            <a:r>
              <a:rPr lang="en-US" b="0" i="0" dirty="0"/>
              <a:t>Martin Luther argued that Apollos may have been the author of the book of Hebrews.  You may want to discuss the reason why the ladies in your Circle think Apollos did not want to travel back to Corinth.  Perhaps it was because there was a group that had</a:t>
            </a:r>
            <a:r>
              <a:rPr lang="en-US" dirty="0"/>
              <a:t> attached themselves to his name.  Apollos knew that, and he might have wisely wished to stay away from Corinth so the Church would not be torn apart with party politics.</a:t>
            </a:r>
            <a:br>
              <a:rPr lang="en-US" dirty="0"/>
            </a:br>
            <a:endParaRPr lang="en-US" b="1" i="0" dirty="0"/>
          </a:p>
          <a:p>
            <a:pPr marL="171450" indent="-171450">
              <a:buFont typeface="Arial" panose="020B0604020202020204" pitchFamily="34" charset="0"/>
              <a:buChar char="•"/>
            </a:pPr>
            <a:r>
              <a:rPr lang="en-US" b="1" i="0" dirty="0"/>
              <a:t>Stephanas, Fortunatus and Achaicus </a:t>
            </a:r>
            <a:r>
              <a:rPr lang="en-US" b="0" i="0" dirty="0"/>
              <a:t>–</a:t>
            </a:r>
            <a:r>
              <a:rPr lang="en-US" dirty="0"/>
              <a:t> </a:t>
            </a:r>
            <a:r>
              <a:rPr lang="en-US" b="0" dirty="0"/>
              <a:t>Stephanas</a:t>
            </a:r>
            <a:r>
              <a:rPr lang="en-US" dirty="0"/>
              <a:t> (STEH-fah-nus) was the head of the household, and </a:t>
            </a:r>
            <a:r>
              <a:rPr lang="en-US" b="0" dirty="0"/>
              <a:t>Fortunatus (</a:t>
            </a:r>
            <a:r>
              <a:rPr lang="en-US" dirty="0"/>
              <a:t>For-too-NAH-</a:t>
            </a:r>
            <a:r>
              <a:rPr lang="en-US" dirty="0" err="1"/>
              <a:t>tus</a:t>
            </a:r>
            <a:r>
              <a:rPr lang="en-US" dirty="0"/>
              <a:t>) and </a:t>
            </a:r>
            <a:r>
              <a:rPr lang="en-US" b="0" dirty="0"/>
              <a:t>Achaicus (</a:t>
            </a:r>
            <a:r>
              <a:rPr lang="en-US" dirty="0"/>
              <a:t>uh-KAY-uh-</a:t>
            </a:r>
            <a:r>
              <a:rPr lang="en-US" dirty="0" err="1"/>
              <a:t>kuhs</a:t>
            </a:r>
            <a:r>
              <a:rPr lang="en-US" dirty="0"/>
              <a:t>) were two household slaves of his, who accompanied him on his visit to Paul.  </a:t>
            </a:r>
            <a:r>
              <a:rPr lang="en-US" b="0" dirty="0"/>
              <a:t>Fortunatus</a:t>
            </a:r>
            <a:r>
              <a:rPr lang="en-US" b="1" dirty="0"/>
              <a:t> </a:t>
            </a:r>
            <a:r>
              <a:rPr lang="en-US" dirty="0"/>
              <a:t>and </a:t>
            </a:r>
            <a:r>
              <a:rPr lang="en-US" b="0" dirty="0"/>
              <a:t>Achaicus</a:t>
            </a:r>
            <a:r>
              <a:rPr lang="en-US" dirty="0"/>
              <a:t> were common names for slaves or freedmen (former slaves).  Stephanas and his household were mentioned in 1 Corinthians 1:16 as being baptized by Paul.</a:t>
            </a:r>
            <a:br>
              <a:rPr lang="en-US" dirty="0"/>
            </a:br>
            <a:endParaRPr lang="en-US" b="1" i="0" dirty="0"/>
          </a:p>
          <a:p>
            <a:pPr marL="171450" indent="-171450">
              <a:buFont typeface="Arial" panose="020B0604020202020204" pitchFamily="34" charset="0"/>
              <a:buChar char="•"/>
            </a:pPr>
            <a:r>
              <a:rPr lang="en-US" b="1" i="0" dirty="0"/>
              <a:t>Aquila and Prisca (Priscilla) </a:t>
            </a:r>
            <a:r>
              <a:rPr lang="en-US" b="0" i="0" dirty="0"/>
              <a:t>– Our book tells much of the story of Aquila and Priscilla (Prisca), but I want to add a few things.  L</a:t>
            </a:r>
            <a:r>
              <a:rPr lang="en-US" dirty="0"/>
              <a:t>ike Paul, they were tent-makers.  When Paul first came to Corinth, he lived and worked with Aquila and Priscilla.  The two of them followed their trade from Palestine to Rome to Corinth to Ephesus then back to Rome.  It shows us how easy and natural travel throughout the Roman Empire was even at that time.  Also, in those early days there were no church buildings.  The little congregations met in private houses in any room big enough for people to meet, or sometimes they met outside.  It was Aquila and Priscilla’s home that was the first church in Corinth.  When they are in Rome, Paul sends greetings to them and to the church that is their house (Romans 16:3-5).  When he writes from Ephesus, he sends greetings from them and from the church that is in their house.  Aquila and Priscilla were two of these wonderful people who made their homes centers of Christian light and love, who welcomed many guests because Christ is always their unseen guest, and who made their houses shelters of rest and peace and friendship. </a:t>
            </a:r>
          </a:p>
          <a:p>
            <a:pPr marL="0" indent="0">
              <a:buFont typeface="Arial" panose="020B0604020202020204" pitchFamily="34" charset="0"/>
              <a:buNone/>
            </a:pPr>
            <a:endParaRPr lang="en-US" b="1" i="0" dirty="0"/>
          </a:p>
          <a:p>
            <a:pPr marL="0" indent="0">
              <a:buFont typeface="Arial" panose="020B0604020202020204" pitchFamily="34" charset="0"/>
              <a:buNone/>
            </a:pPr>
            <a:r>
              <a:rPr lang="en-US" b="0" i="0" dirty="0"/>
              <a:t>The last part of Lesson 9 in our book tells how the Corinthian church did not solve their problems.  At the bottom of page 96 it tells how in the year 96 Bishop Clement of Rome asked the Corinthian church to re-read their letters from Paul.  Then, at the bottom, right column on page 97 the author included 2 good discussion questions:</a:t>
            </a:r>
          </a:p>
          <a:p>
            <a:pPr marL="228600" indent="-228600">
              <a:buFont typeface="+mj-lt"/>
              <a:buAutoNum type="arabicPeriod"/>
            </a:pPr>
            <a:r>
              <a:rPr lang="en-US" b="0" i="0" dirty="0"/>
              <a:t>How do you pray about conflicts that seem intractable, or difficult to remedy?</a:t>
            </a:r>
          </a:p>
          <a:p>
            <a:pPr marL="228600" indent="-228600">
              <a:buFont typeface="+mj-lt"/>
              <a:buAutoNum type="arabicPeriod"/>
            </a:pPr>
            <a:r>
              <a:rPr lang="en-US" b="0" i="0" dirty="0"/>
              <a:t>If you are directly involved in the conflict, how do you salvage whatever good you can from the situation?</a:t>
            </a:r>
          </a:p>
          <a:p>
            <a:pPr marL="228600" indent="-228600">
              <a:buFont typeface="+mj-lt"/>
              <a:buAutoNum type="arabicPeriod"/>
            </a:pPr>
            <a:endParaRPr lang="en-US" b="0" i="0" dirty="0"/>
          </a:p>
          <a:p>
            <a:pPr marL="0" indent="0">
              <a:buFont typeface="+mj-lt"/>
              <a:buNone/>
            </a:pPr>
            <a:r>
              <a:rPr lang="en-US" b="0" i="0" dirty="0"/>
              <a:t>Paul had a secretary to write his letters because we believe he was no longer able to write well, according to Galatians 6:11.  But Paul ends this letter with a personal note that he wrote himself.  It includes a curse for those who do not love the Lord, a blessing of grace, and love towards the Corinthian Christians.  </a:t>
            </a:r>
          </a:p>
          <a:p>
            <a:pPr marL="0" indent="0">
              <a:buFont typeface="+mj-lt"/>
              <a:buNone/>
            </a:pPr>
            <a:endParaRPr lang="en-US" b="0" i="0" dirty="0"/>
          </a:p>
          <a:p>
            <a:pPr marL="0" indent="0">
              <a:buFont typeface="Arial" panose="020B0604020202020204" pitchFamily="34" charset="0"/>
              <a:buNone/>
            </a:pPr>
            <a:r>
              <a:rPr lang="en-US" b="0" i="0" dirty="0"/>
              <a:t>The </a:t>
            </a:r>
            <a:r>
              <a:rPr lang="en-US" dirty="0"/>
              <a:t>curse in verse 22 is really a prayer.  The difference between genuine believers and unbelievers – especially false teachers – was true love for Christ.  So, Paul was asking God to curse those who would come among the Christians in Corinth to lead them away from faith in Christ through false teaching. </a:t>
            </a:r>
          </a:p>
          <a:p>
            <a:pPr marL="0" indent="0">
              <a:buFont typeface="Arial" panose="020B0604020202020204" pitchFamily="34" charset="0"/>
              <a:buNone/>
            </a:pPr>
            <a:endParaRPr lang="en-US" b="0" i="0" dirty="0"/>
          </a:p>
          <a:p>
            <a:pPr marL="0" indent="0">
              <a:buFont typeface="Arial" panose="020B0604020202020204" pitchFamily="34" charset="0"/>
              <a:buNone/>
            </a:pPr>
            <a:r>
              <a:rPr lang="en-US" b="0" i="0" dirty="0"/>
              <a:t>The last part of verse 22 says, “</a:t>
            </a:r>
            <a:r>
              <a:rPr lang="en-US" dirty="0"/>
              <a:t>Our Lord, come!” which is an Aramaic phrase in a Greek letter to a Greek church, which may seem strange.  But apparently, this phrase had become somewhat of a password for Christians to identify each other.  It summed up their central hope for the Lord’s soon return. </a:t>
            </a:r>
          </a:p>
          <a:p>
            <a:pPr marL="0"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Corinth shows us that churches – even gifted, passionate, Spirit-filled ones – can get off track.  </a:t>
            </a:r>
            <a:r>
              <a:rPr lang="en-US" b="0" i="0" dirty="0"/>
              <a:t>Through to the end of the letter, Paul was like a parent to the believers of the Corinthian church – he reprimanded them but then told them he still loves them.  It reminds us that</a:t>
            </a:r>
            <a:r>
              <a:rPr lang="en-US" dirty="0"/>
              <a:t> God does not abandon messy people or messy churches.  He purifies, restores and refocuses us on what matters most: Jesus.</a:t>
            </a:r>
            <a:endParaRPr lang="en-US" b="0" i="0" dirty="0"/>
          </a:p>
          <a:p>
            <a:pPr marL="0" indent="0">
              <a:buFont typeface="Arial" panose="020B0604020202020204" pitchFamily="34" charset="0"/>
              <a:buNone/>
            </a:pPr>
            <a:endParaRPr lang="en-US" dirty="0"/>
          </a:p>
          <a:p>
            <a:pPr marL="0" indent="0">
              <a:buFont typeface="Arial" panose="020B0604020202020204" pitchFamily="34" charset="0"/>
              <a:buNone/>
            </a:pPr>
            <a:r>
              <a:rPr lang="en-US" dirty="0"/>
              <a:t>So, our study this coming year provides timeless insights into church leadership, community life, and practicing Christian ways amidst cultural challenges.  Paul emphasizes the importance of Christ, the necessity of love, and the hope of resurrection to show the unity of all believers.  Those things still resonate with us today.  </a:t>
            </a:r>
            <a:r>
              <a:rPr lang="en-US" b="0" i="0" dirty="0"/>
              <a:t>It shows us that having different backgrounds, languages, economic statuses, and cultures in a church is not new.  Having secular life intrude on our church life is not new.  And many of the same questions the Corinthians struggled with are the same questions we struggle to answer, too.</a:t>
            </a:r>
          </a:p>
        </p:txBody>
      </p:sp>
      <p:sp>
        <p:nvSpPr>
          <p:cNvPr id="4" name="Slide Number Placeholder 3">
            <a:extLst>
              <a:ext uri="{FF2B5EF4-FFF2-40B4-BE49-F238E27FC236}">
                <a16:creationId xmlns:a16="http://schemas.microsoft.com/office/drawing/2014/main" id="{E6172A37-4D01-B947-2136-64C587B0E026}"/>
              </a:ext>
            </a:extLst>
          </p:cNvPr>
          <p:cNvSpPr>
            <a:spLocks noGrp="1"/>
          </p:cNvSpPr>
          <p:nvPr>
            <p:ph type="sldNum" sz="quarter" idx="5"/>
          </p:nvPr>
        </p:nvSpPr>
        <p:spPr/>
        <p:txBody>
          <a:bodyPr/>
          <a:lstStyle/>
          <a:p>
            <a:fld id="{829653A4-037B-4AE8-87BC-47B0EE128C3B}" type="slidenum">
              <a:rPr lang="en-US" smtClean="0"/>
              <a:t>49</a:t>
            </a:fld>
            <a:endParaRPr lang="en-US" dirty="0"/>
          </a:p>
        </p:txBody>
      </p:sp>
    </p:spTree>
    <p:extLst>
      <p:ext uri="{BB962C8B-B14F-4D97-AF65-F5344CB8AC3E}">
        <p14:creationId xmlns:p14="http://schemas.microsoft.com/office/powerpoint/2010/main" val="3533417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Turn to pages 3-4 in your book to see the Table of Contents.  Again, we are not going to go through everything since the book’s format is basically the same as always.</a:t>
            </a:r>
          </a:p>
        </p:txBody>
      </p:sp>
      <p:sp>
        <p:nvSpPr>
          <p:cNvPr id="4" name="Slide Number Placeholder 3"/>
          <p:cNvSpPr>
            <a:spLocks noGrp="1"/>
          </p:cNvSpPr>
          <p:nvPr>
            <p:ph type="sldNum" sz="quarter" idx="5"/>
          </p:nvPr>
        </p:nvSpPr>
        <p:spPr/>
        <p:txBody>
          <a:bodyPr/>
          <a:lstStyle/>
          <a:p>
            <a:fld id="{829653A4-037B-4AE8-87BC-47B0EE128C3B}" type="slidenum">
              <a:rPr lang="en-US" smtClean="0"/>
              <a:t>5</a:t>
            </a:fld>
            <a:endParaRPr lang="en-US" dirty="0"/>
          </a:p>
        </p:txBody>
      </p:sp>
    </p:spTree>
    <p:extLst>
      <p:ext uri="{BB962C8B-B14F-4D97-AF65-F5344CB8AC3E}">
        <p14:creationId xmlns:p14="http://schemas.microsoft.com/office/powerpoint/2010/main" val="998073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A135C-0F1F-6FA2-91DE-F789B08B9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AA704-91B3-270D-D191-40F2E67326D1}"/>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50067ACC-4931-A224-A257-9457054885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what I put in the chart for Lesson 9 for the “Problem” was: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dirty="0"/>
              <a:t>	</a:t>
            </a:r>
            <a:r>
              <a:rPr lang="en-US" i="1" dirty="0">
                <a:solidFill>
                  <a:srgbClr val="0070C0"/>
                </a:solidFill>
              </a:rPr>
              <a:t>How to give money to saints in Jerusalem?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“Response” Paul gave them from the Gospel was:</a:t>
            </a:r>
          </a:p>
          <a:p>
            <a:pPr marL="0" marR="0" lvl="0" indent="0" algn="l" defTabSz="914400" rtl="0" eaLnBrk="1" fontAlgn="auto" latinLnBrk="0" hangingPunct="1">
              <a:lnSpc>
                <a:spcPct val="100000"/>
              </a:lnSpc>
              <a:spcBef>
                <a:spcPts val="0"/>
              </a:spcBef>
              <a:spcAft>
                <a:spcPts val="0"/>
              </a:spcAft>
              <a:buClrTx/>
              <a:buSzTx/>
              <a:buFontTx/>
              <a:buNone/>
              <a:tabLst>
                <a:tab pos="457200" algn="l"/>
              </a:tabLst>
              <a:defRPr/>
            </a:pPr>
            <a:r>
              <a:rPr lang="en-US" sz="1100" dirty="0"/>
              <a:t>	</a:t>
            </a:r>
            <a:r>
              <a:rPr lang="en-US" sz="1100" i="1" dirty="0">
                <a:solidFill>
                  <a:srgbClr val="0070C0"/>
                </a:solidFill>
              </a:rPr>
              <a:t>Often collect monies &amp; do things for others that can never repay because you love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AF1C15E-1367-002F-779B-EA34BD8C690C}"/>
              </a:ext>
            </a:extLst>
          </p:cNvPr>
          <p:cNvSpPr>
            <a:spLocks noGrp="1"/>
          </p:cNvSpPr>
          <p:nvPr>
            <p:ph type="sldNum" sz="quarter" idx="5"/>
          </p:nvPr>
        </p:nvSpPr>
        <p:spPr/>
        <p:txBody>
          <a:bodyPr/>
          <a:lstStyle/>
          <a:p>
            <a:fld id="{829653A4-037B-4AE8-87BC-47B0EE128C3B}" type="slidenum">
              <a:rPr lang="en-US" smtClean="0"/>
              <a:t>50</a:t>
            </a:fld>
            <a:endParaRPr lang="en-US" dirty="0"/>
          </a:p>
        </p:txBody>
      </p:sp>
    </p:spTree>
    <p:extLst>
      <p:ext uri="{BB962C8B-B14F-4D97-AF65-F5344CB8AC3E}">
        <p14:creationId xmlns:p14="http://schemas.microsoft.com/office/powerpoint/2010/main" val="14888954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7E76FC-6BF2-70F7-5C79-A195346AD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71A336-E7E9-DCD5-55C5-6E8A46182CD9}"/>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C5A37F78-C8FC-10D4-7C6C-46FA32F2491A}"/>
              </a:ext>
            </a:extLst>
          </p:cNvPr>
          <p:cNvSpPr>
            <a:spLocks noGrp="1"/>
          </p:cNvSpPr>
          <p:nvPr>
            <p:ph type="body" idx="1"/>
          </p:nvPr>
        </p:nvSpPr>
        <p:spPr/>
        <p:txBody>
          <a:bodyPr/>
          <a:lstStyle/>
          <a:p>
            <a:r>
              <a:rPr lang="en-US" dirty="0"/>
              <a:t>Does anyone have any questions they would like to ask or reflections they would like to make?</a:t>
            </a:r>
          </a:p>
          <a:p>
            <a:endParaRPr lang="en-US" dirty="0"/>
          </a:p>
        </p:txBody>
      </p:sp>
      <p:sp>
        <p:nvSpPr>
          <p:cNvPr id="4" name="Slide Number Placeholder 3">
            <a:extLst>
              <a:ext uri="{FF2B5EF4-FFF2-40B4-BE49-F238E27FC236}">
                <a16:creationId xmlns:a16="http://schemas.microsoft.com/office/drawing/2014/main" id="{FF93B7F9-6ED0-E28C-A8E2-93A45722851E}"/>
              </a:ext>
            </a:extLst>
          </p:cNvPr>
          <p:cNvSpPr>
            <a:spLocks noGrp="1"/>
          </p:cNvSpPr>
          <p:nvPr>
            <p:ph type="sldNum" sz="quarter" idx="5"/>
          </p:nvPr>
        </p:nvSpPr>
        <p:spPr/>
        <p:txBody>
          <a:bodyPr/>
          <a:lstStyle/>
          <a:p>
            <a:fld id="{829653A4-037B-4AE8-87BC-47B0EE128C3B}" type="slidenum">
              <a:rPr lang="en-US" smtClean="0"/>
              <a:t>51</a:t>
            </a:fld>
            <a:endParaRPr lang="en-US" dirty="0"/>
          </a:p>
        </p:txBody>
      </p:sp>
    </p:spTree>
    <p:extLst>
      <p:ext uri="{BB962C8B-B14F-4D97-AF65-F5344CB8AC3E}">
        <p14:creationId xmlns:p14="http://schemas.microsoft.com/office/powerpoint/2010/main" val="1274006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Also, the structure for each lesson is similar to most of our past Bible lessons except for the addition of the “Takeaway” section, which is another way of saying Conclusion.  I liked this “Takeaway” section because it gives you a summary of the main lesson points.</a:t>
            </a:r>
          </a:p>
          <a:p>
            <a:endParaRPr lang="en-US" dirty="0"/>
          </a:p>
          <a:p>
            <a:r>
              <a:rPr lang="en-US" dirty="0"/>
              <a:t>One thing to note, if there is a Closing Prayer, they are in the “Suggestions for Leaders”, but Sarah does not always include a prayer.  Lessons 2, 5, 6, and 8 do not include a specific prayer.  I have included a few suggestions.</a:t>
            </a:r>
          </a:p>
        </p:txBody>
      </p:sp>
      <p:sp>
        <p:nvSpPr>
          <p:cNvPr id="4" name="Slide Number Placeholder 3"/>
          <p:cNvSpPr>
            <a:spLocks noGrp="1"/>
          </p:cNvSpPr>
          <p:nvPr>
            <p:ph type="sldNum" sz="quarter" idx="5"/>
          </p:nvPr>
        </p:nvSpPr>
        <p:spPr/>
        <p:txBody>
          <a:bodyPr/>
          <a:lstStyle/>
          <a:p>
            <a:fld id="{829653A4-037B-4AE8-87BC-47B0EE128C3B}" type="slidenum">
              <a:rPr lang="en-US" smtClean="0"/>
              <a:t>6</a:t>
            </a:fld>
            <a:endParaRPr lang="en-US" dirty="0"/>
          </a:p>
        </p:txBody>
      </p:sp>
    </p:spTree>
    <p:extLst>
      <p:ext uri="{BB962C8B-B14F-4D97-AF65-F5344CB8AC3E}">
        <p14:creationId xmlns:p14="http://schemas.microsoft.com/office/powerpoint/2010/main" val="3880406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1140D-CAB2-AB19-0889-39DB59BF4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BC227-8231-8982-3B37-B4E8622C32B0}"/>
              </a:ext>
            </a:extLst>
          </p:cNvPr>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a:extLst>
              <a:ext uri="{FF2B5EF4-FFF2-40B4-BE49-F238E27FC236}">
                <a16:creationId xmlns:a16="http://schemas.microsoft.com/office/drawing/2014/main" id="{8E22D9BE-0B2A-18E7-DD26-EBF617598D0F}"/>
              </a:ext>
            </a:extLst>
          </p:cNvPr>
          <p:cNvSpPr>
            <a:spLocks noGrp="1"/>
          </p:cNvSpPr>
          <p:nvPr>
            <p:ph type="body" idx="1"/>
          </p:nvPr>
        </p:nvSpPr>
        <p:spPr>
          <a:xfrm>
            <a:off x="268014" y="3900365"/>
            <a:ext cx="6558455" cy="5275166"/>
          </a:xfrm>
        </p:spPr>
        <p:txBody>
          <a:bodyPr/>
          <a:lstStyle/>
          <a:p>
            <a:r>
              <a:rPr lang="en-US" kern="1200" dirty="0">
                <a:solidFill>
                  <a:schemeClr val="tx1"/>
                </a:solidFill>
                <a:effectLst/>
                <a:latin typeface="+mn-lt"/>
                <a:ea typeface="+mn-ea"/>
                <a:cs typeface="+mn-cs"/>
              </a:rPr>
              <a:t>You cannot understand the letter written to the Corinthians without understanding a bit about Corinth and the people of the Corinthian church.  If you were at this year’s Spring Gathering, you have already heard some of this information.</a:t>
            </a:r>
          </a:p>
          <a:p>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Let’s use 3 words that begin with the letter C to h</a:t>
            </a:r>
            <a:r>
              <a:rPr lang="en-US" dirty="0"/>
              <a:t>elp remember what Corinth was like.  </a:t>
            </a:r>
            <a:r>
              <a:rPr lang="en-US" kern="1200" dirty="0">
                <a:solidFill>
                  <a:schemeClr val="tx1"/>
                </a:solidFill>
                <a:effectLst/>
                <a:latin typeface="+mn-lt"/>
                <a:ea typeface="+mn-ea"/>
                <a:cs typeface="+mn-cs"/>
              </a:rPr>
              <a:t>At the time Paul went to Corinth…</a:t>
            </a:r>
          </a:p>
          <a:p>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Corinth was a </a:t>
            </a:r>
            <a:r>
              <a:rPr lang="en-US" b="1" kern="1200" dirty="0">
                <a:solidFill>
                  <a:schemeClr val="tx1"/>
                </a:solidFill>
                <a:effectLst/>
                <a:latin typeface="+mn-lt"/>
                <a:ea typeface="+mn-ea"/>
                <a:cs typeface="+mn-cs"/>
              </a:rPr>
              <a:t>cosmopolitan </a:t>
            </a:r>
            <a:r>
              <a:rPr lang="en-US" b="0" kern="1200" dirty="0">
                <a:solidFill>
                  <a:schemeClr val="tx1"/>
                </a:solidFill>
                <a:effectLst/>
                <a:latin typeface="+mn-lt"/>
                <a:ea typeface="+mn-ea"/>
                <a:cs typeface="+mn-cs"/>
              </a:rPr>
              <a:t>city.</a:t>
            </a:r>
            <a:endParaRPr lang="en-US" kern="1200" dirty="0">
              <a:solidFill>
                <a:schemeClr val="tx1"/>
              </a:solidFill>
              <a:effectLst/>
              <a:latin typeface="+mn-lt"/>
              <a:ea typeface="+mn-ea"/>
              <a:cs typeface="+mn-cs"/>
            </a:endParaRPr>
          </a:p>
          <a:p>
            <a:pPr marL="235572" indent="-235572">
              <a:buFont typeface="+mj-lt"/>
              <a:buAutoNum type="arabicPeriod"/>
            </a:pPr>
            <a:r>
              <a:rPr lang="en-US" kern="1200" dirty="0">
                <a:solidFill>
                  <a:schemeClr val="tx1"/>
                </a:solidFill>
                <a:effectLst/>
                <a:latin typeface="+mn-lt"/>
                <a:ea typeface="+mn-ea"/>
                <a:cs typeface="+mn-cs"/>
              </a:rPr>
              <a:t>It was the 5</a:t>
            </a:r>
            <a:r>
              <a:rPr lang="en-US" kern="1200" baseline="30000" dirty="0">
                <a:solidFill>
                  <a:schemeClr val="tx1"/>
                </a:solidFill>
                <a:effectLst/>
                <a:latin typeface="+mn-lt"/>
                <a:ea typeface="+mn-ea"/>
                <a:cs typeface="+mn-cs"/>
              </a:rPr>
              <a:t>th</a:t>
            </a:r>
            <a:r>
              <a:rPr lang="en-US" kern="1200" dirty="0">
                <a:solidFill>
                  <a:schemeClr val="tx1"/>
                </a:solidFill>
                <a:effectLst/>
                <a:latin typeface="+mn-lt"/>
                <a:ea typeface="+mn-ea"/>
                <a:cs typeface="+mn-cs"/>
              </a:rPr>
              <a:t> largest city in the Roman Empire with a multi-ethnic population of over 200,000 people.  The Romans destroyed the city in 146 BC, but Caesar rebuilt the city in 44 BC.  Therefore, it was considered a Roman colony, so there was a lot of Roman influence as well as Greek influence.</a:t>
            </a:r>
          </a:p>
          <a:p>
            <a:pPr marL="235572" indent="-235572">
              <a:buFont typeface="+mj-lt"/>
              <a:buAutoNum type="arabicPeriod"/>
            </a:pPr>
            <a:r>
              <a:rPr lang="en-US" kern="1200" dirty="0">
                <a:solidFill>
                  <a:schemeClr val="tx1"/>
                </a:solidFill>
                <a:effectLst/>
                <a:latin typeface="+mn-lt"/>
                <a:ea typeface="+mn-ea"/>
                <a:cs typeface="+mn-cs"/>
              </a:rPr>
              <a:t>It was one of the most important and influential cities in ancient Greece, even more important than Athens, for its commerce and political position as the capital of Achaia (Uh-kai-</a:t>
            </a:r>
            <a:r>
              <a:rPr lang="en-US" kern="1200" noProof="0" dirty="0">
                <a:solidFill>
                  <a:schemeClr val="tx1"/>
                </a:solidFill>
                <a:effectLst/>
                <a:latin typeface="+mn-lt"/>
                <a:ea typeface="+mn-ea"/>
                <a:cs typeface="+mn-cs"/>
              </a:rPr>
              <a:t>ya</a:t>
            </a:r>
            <a:r>
              <a:rPr lang="en-US" kern="1200" dirty="0">
                <a:solidFill>
                  <a:schemeClr val="tx1"/>
                </a:solidFill>
                <a:effectLst/>
                <a:latin typeface="+mn-lt"/>
                <a:ea typeface="+mn-ea"/>
                <a:cs typeface="+mn-cs"/>
              </a:rPr>
              <a:t>)  </a:t>
            </a:r>
          </a:p>
          <a:p>
            <a:pPr marL="235572" indent="-235572">
              <a:buFont typeface="+mj-lt"/>
              <a:buAutoNum type="arabicPeriod"/>
            </a:pPr>
            <a:r>
              <a:rPr lang="en-US" kern="1200" dirty="0">
                <a:solidFill>
                  <a:schemeClr val="tx1"/>
                </a:solidFill>
                <a:effectLst/>
                <a:latin typeface="+mn-lt"/>
                <a:ea typeface="+mn-ea"/>
                <a:cs typeface="+mn-cs"/>
              </a:rPr>
              <a:t>It was unrivaled in its wealth and cosmopolitan culture as well as renown for its theater and sporting events.</a:t>
            </a:r>
          </a:p>
          <a:p>
            <a:pPr marL="235572" indent="-235572">
              <a:buFont typeface="+mj-lt"/>
              <a:buAutoNum type="arabicPeriod"/>
            </a:pPr>
            <a:r>
              <a:rPr lang="en-US" kern="1200" dirty="0">
                <a:solidFill>
                  <a:schemeClr val="tx1"/>
                </a:solidFill>
                <a:effectLst/>
                <a:latin typeface="+mn-lt"/>
                <a:ea typeface="+mn-ea"/>
                <a:cs typeface="+mn-cs"/>
              </a:rPr>
              <a:t>Plus, there were lots of wealthy Roman elites and veterans that lived in the city because of the temperate climate.  And both the Roman and Greek elites believed they were not to do any manual labor; that was for servants and slaves to do any labor.  The elites were supposed to participate in politics, philosophize, practice the “arts”, and oversee work.  Therefore, about 35% of the population were slaves.</a:t>
            </a:r>
          </a:p>
          <a:p>
            <a:pPr marL="0" indent="0">
              <a:buFont typeface="+mj-lt"/>
              <a:buNone/>
            </a:pPr>
            <a:endParaRPr lang="en-US" kern="1200" dirty="0">
              <a:solidFill>
                <a:schemeClr val="tx1"/>
              </a:solidFill>
              <a:effectLst/>
              <a:latin typeface="+mn-lt"/>
              <a:ea typeface="+mn-ea"/>
              <a:cs typeface="+mn-cs"/>
            </a:endParaRPr>
          </a:p>
          <a:p>
            <a:r>
              <a:rPr lang="en-US" kern="1200" dirty="0">
                <a:solidFill>
                  <a:schemeClr val="tx1"/>
                </a:solidFill>
                <a:effectLst/>
                <a:latin typeface="+mn-lt"/>
                <a:ea typeface="+mn-ea"/>
                <a:cs typeface="+mn-cs"/>
              </a:rPr>
              <a:t>Corinth was a </a:t>
            </a:r>
            <a:r>
              <a:rPr lang="en-US" b="1" kern="1200" dirty="0">
                <a:solidFill>
                  <a:schemeClr val="tx1"/>
                </a:solidFill>
                <a:effectLst/>
                <a:latin typeface="+mn-lt"/>
                <a:ea typeface="+mn-ea"/>
                <a:cs typeface="+mn-cs"/>
              </a:rPr>
              <a:t>commercial </a:t>
            </a:r>
            <a:r>
              <a:rPr lang="en-US" b="0" kern="1200" dirty="0">
                <a:solidFill>
                  <a:schemeClr val="tx1"/>
                </a:solidFill>
                <a:effectLst/>
                <a:latin typeface="+mn-lt"/>
                <a:ea typeface="+mn-ea"/>
                <a:cs typeface="+mn-cs"/>
              </a:rPr>
              <a:t>city.</a:t>
            </a:r>
            <a:endParaRPr lang="en-US" kern="1200" dirty="0">
              <a:solidFill>
                <a:schemeClr val="tx1"/>
              </a:solidFill>
              <a:effectLst/>
              <a:latin typeface="+mn-lt"/>
              <a:ea typeface="+mn-ea"/>
              <a:cs typeface="+mn-cs"/>
            </a:endParaRPr>
          </a:p>
          <a:p>
            <a:pPr marL="235572" indent="-235572">
              <a:buFont typeface="+mj-lt"/>
              <a:buAutoNum type="arabicPeriod"/>
            </a:pPr>
            <a:r>
              <a:rPr lang="en-US" kern="1200" dirty="0">
                <a:solidFill>
                  <a:schemeClr val="tx1"/>
                </a:solidFill>
                <a:effectLst/>
                <a:latin typeface="+mn-lt"/>
                <a:ea typeface="+mn-ea"/>
                <a:cs typeface="+mn-cs"/>
              </a:rPr>
              <a:t>You see, Corinth was strategically located on a narrow isthmus, which is a land bridge, connecting mainland Greece with the southern peninsula of </a:t>
            </a:r>
            <a:r>
              <a:rPr lang="en-US" b="1" dirty="0"/>
              <a:t>Peloponnese</a:t>
            </a:r>
            <a:r>
              <a:rPr lang="en-US" kern="1200" dirty="0">
                <a:solidFill>
                  <a:schemeClr val="tx1"/>
                </a:solidFill>
                <a:effectLst/>
                <a:latin typeface="+mn-lt"/>
                <a:ea typeface="+mn-ea"/>
                <a:cs typeface="+mn-cs"/>
              </a:rPr>
              <a:t>.  The smallest strip of the isthmus was 3.9 miles wide with 1 port, </a:t>
            </a:r>
            <a:r>
              <a:rPr lang="en-US" b="1" dirty="0"/>
              <a:t>Cenchraea </a:t>
            </a:r>
            <a:r>
              <a:rPr lang="en-US" dirty="0"/>
              <a:t>(sengkree-uh)</a:t>
            </a:r>
            <a:r>
              <a:rPr lang="en-US" b="1" dirty="0"/>
              <a:t>,</a:t>
            </a:r>
            <a:r>
              <a:rPr lang="en-US" kern="1200" dirty="0">
                <a:solidFill>
                  <a:schemeClr val="tx1"/>
                </a:solidFill>
                <a:effectLst/>
                <a:latin typeface="+mn-lt"/>
                <a:ea typeface="+mn-ea"/>
                <a:cs typeface="+mn-cs"/>
              </a:rPr>
              <a:t> on the Aegean Sea side and 1 port, </a:t>
            </a:r>
            <a:r>
              <a:rPr lang="en-US" b="1" dirty="0"/>
              <a:t>Lechaeum </a:t>
            </a:r>
            <a:r>
              <a:rPr lang="en-US" dirty="0"/>
              <a:t>(lekee-uhm)</a:t>
            </a:r>
            <a:r>
              <a:rPr lang="en-US" b="1" dirty="0"/>
              <a:t>,</a:t>
            </a:r>
            <a:r>
              <a:rPr lang="en-US" kern="1200" dirty="0">
                <a:solidFill>
                  <a:schemeClr val="tx1"/>
                </a:solidFill>
                <a:effectLst/>
                <a:latin typeface="+mn-lt"/>
                <a:ea typeface="+mn-ea"/>
                <a:cs typeface="+mn-cs"/>
              </a:rPr>
              <a:t> on the Ionian Sea side.</a:t>
            </a:r>
          </a:p>
          <a:p>
            <a:pPr marL="235572" indent="-235572">
              <a:buFont typeface="+mj-lt"/>
              <a:buAutoNum type="arabicPeriod"/>
            </a:pPr>
            <a:r>
              <a:rPr lang="en-US" kern="1200" dirty="0">
                <a:solidFill>
                  <a:schemeClr val="tx1"/>
                </a:solidFill>
                <a:effectLst/>
                <a:latin typeface="+mn-lt"/>
                <a:ea typeface="+mn-ea"/>
                <a:cs typeface="+mn-cs"/>
              </a:rPr>
              <a:t>Vessels were dragged on rollers from 1 port to the other so they didn’t have to sail around the dangerous peninsula of Malea, which was notoriously treacherous and difficult to navigate, with unpredictable weather and occasionally very powerful storms.  In fact, a popular proverb of sailors at this time was, </a:t>
            </a:r>
            <a:r>
              <a:rPr lang="en-US" i="1" kern="1200" dirty="0">
                <a:solidFill>
                  <a:schemeClr val="tx1"/>
                </a:solidFill>
                <a:effectLst/>
                <a:latin typeface="+mn-lt"/>
                <a:ea typeface="+mn-ea"/>
                <a:cs typeface="+mn-cs"/>
              </a:rPr>
              <a:t>“Let him who sails around Malea first make his will.”</a:t>
            </a:r>
            <a:r>
              <a:rPr lang="en-US" kern="1200" dirty="0">
                <a:solidFill>
                  <a:schemeClr val="tx1"/>
                </a:solidFill>
                <a:effectLst/>
                <a:latin typeface="+mn-lt"/>
                <a:ea typeface="+mn-ea"/>
                <a:cs typeface="+mn-cs"/>
              </a:rPr>
              <a:t>  </a:t>
            </a:r>
          </a:p>
          <a:p>
            <a:pPr marL="235572" indent="-235572">
              <a:buFont typeface="+mj-lt"/>
              <a:buAutoNum type="arabicPeriod"/>
            </a:pPr>
            <a:r>
              <a:rPr lang="en-US" kern="1200" dirty="0">
                <a:solidFill>
                  <a:schemeClr val="tx1"/>
                </a:solidFill>
                <a:effectLst/>
                <a:latin typeface="+mn-lt"/>
                <a:ea typeface="+mn-ea"/>
                <a:cs typeface="+mn-cs"/>
              </a:rPr>
              <a:t>That meant Corinth controlled the critical trade routes between the Aegean and Ionian Seas enabling maritime trade with Athens, Italy, Egypt, Asia Minor, and other places.  </a:t>
            </a:r>
          </a:p>
          <a:p>
            <a:pPr marL="235572" indent="-235572">
              <a:buFont typeface="+mj-lt"/>
              <a:buAutoNum type="arabicPeriod"/>
            </a:pPr>
            <a:r>
              <a:rPr lang="en-US" kern="1200" dirty="0">
                <a:solidFill>
                  <a:schemeClr val="tx1"/>
                </a:solidFill>
                <a:effectLst/>
                <a:latin typeface="+mn-lt"/>
                <a:ea typeface="+mn-ea"/>
                <a:cs typeface="+mn-cs"/>
              </a:rPr>
              <a:t>Corinth grew rich by collecting tolls from the constant flow of maritime traffic.  Which also meant there were many large banking houses in Corinth with correspondents across the Roman empire.</a:t>
            </a:r>
          </a:p>
          <a:p>
            <a:pPr marL="235572" indent="-235572">
              <a:buFont typeface="+mj-lt"/>
              <a:buAutoNum type="arabicPeriod"/>
            </a:pPr>
            <a:r>
              <a:rPr lang="en-US" kern="1200" dirty="0">
                <a:solidFill>
                  <a:schemeClr val="tx1"/>
                </a:solidFill>
                <a:effectLst/>
                <a:latin typeface="+mn-lt"/>
                <a:ea typeface="+mn-ea"/>
                <a:cs typeface="+mn-cs"/>
              </a:rPr>
              <a:t>There was also a sizable Jewish community in Corinth because the Roman emperor Claudius had kicked all of the Jews out of Rome from 41-54 AD.  </a:t>
            </a:r>
          </a:p>
          <a:p>
            <a:pPr marL="235572" indent="-235572">
              <a:buFont typeface="+mj-lt"/>
              <a:buAutoNum type="arabicPeriod"/>
            </a:pPr>
            <a:r>
              <a:rPr lang="en-US" kern="1200" dirty="0">
                <a:solidFill>
                  <a:schemeClr val="tx1"/>
                </a:solidFill>
                <a:effectLst/>
                <a:latin typeface="+mn-lt"/>
                <a:ea typeface="+mn-ea"/>
                <a:cs typeface="+mn-cs"/>
              </a:rPr>
              <a:t>With all these different cultures together in Corinth we also find many different religions, too.  As a major Greek city, it was home to important temples dedicated to Greek gods like Poseidon, Aphrodite and several others.  Most prominent was the temple of Aphrodite, which employed more than 1000 prostitutes and priestesses.  And because it was considered a Roman city, you also had temples for Roman gods and Caesar.  In addition, Corinth was known to have mystery cults from Egypt and other locations devoted to gods like Isis and Serapis.</a:t>
            </a:r>
          </a:p>
          <a:p>
            <a:pPr marL="235572" indent="-235572">
              <a:buFont typeface="+mj-lt"/>
              <a:buAutoNum type="arabicPeriod"/>
            </a:pPr>
            <a:endParaRPr lang="en-US" kern="1200" dirty="0">
              <a:solidFill>
                <a:schemeClr val="tx1"/>
              </a:solidFill>
              <a:effectLst/>
              <a:latin typeface="+mn-lt"/>
              <a:ea typeface="+mn-ea"/>
              <a:cs typeface="+mn-cs"/>
            </a:endParaRPr>
          </a:p>
          <a:p>
            <a:pPr defTabSz="942289">
              <a:defRPr/>
            </a:pPr>
            <a:r>
              <a:rPr lang="en-US" kern="1200" dirty="0">
                <a:solidFill>
                  <a:schemeClr val="tx1"/>
                </a:solidFill>
                <a:effectLst/>
                <a:latin typeface="+mn-lt"/>
                <a:ea typeface="+mn-ea"/>
                <a:cs typeface="+mn-cs"/>
              </a:rPr>
              <a:t>Corinth was a </a:t>
            </a:r>
            <a:r>
              <a:rPr lang="en-US" b="1" kern="1200" dirty="0">
                <a:solidFill>
                  <a:schemeClr val="tx1"/>
                </a:solidFill>
                <a:effectLst/>
                <a:latin typeface="+mn-lt"/>
                <a:ea typeface="+mn-ea"/>
                <a:cs typeface="+mn-cs"/>
              </a:rPr>
              <a:t>corrupt </a:t>
            </a:r>
            <a:r>
              <a:rPr lang="en-US" b="0" kern="1200" dirty="0">
                <a:solidFill>
                  <a:schemeClr val="tx1"/>
                </a:solidFill>
                <a:effectLst/>
                <a:latin typeface="+mn-lt"/>
                <a:ea typeface="+mn-ea"/>
                <a:cs typeface="+mn-cs"/>
              </a:rPr>
              <a:t>city.</a:t>
            </a:r>
            <a:endParaRPr lang="en-US" kern="1200" dirty="0">
              <a:solidFill>
                <a:schemeClr val="tx1"/>
              </a:solidFill>
              <a:effectLst/>
              <a:latin typeface="+mn-lt"/>
              <a:ea typeface="+mn-ea"/>
              <a:cs typeface="+mn-cs"/>
            </a:endParaRPr>
          </a:p>
          <a:p>
            <a:pPr marL="235572" indent="-235572">
              <a:buFont typeface="+mj-lt"/>
              <a:buAutoNum type="arabicPeriod"/>
            </a:pPr>
            <a:r>
              <a:rPr lang="en-US" kern="1200" dirty="0">
                <a:solidFill>
                  <a:schemeClr val="tx1"/>
                </a:solidFill>
                <a:effectLst/>
                <a:latin typeface="+mn-lt"/>
                <a:ea typeface="+mn-ea"/>
                <a:cs typeface="+mn-cs"/>
              </a:rPr>
              <a:t>The city had a deserved reputation for its wealth, luxury, and immorality, including partying, drunkenness, and very loose sexual morals.  </a:t>
            </a:r>
          </a:p>
          <a:p>
            <a:pPr marL="235572" indent="-235572">
              <a:buFont typeface="+mj-lt"/>
              <a:buAutoNum type="arabicPeriod"/>
            </a:pPr>
            <a:r>
              <a:rPr lang="en-US" kern="1200" dirty="0">
                <a:solidFill>
                  <a:schemeClr val="tx1"/>
                </a:solidFill>
                <a:effectLst/>
                <a:latin typeface="+mn-lt"/>
                <a:ea typeface="+mn-ea"/>
                <a:cs typeface="+mn-cs"/>
              </a:rPr>
              <a:t>Think about it, as the ships were moved across the isthmus, the sailors had to do something, and there were 1,000+ prostitutes at the temple of Aphrodite.  Think of Las Vegas on steroids.  </a:t>
            </a:r>
          </a:p>
          <a:p>
            <a:pPr marL="235572" indent="-235572">
              <a:buFont typeface="+mj-lt"/>
              <a:buAutoNum type="arabicPeriod"/>
            </a:pPr>
            <a:r>
              <a:rPr lang="en-US" kern="1200" dirty="0">
                <a:solidFill>
                  <a:schemeClr val="tx1"/>
                </a:solidFill>
                <a:effectLst/>
                <a:latin typeface="+mn-lt"/>
                <a:ea typeface="+mn-ea"/>
                <a:cs typeface="+mn-cs"/>
              </a:rPr>
              <a:t>In fact, the term “Corinthian woman” was synonymous with “prostitute”.  That’s a very important fact when we get to Lesson 4.</a:t>
            </a:r>
          </a:p>
        </p:txBody>
      </p:sp>
      <p:sp>
        <p:nvSpPr>
          <p:cNvPr id="4" name="Slide Number Placeholder 3">
            <a:extLst>
              <a:ext uri="{FF2B5EF4-FFF2-40B4-BE49-F238E27FC236}">
                <a16:creationId xmlns:a16="http://schemas.microsoft.com/office/drawing/2014/main" id="{25AF0202-AE83-F853-BBE8-31586F9B1D4B}"/>
              </a:ext>
            </a:extLst>
          </p:cNvPr>
          <p:cNvSpPr>
            <a:spLocks noGrp="1"/>
          </p:cNvSpPr>
          <p:nvPr>
            <p:ph type="sldNum" sz="quarter" idx="5"/>
          </p:nvPr>
        </p:nvSpPr>
        <p:spPr/>
        <p:txBody>
          <a:bodyPr/>
          <a:lstStyle/>
          <a:p>
            <a:fld id="{829653A4-037B-4AE8-87BC-47B0EE128C3B}" type="slidenum">
              <a:rPr lang="en-US" smtClean="0"/>
              <a:t>7</a:t>
            </a:fld>
            <a:endParaRPr lang="en-US" dirty="0"/>
          </a:p>
        </p:txBody>
      </p:sp>
    </p:spTree>
    <p:extLst>
      <p:ext uri="{BB962C8B-B14F-4D97-AF65-F5344CB8AC3E}">
        <p14:creationId xmlns:p14="http://schemas.microsoft.com/office/powerpoint/2010/main" val="1133639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p:txBody>
          <a:bodyPr/>
          <a:lstStyle/>
          <a:p>
            <a:r>
              <a:rPr lang="en-US" dirty="0"/>
              <a:t>Here are 2 maps you may want to use to help explain about Corinth and the isthmus that separated the mainland and the Peloponnese Peninsula. You can also see Cape Malea, which the sailors had to travel around to go from the Aegean Sea to the Ionian Sea.  It also shows Ephesus, which was where Paul was located when he wrote this letter to the Corinthians.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100" b="1" dirty="0" err="1"/>
              <a:t>Lechaeum</a:t>
            </a:r>
            <a:r>
              <a:rPr lang="en-US" sz="1100" b="1" dirty="0"/>
              <a:t> </a:t>
            </a:r>
            <a:r>
              <a:rPr lang="en-US" sz="1100" dirty="0"/>
              <a:t>port</a:t>
            </a:r>
            <a:r>
              <a:rPr lang="en-US" sz="1100" b="1" dirty="0"/>
              <a:t> </a:t>
            </a:r>
            <a:r>
              <a:rPr lang="en-US" sz="1100" dirty="0"/>
              <a:t>on </a:t>
            </a:r>
            <a:r>
              <a:rPr lang="en-US" sz="1100" b="1" dirty="0"/>
              <a:t>Gulf of Corinth </a:t>
            </a:r>
            <a:r>
              <a:rPr lang="en-US" sz="1100" dirty="0"/>
              <a:t>to the west, which led to </a:t>
            </a:r>
            <a:r>
              <a:rPr lang="en-US" sz="1100" b="1" dirty="0"/>
              <a:t>Ionian Sea</a:t>
            </a:r>
          </a:p>
          <a:p>
            <a:endParaRPr lang="en-US" sz="1100" dirty="0"/>
          </a:p>
          <a:p>
            <a:r>
              <a:rPr lang="en-US" sz="1100" b="1" dirty="0" err="1"/>
              <a:t>Cenchraea</a:t>
            </a:r>
            <a:r>
              <a:rPr lang="en-US" sz="1100" dirty="0"/>
              <a:t> port on </a:t>
            </a:r>
            <a:r>
              <a:rPr lang="en-US" sz="1100" b="1" dirty="0" err="1"/>
              <a:t>Aegian</a:t>
            </a:r>
            <a:r>
              <a:rPr lang="en-US" sz="1100" b="1" dirty="0"/>
              <a:t> Sea</a:t>
            </a:r>
            <a:r>
              <a:rPr lang="en-US" sz="1100" dirty="0"/>
              <a:t> to the east</a:t>
            </a:r>
          </a:p>
          <a:p>
            <a:endParaRPr lang="en-US" sz="1100" dirty="0"/>
          </a:p>
          <a:p>
            <a:r>
              <a:rPr lang="en-US" sz="1100" dirty="0"/>
              <a:t>Huge profits by taxing cargoes transported overland to avoid dangerous waters around </a:t>
            </a:r>
            <a:r>
              <a:rPr lang="en-US" sz="1100" b="1" dirty="0"/>
              <a:t>Cape Malea.</a:t>
            </a:r>
            <a:endParaRPr lang="en-US" dirty="0"/>
          </a:p>
        </p:txBody>
      </p:sp>
      <p:sp>
        <p:nvSpPr>
          <p:cNvPr id="4" name="Slide Number Placeholder 3"/>
          <p:cNvSpPr>
            <a:spLocks noGrp="1"/>
          </p:cNvSpPr>
          <p:nvPr>
            <p:ph type="sldNum" sz="quarter" idx="5"/>
          </p:nvPr>
        </p:nvSpPr>
        <p:spPr/>
        <p:txBody>
          <a:bodyPr/>
          <a:lstStyle/>
          <a:p>
            <a:fld id="{829653A4-037B-4AE8-87BC-47B0EE128C3B}" type="slidenum">
              <a:rPr lang="en-US" smtClean="0"/>
              <a:t>8</a:t>
            </a:fld>
            <a:endParaRPr lang="en-US" dirty="0"/>
          </a:p>
        </p:txBody>
      </p:sp>
    </p:spTree>
    <p:extLst>
      <p:ext uri="{BB962C8B-B14F-4D97-AF65-F5344CB8AC3E}">
        <p14:creationId xmlns:p14="http://schemas.microsoft.com/office/powerpoint/2010/main" val="11018677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684213"/>
            <a:ext cx="5632450" cy="3168650"/>
          </a:xfrm>
        </p:spPr>
        <p:txBody>
          <a:bodyPr/>
          <a:lstStyle/>
          <a:p>
            <a:endParaRPr lang="en-US" dirty="0"/>
          </a:p>
        </p:txBody>
      </p:sp>
      <p:sp>
        <p:nvSpPr>
          <p:cNvPr id="3" name="Notes Placeholder 2"/>
          <p:cNvSpPr>
            <a:spLocks noGrp="1"/>
          </p:cNvSpPr>
          <p:nvPr>
            <p:ph type="body" idx="1"/>
          </p:nvPr>
        </p:nvSpPr>
        <p:spPr>
          <a:xfrm>
            <a:off x="299545" y="3900365"/>
            <a:ext cx="6574221" cy="5488110"/>
          </a:xfrm>
        </p:spPr>
        <p:txBody>
          <a:bodyPr/>
          <a:lstStyle/>
          <a:p>
            <a:r>
              <a:rPr lang="en-US" sz="1050" kern="1200" dirty="0">
                <a:solidFill>
                  <a:schemeClr val="tx1"/>
                </a:solidFill>
                <a:effectLst/>
                <a:latin typeface="+mn-lt"/>
                <a:ea typeface="+mn-ea"/>
                <a:cs typeface="+mn-cs"/>
              </a:rPr>
              <a:t>Apostle Paul took 3 missionary journeys, which were 2, 3 and 5 years long.  It was on Paul’s 2</a:t>
            </a:r>
            <a:r>
              <a:rPr lang="en-US" sz="1050" kern="1200" baseline="30000" dirty="0">
                <a:solidFill>
                  <a:schemeClr val="tx1"/>
                </a:solidFill>
                <a:effectLst/>
                <a:latin typeface="+mn-lt"/>
                <a:ea typeface="+mn-ea"/>
                <a:cs typeface="+mn-cs"/>
              </a:rPr>
              <a:t>nd</a:t>
            </a:r>
            <a:r>
              <a:rPr lang="en-US" sz="1050" kern="1200" dirty="0">
                <a:solidFill>
                  <a:schemeClr val="tx1"/>
                </a:solidFill>
                <a:effectLst/>
                <a:latin typeface="+mn-lt"/>
                <a:ea typeface="+mn-ea"/>
                <a:cs typeface="+mn-cs"/>
              </a:rPr>
              <a:t> missionary journey – the 3-year journey – that he went to Corinth, around 51 AD.   Paul spent 18 months in the city of Corinth.  </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As Paul usually did arriving in a new town.  First, he went to a synagogue to preach and teach.  But after the Jews ran him out of the synagogues, he turned his attention to the Gentiles.  Therefore, he had a combination of Jews and Gentiles in the many house churches around the city.  And one of the biggest problems the Corinthian church members had was separating themselves from the persistent influence of a secular, pagan society.</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These congregations were socially mixed, with a minority of high-status members and a larger number from very modest backgrounds, including slaves.  There were often tensions visible at the common meals, which really showed these inequalities.  We will hear more about that in Lesson 6.</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If you wish to show a video instead of explaining things yourself about the background and history of Corinth and when Paul first arrived in the city, then I have included a link to a video that explains everything in easy terms.  The video tells some different things than what I have told you, but it covers a lot of the same information in 6:40 minutes.</a:t>
            </a:r>
          </a:p>
          <a:p>
            <a:endParaRPr lang="en-US" sz="1050" kern="1200" dirty="0">
              <a:solidFill>
                <a:schemeClr val="tx1"/>
              </a:solidFill>
              <a:effectLst/>
              <a:latin typeface="+mn-lt"/>
              <a:ea typeface="+mn-ea"/>
              <a:cs typeface="+mn-cs"/>
            </a:endParaRPr>
          </a:p>
          <a:p>
            <a:pPr defTabSz="942289">
              <a:defRPr/>
            </a:pPr>
            <a:r>
              <a:rPr lang="en-US" sz="1050" kern="1200" dirty="0">
                <a:solidFill>
                  <a:schemeClr val="tx1"/>
                </a:solidFill>
                <a:effectLst/>
                <a:latin typeface="+mn-lt"/>
                <a:ea typeface="+mn-ea"/>
                <a:cs typeface="+mn-cs"/>
              </a:rPr>
              <a:t>So, Paul wrote this letter to the Corinthians from Ephesus in about 53-54 AD.  It was in response to a report from “Chloe’s people” about the many problems in the Corinthian church.  </a:t>
            </a:r>
          </a:p>
          <a:p>
            <a:pPr marL="171450" indent="-171450" defTabSz="942289">
              <a:buFont typeface="Arial" panose="020B0604020202020204" pitchFamily="34" charset="0"/>
              <a:buChar char="•"/>
              <a:defRPr/>
            </a:pPr>
            <a:r>
              <a:rPr lang="en-US" sz="1050" kern="1200" dirty="0">
                <a:solidFill>
                  <a:schemeClr val="tx1"/>
                </a:solidFill>
                <a:effectLst/>
                <a:latin typeface="+mn-lt"/>
                <a:ea typeface="+mn-ea"/>
                <a:cs typeface="+mn-cs"/>
              </a:rPr>
              <a:t>One problem were the divisions along lines of loyalty to different leaders, such as Paul, Apollos (who took over after Paul left, but then left Corinth to go to Ephesus), and Cephas (Peter).</a:t>
            </a:r>
          </a:p>
          <a:p>
            <a:pPr marL="171450" indent="-171450">
              <a:buFont typeface="Arial" panose="020B0604020202020204" pitchFamily="34" charset="0"/>
              <a:buChar char="•"/>
            </a:pPr>
            <a:r>
              <a:rPr lang="en-US" sz="1050" kern="1200" dirty="0">
                <a:solidFill>
                  <a:schemeClr val="tx1"/>
                </a:solidFill>
                <a:effectLst/>
                <a:latin typeface="+mn-lt"/>
                <a:ea typeface="+mn-ea"/>
                <a:cs typeface="+mn-cs"/>
              </a:rPr>
              <a:t>And there were questions about the resurrection, spiritual gifts, and the Lord’s Supper, which needed to be clarified and corrected.</a:t>
            </a:r>
          </a:p>
          <a:p>
            <a:pPr marL="171450" indent="-171450">
              <a:buFont typeface="Arial" panose="020B0604020202020204" pitchFamily="34" charset="0"/>
              <a:buChar char="•"/>
            </a:pPr>
            <a:r>
              <a:rPr lang="en-US" sz="1050" kern="1200" dirty="0">
                <a:solidFill>
                  <a:schemeClr val="tx1"/>
                </a:solidFill>
                <a:effectLst/>
                <a:latin typeface="+mn-lt"/>
                <a:ea typeface="+mn-ea"/>
                <a:cs typeface="+mn-cs"/>
              </a:rPr>
              <a:t>And we know from 1 Cor. 5:9, which says, “I wrote to you in my letter not to associate with sexually immoral people…” that this was not the 1</a:t>
            </a:r>
            <a:r>
              <a:rPr lang="en-US" sz="1050" kern="1200" baseline="30000" dirty="0">
                <a:solidFill>
                  <a:schemeClr val="tx1"/>
                </a:solidFill>
                <a:effectLst/>
                <a:latin typeface="+mn-lt"/>
                <a:ea typeface="+mn-ea"/>
                <a:cs typeface="+mn-cs"/>
              </a:rPr>
              <a:t>st</a:t>
            </a:r>
            <a:r>
              <a:rPr lang="en-US" sz="1050" kern="1200" dirty="0">
                <a:solidFill>
                  <a:schemeClr val="tx1"/>
                </a:solidFill>
                <a:effectLst/>
                <a:latin typeface="+mn-lt"/>
                <a:ea typeface="+mn-ea"/>
                <a:cs typeface="+mn-cs"/>
              </a:rPr>
              <a:t> letter but the 2</a:t>
            </a:r>
            <a:r>
              <a:rPr lang="en-US" sz="1050" kern="1200" baseline="30000" dirty="0">
                <a:solidFill>
                  <a:schemeClr val="tx1"/>
                </a:solidFill>
                <a:effectLst/>
                <a:latin typeface="+mn-lt"/>
                <a:ea typeface="+mn-ea"/>
                <a:cs typeface="+mn-cs"/>
              </a:rPr>
              <a:t>nd</a:t>
            </a:r>
            <a:r>
              <a:rPr lang="en-US" sz="1050" kern="1200" dirty="0">
                <a:solidFill>
                  <a:schemeClr val="tx1"/>
                </a:solidFill>
                <a:effectLst/>
                <a:latin typeface="+mn-lt"/>
                <a:ea typeface="+mn-ea"/>
                <a:cs typeface="+mn-cs"/>
              </a:rPr>
              <a:t> letter Paul wrote to the Corinthians about their sinful practices.</a:t>
            </a:r>
          </a:p>
          <a:p>
            <a:endParaRPr lang="en-US" sz="1050" kern="1200" dirty="0">
              <a:solidFill>
                <a:schemeClr val="tx1"/>
              </a:solidFill>
              <a:effectLst/>
              <a:latin typeface="+mn-lt"/>
              <a:ea typeface="+mn-ea"/>
              <a:cs typeface="+mn-cs"/>
            </a:endParaRPr>
          </a:p>
          <a:p>
            <a:r>
              <a:rPr lang="en-US" sz="1050" kern="1200" dirty="0">
                <a:solidFill>
                  <a:schemeClr val="tx1"/>
                </a:solidFill>
                <a:effectLst/>
                <a:latin typeface="+mn-lt"/>
                <a:ea typeface="+mn-ea"/>
                <a:cs typeface="+mn-cs"/>
              </a:rPr>
              <a:t>Our study this coming year shows how Paul emphasizes </a:t>
            </a:r>
            <a:r>
              <a:rPr lang="en-US" sz="1050" b="0" kern="1200" dirty="0">
                <a:solidFill>
                  <a:schemeClr val="tx1"/>
                </a:solidFill>
                <a:effectLst/>
                <a:latin typeface="+mn-lt"/>
                <a:ea typeface="+mn-ea"/>
                <a:cs typeface="+mn-cs"/>
              </a:rPr>
              <a:t>the</a:t>
            </a:r>
            <a:r>
              <a:rPr lang="en-US" sz="1050" b="1" kern="1200" dirty="0">
                <a:solidFill>
                  <a:schemeClr val="tx1"/>
                </a:solidFill>
                <a:effectLst/>
                <a:latin typeface="+mn-lt"/>
                <a:ea typeface="+mn-ea"/>
                <a:cs typeface="+mn-cs"/>
              </a:rPr>
              <a:t> importance of Christ</a:t>
            </a:r>
            <a:r>
              <a:rPr lang="en-US" sz="1050" kern="1200" dirty="0">
                <a:solidFill>
                  <a:schemeClr val="tx1"/>
                </a:solidFill>
                <a:effectLst/>
                <a:latin typeface="+mn-lt"/>
                <a:ea typeface="+mn-ea"/>
                <a:cs typeface="+mn-cs"/>
              </a:rPr>
              <a:t>, </a:t>
            </a:r>
            <a:r>
              <a:rPr lang="en-US" sz="1050" b="0" kern="1200" dirty="0">
                <a:solidFill>
                  <a:schemeClr val="tx1"/>
                </a:solidFill>
                <a:effectLst/>
                <a:latin typeface="+mn-lt"/>
                <a:ea typeface="+mn-ea"/>
                <a:cs typeface="+mn-cs"/>
              </a:rPr>
              <a:t>the</a:t>
            </a:r>
            <a:r>
              <a:rPr lang="en-US" sz="1050" b="1" kern="1200" dirty="0">
                <a:solidFill>
                  <a:schemeClr val="tx1"/>
                </a:solidFill>
                <a:effectLst/>
                <a:latin typeface="+mn-lt"/>
                <a:ea typeface="+mn-ea"/>
                <a:cs typeface="+mn-cs"/>
              </a:rPr>
              <a:t> necessity of love</a:t>
            </a:r>
            <a:r>
              <a:rPr lang="en-US" sz="1050" kern="1200" dirty="0">
                <a:solidFill>
                  <a:schemeClr val="tx1"/>
                </a:solidFill>
                <a:effectLst/>
                <a:latin typeface="+mn-lt"/>
                <a:ea typeface="+mn-ea"/>
                <a:cs typeface="+mn-cs"/>
              </a:rPr>
              <a:t>, and the </a:t>
            </a:r>
            <a:r>
              <a:rPr lang="en-US" sz="1050" b="1" kern="1200" dirty="0">
                <a:solidFill>
                  <a:schemeClr val="tx1"/>
                </a:solidFill>
                <a:effectLst/>
                <a:latin typeface="+mn-lt"/>
                <a:ea typeface="+mn-ea"/>
                <a:cs typeface="+mn-cs"/>
              </a:rPr>
              <a:t>hope of resurrection </a:t>
            </a:r>
            <a:r>
              <a:rPr lang="en-US" sz="1050" kern="1200" dirty="0">
                <a:solidFill>
                  <a:schemeClr val="tx1"/>
                </a:solidFill>
                <a:effectLst/>
                <a:latin typeface="+mn-lt"/>
                <a:ea typeface="+mn-ea"/>
                <a:cs typeface="+mn-cs"/>
              </a:rPr>
              <a:t>to show the unity of all believers.  Those things also resonate with us today.  It also shows us that having different backgrounds, languages, economic statuses and cultures in a church are not new.  Having secular life intrude on our church life is not new.  And many of the same questions the Corinthians struggled with are the same questions we struggle to answer, too.  </a:t>
            </a:r>
          </a:p>
          <a:p>
            <a:endParaRPr lang="en-US" sz="1050" kern="1200" dirty="0">
              <a:solidFill>
                <a:schemeClr val="tx1"/>
              </a:solidFill>
              <a:effectLst/>
              <a:latin typeface="+mn-lt"/>
              <a:ea typeface="+mn-ea"/>
              <a:cs typeface="+mn-cs"/>
            </a:endParaRPr>
          </a:p>
          <a:p>
            <a:endParaRPr lang="en-US" sz="1050" kern="1200" dirty="0">
              <a:solidFill>
                <a:schemeClr val="tx1"/>
              </a:solidFill>
              <a:effectLst/>
              <a:latin typeface="+mn-lt"/>
              <a:ea typeface="+mn-ea"/>
              <a:cs typeface="+mn-cs"/>
            </a:endParaRPr>
          </a:p>
          <a:p>
            <a:endParaRPr lang="en-US" sz="1050" dirty="0"/>
          </a:p>
        </p:txBody>
      </p:sp>
      <p:sp>
        <p:nvSpPr>
          <p:cNvPr id="4" name="Slide Number Placeholder 3"/>
          <p:cNvSpPr>
            <a:spLocks noGrp="1"/>
          </p:cNvSpPr>
          <p:nvPr>
            <p:ph type="sldNum" sz="quarter" idx="5"/>
          </p:nvPr>
        </p:nvSpPr>
        <p:spPr/>
        <p:txBody>
          <a:bodyPr/>
          <a:lstStyle/>
          <a:p>
            <a:fld id="{829653A4-037B-4AE8-87BC-47B0EE128C3B}" type="slidenum">
              <a:rPr lang="en-US" smtClean="0"/>
              <a:t>9</a:t>
            </a:fld>
            <a:endParaRPr lang="en-US" dirty="0"/>
          </a:p>
        </p:txBody>
      </p:sp>
    </p:spTree>
    <p:extLst>
      <p:ext uri="{BB962C8B-B14F-4D97-AF65-F5344CB8AC3E}">
        <p14:creationId xmlns:p14="http://schemas.microsoft.com/office/powerpoint/2010/main" val="3100037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EFDAE-F6D1-F1CB-547B-2A519B81DB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E44028-FB1D-B80B-3614-FDF8B5315E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DEC04B-7CB2-DDD0-8F7A-918487D40313}"/>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2C04B97C-4F8D-0FD1-5BF2-C9F13577172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D3BD16-4F41-8D3D-4FA9-E7877708DA2B}"/>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635083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4018C-25E8-C7D9-D20C-99C1E5F9BA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C4AA8F-CC68-7C9D-50B2-64ABC32F5FD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F73A0C-A313-B1EE-9F2F-D55FC6419C72}"/>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50EA0AA2-BA5F-6714-5B52-92C176D7123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7D8301-D887-DF77-2726-2595AECDE71C}"/>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2827963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A8C601-C8AF-9180-D236-5C99B1E4DA0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332BBB0-0BCB-AED5-3132-4E6E42C3A1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5C276C-DBDA-112E-6F47-55B50B268BC0}"/>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1FE2573F-44EC-891B-A8DB-33A88B93F0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07F06A6-1ABA-08ED-C59A-079BE79E39BD}"/>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570506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224D7-610C-8A38-389B-C3520FCD9284}"/>
              </a:ext>
            </a:extLst>
          </p:cNvPr>
          <p:cNvSpPr>
            <a:spLocks noGrp="1"/>
          </p:cNvSpPr>
          <p:nvPr>
            <p:ph type="title"/>
          </p:nvPr>
        </p:nvSpPr>
        <p:spPr/>
        <p:txBody>
          <a:bodyPr>
            <a:normAutofit/>
          </a:bodyPr>
          <a:lstStyle>
            <a:lvl1pPr marL="114300" indent="0">
              <a:defRPr sz="3600" b="1" u="none">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827184B0-C0CF-D384-0017-CFA3D964637F}"/>
              </a:ext>
            </a:extLst>
          </p:cNvPr>
          <p:cNvSpPr>
            <a:spLocks noGrp="1"/>
          </p:cNvSpPr>
          <p:nvPr>
            <p:ph idx="1"/>
          </p:nvPr>
        </p:nvSpPr>
        <p:spPr/>
        <p:txBody>
          <a:bodyPr/>
          <a:lstStyle>
            <a:lvl1pPr marL="457200" indent="-342900">
              <a:lnSpc>
                <a:spcPct val="100000"/>
              </a:lnSpc>
              <a:spcBef>
                <a:spcPts val="1200"/>
              </a:spcBef>
              <a:defRPr sz="3000" b="1">
                <a:solidFill>
                  <a:srgbClr val="002060"/>
                </a:solidFill>
                <a:latin typeface="Arial" panose="020B0604020202020204" pitchFamily="34" charset="0"/>
                <a:cs typeface="Arial" panose="020B0604020202020204" pitchFamily="34" charset="0"/>
              </a:defRPr>
            </a:lvl1pPr>
            <a:lvl2pPr marL="800100" indent="-342900">
              <a:buFont typeface="Symbol" panose="05050102010706020507" pitchFamily="18" charset="2"/>
              <a:buChar char=""/>
              <a:defRPr sz="2800">
                <a:latin typeface="Arial" panose="020B0604020202020204" pitchFamily="34" charset="0"/>
                <a:cs typeface="Arial" panose="020B0604020202020204" pitchFamily="34" charset="0"/>
              </a:defRPr>
            </a:lvl2pPr>
            <a:lvl3pPr>
              <a:defRPr sz="2400">
                <a:solidFill>
                  <a:srgbClr val="002060"/>
                </a:solidFill>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3B733B7-7A1C-0C45-C0CC-67E93D0C3C33}"/>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E83109BA-1FBC-0D0D-D3D5-B101F41157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9C46BD-E070-D945-EF37-96F1F496C884}"/>
              </a:ext>
            </a:extLst>
          </p:cNvPr>
          <p:cNvSpPr>
            <a:spLocks noGrp="1"/>
          </p:cNvSpPr>
          <p:nvPr>
            <p:ph type="sldNum" sz="quarter" idx="12"/>
          </p:nvPr>
        </p:nvSpPr>
        <p:spPr/>
        <p:txBody>
          <a:bodyPr/>
          <a:lstStyle/>
          <a:p>
            <a:fld id="{FD8D2F1F-35A8-4290-A9AB-3AA51EE9DBFA}" type="slidenum">
              <a:rPr lang="en-US" smtClean="0"/>
              <a:t>‹#›</a:t>
            </a:fld>
            <a:endParaRPr lang="en-US" dirty="0"/>
          </a:p>
        </p:txBody>
      </p:sp>
      <p:cxnSp>
        <p:nvCxnSpPr>
          <p:cNvPr id="8" name="Straight Connector 7">
            <a:extLst>
              <a:ext uri="{FF2B5EF4-FFF2-40B4-BE49-F238E27FC236}">
                <a16:creationId xmlns:a16="http://schemas.microsoft.com/office/drawing/2014/main" id="{24908D1B-4633-C6C2-18D0-8CA95D735CFA}"/>
              </a:ext>
            </a:extLst>
          </p:cNvPr>
          <p:cNvCxnSpPr/>
          <p:nvPr userDrawn="1"/>
        </p:nvCxnSpPr>
        <p:spPr>
          <a:xfrm>
            <a:off x="1062990" y="1680210"/>
            <a:ext cx="990981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6705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8904C-1D31-2E87-01B3-C7E38E8A72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BF8D47D-5096-BF33-95F3-EF76C0F9EBC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112684-C68C-E6E9-213E-91251D977337}"/>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5296AF8A-1BAF-5E3B-F442-330CCE69C6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CA6340C-99D5-3D34-3848-EBEBC9941E9D}"/>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615081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566A-305A-EF7A-1CEE-D1D9EFAE70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8A3CBE-A748-FEBC-1D08-C9A0E23F71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A8B38C-F76A-1FF5-E594-31829537F6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EA36F7-AAC2-C9AF-0D74-8B40CAEBE3C4}"/>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6" name="Footer Placeholder 5">
            <a:extLst>
              <a:ext uri="{FF2B5EF4-FFF2-40B4-BE49-F238E27FC236}">
                <a16:creationId xmlns:a16="http://schemas.microsoft.com/office/drawing/2014/main" id="{DB7576A5-4C16-9927-95EC-325DF80DF57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C0DAA4-1A88-420E-6C31-76C2CCE0A4F8}"/>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122597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D582F-2E08-693D-8C8E-511EDB35E3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6499F7-0BFA-3FAF-B245-CAD7945BCA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4699D3-2AFA-9AE2-6AC2-A66742C649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B65E25D-A01D-907E-89D1-FB82B382E2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41DD62-34FB-7781-06FA-674A66BCEB5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C9E5C4F-C589-E95F-F6BE-BD2F1D022CC5}"/>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8" name="Footer Placeholder 7">
            <a:extLst>
              <a:ext uri="{FF2B5EF4-FFF2-40B4-BE49-F238E27FC236}">
                <a16:creationId xmlns:a16="http://schemas.microsoft.com/office/drawing/2014/main" id="{3E046526-0D40-32C4-37F7-96CC48E3E6E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3BB599-5653-5922-2145-1E0633D9CAEC}"/>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575302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19DFF-01DE-1156-30EC-7FDA6CDC95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7E4C0EE-8D0A-D1B7-C490-0BE6D2B1C94B}"/>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4" name="Footer Placeholder 3">
            <a:extLst>
              <a:ext uri="{FF2B5EF4-FFF2-40B4-BE49-F238E27FC236}">
                <a16:creationId xmlns:a16="http://schemas.microsoft.com/office/drawing/2014/main" id="{A9F6EDBF-DA18-5546-1185-649D12BF0D5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B23E256-A6BC-7C5D-4BEB-0B67F17F1CC5}"/>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363898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70F172-385A-8D89-55F7-A842D9ACE47A}"/>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3" name="Footer Placeholder 2">
            <a:extLst>
              <a:ext uri="{FF2B5EF4-FFF2-40B4-BE49-F238E27FC236}">
                <a16:creationId xmlns:a16="http://schemas.microsoft.com/office/drawing/2014/main" id="{490960C2-48F6-2066-4420-5A3A83D7793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734BF8F-2548-C1A1-E804-72E0A0F81E61}"/>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1744838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7E992-5DE4-BE75-76E0-3888C771DB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3832C2-9BBE-53FD-1C7D-AC56A1B3B0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D965E6-28DC-6EA5-40BC-76E37ED04E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08093-6C19-3BAF-88CC-95D63DC6DE1F}"/>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6" name="Footer Placeholder 5">
            <a:extLst>
              <a:ext uri="{FF2B5EF4-FFF2-40B4-BE49-F238E27FC236}">
                <a16:creationId xmlns:a16="http://schemas.microsoft.com/office/drawing/2014/main" id="{82667575-B374-2241-F59D-2FBDA18FE39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9F90E2D-5A62-6302-29CE-580661A93CB2}"/>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2188527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832BA-33B4-5B77-B353-5DF3B26674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277FD88-AE1E-CAF8-519B-8561D31D9C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B08BEB8-8BB9-D362-35ED-0DC65D407E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91AF17-FC81-8566-F88D-417B1EBE7EE2}"/>
              </a:ext>
            </a:extLst>
          </p:cNvPr>
          <p:cNvSpPr>
            <a:spLocks noGrp="1"/>
          </p:cNvSpPr>
          <p:nvPr>
            <p:ph type="dt" sz="half" idx="10"/>
          </p:nvPr>
        </p:nvSpPr>
        <p:spPr/>
        <p:txBody>
          <a:bodyPr/>
          <a:lstStyle/>
          <a:p>
            <a:fld id="{D8398ABE-F87F-4C4A-813B-4953F4815B88}" type="datetimeFigureOut">
              <a:rPr lang="en-US" smtClean="0"/>
              <a:t>8/5/2026</a:t>
            </a:fld>
            <a:endParaRPr lang="en-US" dirty="0"/>
          </a:p>
        </p:txBody>
      </p:sp>
      <p:sp>
        <p:nvSpPr>
          <p:cNvPr id="6" name="Footer Placeholder 5">
            <a:extLst>
              <a:ext uri="{FF2B5EF4-FFF2-40B4-BE49-F238E27FC236}">
                <a16:creationId xmlns:a16="http://schemas.microsoft.com/office/drawing/2014/main" id="{2590A009-0333-4BEE-38F9-5A76F348D4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6D257FB-3E4D-BCF5-4875-9BA201FFC372}"/>
              </a:ext>
            </a:extLst>
          </p:cNvPr>
          <p:cNvSpPr>
            <a:spLocks noGrp="1"/>
          </p:cNvSpPr>
          <p:nvPr>
            <p:ph type="sldNum" sz="quarter" idx="12"/>
          </p:nvPr>
        </p:nvSpPr>
        <p:spPr/>
        <p:txBody>
          <a:bodyPr/>
          <a:lstStyle/>
          <a:p>
            <a:fld id="{FD8D2F1F-35A8-4290-A9AB-3AA51EE9DBFA}" type="slidenum">
              <a:rPr lang="en-US" smtClean="0"/>
              <a:t>‹#›</a:t>
            </a:fld>
            <a:endParaRPr lang="en-US" dirty="0"/>
          </a:p>
        </p:txBody>
      </p:sp>
    </p:spTree>
    <p:extLst>
      <p:ext uri="{BB962C8B-B14F-4D97-AF65-F5344CB8AC3E}">
        <p14:creationId xmlns:p14="http://schemas.microsoft.com/office/powerpoint/2010/main" val="255096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3CC5945-3E10-63D2-9B0C-84DB6CA5870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78952"/>
          </a:xfrm>
          <a:prstGeom prst="rect">
            <a:avLst/>
          </a:prstGeom>
        </p:spPr>
      </p:pic>
      <p:sp>
        <p:nvSpPr>
          <p:cNvPr id="2" name="Title Placeholder 1">
            <a:extLst>
              <a:ext uri="{FF2B5EF4-FFF2-40B4-BE49-F238E27FC236}">
                <a16:creationId xmlns:a16="http://schemas.microsoft.com/office/drawing/2014/main" id="{D607EF2A-81FB-BA4E-C8F9-EACF7AC4F4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F8D505-56AB-DF8A-FE55-E23C6A6D03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71CE02-45CD-7245-4318-474230F166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398ABE-F87F-4C4A-813B-4953F4815B88}" type="datetimeFigureOut">
              <a:rPr lang="en-US" smtClean="0"/>
              <a:t>8/5/2026</a:t>
            </a:fld>
            <a:endParaRPr lang="en-US" dirty="0"/>
          </a:p>
        </p:txBody>
      </p:sp>
      <p:sp>
        <p:nvSpPr>
          <p:cNvPr id="5" name="Footer Placeholder 4">
            <a:extLst>
              <a:ext uri="{FF2B5EF4-FFF2-40B4-BE49-F238E27FC236}">
                <a16:creationId xmlns:a16="http://schemas.microsoft.com/office/drawing/2014/main" id="{9113A8FF-2086-2CD4-0F71-ED223AE0EE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C66403B-9E00-568C-A386-77E0ED17CF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D8D2F1F-35A8-4290-A9AB-3AA51EE9DBFA}" type="slidenum">
              <a:rPr lang="en-US" smtClean="0"/>
              <a:t>‹#›</a:t>
            </a:fld>
            <a:endParaRPr lang="en-US" dirty="0"/>
          </a:p>
        </p:txBody>
      </p:sp>
      <p:sp>
        <p:nvSpPr>
          <p:cNvPr id="9" name="Rectangle 8">
            <a:extLst>
              <a:ext uri="{FF2B5EF4-FFF2-40B4-BE49-F238E27FC236}">
                <a16:creationId xmlns:a16="http://schemas.microsoft.com/office/drawing/2014/main" id="{C3480C9D-413F-BB13-9AB6-DCF0492E43F6}"/>
              </a:ext>
            </a:extLst>
          </p:cNvPr>
          <p:cNvSpPr/>
          <p:nvPr userDrawn="1"/>
        </p:nvSpPr>
        <p:spPr>
          <a:xfrm>
            <a:off x="838200" y="365125"/>
            <a:ext cx="10515600" cy="612775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840133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youtube.com/watch?v=yiHf8klCCc4"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reativebiblestudy.com/skittles-experiment.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presbyterianwomen.org/shop"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presbyterianwomen.org/bible-study/united/"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pbyofnewcovenant.org/presbyterian-women/" TargetMode="External"/><Relationship Id="rId4" Type="http://schemas.openxmlformats.org/officeDocument/2006/relationships/hyperlink" Target="https://www.presbyterianwomen.org/category/blog/"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hiphomeschoolmoms.com/science-experiment-temptation-and-the-bible/"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youtu.be/z_WrU9oWqh0?si=Eh-oz_i3WbFN_eEi"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3.png"/><Relationship Id="rId7" Type="http://schemas.openxmlformats.org/officeDocument/2006/relationships/hyperlink" Target="https://creativecommons.org/licenses/by-sa/3.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picpedia.org/chalkboard/a/author.html" TargetMode="External"/><Relationship Id="rId5" Type="http://schemas.openxmlformats.org/officeDocument/2006/relationships/image" Target="../media/image5.jp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youtu.be/indKdlM0IzA?si=7iWY7mQ05IaK8gZl"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hyperlink" Target="https://youtu.be/wJEURmuj77M?si=D6XoRrPQAUqfwBN0"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omenlivingwell.org/wp-content/uploads/2019/09/1-Corinthians-1-5-VOTD-Printable.pdf"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youtu.be/UV5OUGG3Bwo"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1F59EC-AE39-DA8E-6B4D-78A880393DC8}"/>
              </a:ext>
            </a:extLst>
          </p:cNvPr>
          <p:cNvSpPr>
            <a:spLocks noGrp="1"/>
          </p:cNvSpPr>
          <p:nvPr>
            <p:ph type="title"/>
          </p:nvPr>
        </p:nvSpPr>
        <p:spPr/>
        <p:txBody>
          <a:bodyPr/>
          <a:lstStyle/>
          <a:p>
            <a:endParaRPr lang="en-US" dirty="0"/>
          </a:p>
        </p:txBody>
      </p:sp>
      <p:sp>
        <p:nvSpPr>
          <p:cNvPr id="5" name="Content Placeholder 4">
            <a:extLst>
              <a:ext uri="{FF2B5EF4-FFF2-40B4-BE49-F238E27FC236}">
                <a16:creationId xmlns:a16="http://schemas.microsoft.com/office/drawing/2014/main" id="{1C9EB73C-923C-1776-8AAD-1FACB51A0FA8}"/>
              </a:ext>
            </a:extLst>
          </p:cNvPr>
          <p:cNvSpPr>
            <a:spLocks noGrp="1"/>
          </p:cNvSpPr>
          <p:nvPr>
            <p:ph idx="1"/>
          </p:nvPr>
        </p:nvSpPr>
        <p:spPr>
          <a:xfrm>
            <a:off x="5588000" y="987425"/>
            <a:ext cx="5554133" cy="4873625"/>
          </a:xfrm>
        </p:spPr>
        <p:txBody>
          <a:bodyPr/>
          <a:lstStyle/>
          <a:p>
            <a:pPr marL="0" lvl="0" indent="0" algn="ctr" eaLnBrk="0" fontAlgn="base" hangingPunct="0">
              <a:lnSpc>
                <a:spcPct val="100000"/>
              </a:lnSpc>
              <a:spcBef>
                <a:spcPct val="0"/>
              </a:spcBef>
              <a:buNone/>
            </a:pPr>
            <a:r>
              <a:rPr lang="en-US" altLang="en-US" sz="3600" b="1" i="1" dirty="0">
                <a:latin typeface="Arial" panose="020B0604020202020204" pitchFamily="34" charset="0"/>
                <a:ea typeface="Calibri" panose="020F0502020204030204" pitchFamily="34" charset="0"/>
                <a:cs typeface="Arial" panose="020B0604020202020204" pitchFamily="34" charset="0"/>
              </a:rPr>
              <a:t>2026–2027</a:t>
            </a:r>
            <a:br>
              <a:rPr lang="en-US" altLang="en-US" sz="3600" i="1" dirty="0">
                <a:latin typeface="Arial" panose="020B0604020202020204" pitchFamily="34" charset="0"/>
                <a:ea typeface="Calibri" panose="020F0502020204030204" pitchFamily="34" charset="0"/>
                <a:cs typeface="Arial" panose="020B0604020202020204" pitchFamily="34" charset="0"/>
              </a:rPr>
            </a:br>
            <a:r>
              <a:rPr lang="en-US" altLang="en-US" sz="3600" b="1" i="1" dirty="0">
                <a:latin typeface="Arial" panose="020B0604020202020204" pitchFamily="34" charset="0"/>
                <a:ea typeface="Calibri" panose="020F0502020204030204" pitchFamily="34" charset="0"/>
                <a:cs typeface="Arial" panose="020B0604020202020204" pitchFamily="34" charset="0"/>
              </a:rPr>
              <a:t>PW / Horizons </a:t>
            </a:r>
            <a:br>
              <a:rPr lang="en-US" altLang="en-US" sz="3600" b="1" i="1" dirty="0">
                <a:latin typeface="Arial" panose="020B0604020202020204" pitchFamily="34" charset="0"/>
                <a:ea typeface="Calibri" panose="020F0502020204030204" pitchFamily="34" charset="0"/>
                <a:cs typeface="Arial" panose="020B0604020202020204" pitchFamily="34" charset="0"/>
              </a:rPr>
            </a:br>
            <a:r>
              <a:rPr lang="en-US" altLang="en-US" sz="3600" b="1" i="1" dirty="0">
                <a:latin typeface="Arial" panose="020B0604020202020204" pitchFamily="34" charset="0"/>
                <a:ea typeface="Calibri" panose="020F0502020204030204" pitchFamily="34" charset="0"/>
                <a:cs typeface="Arial" panose="020B0604020202020204" pitchFamily="34" charset="0"/>
              </a:rPr>
              <a:t>Bible Study</a:t>
            </a:r>
            <a:endParaRPr lang="en-US" altLang="en-US" sz="3600" b="1" dirty="0"/>
          </a:p>
          <a:p>
            <a:pPr marL="0" lvl="0" indent="0" algn="ctr" eaLnBrk="0" fontAlgn="base" hangingPunct="0">
              <a:lnSpc>
                <a:spcPct val="100000"/>
              </a:lnSpc>
              <a:spcBef>
                <a:spcPts val="1800"/>
              </a:spcBef>
              <a:spcAft>
                <a:spcPct val="0"/>
              </a:spcAft>
              <a:buNone/>
            </a:pPr>
            <a:r>
              <a:rPr lang="en-US" altLang="en-US" dirty="0">
                <a:solidFill>
                  <a:srgbClr val="000000"/>
                </a:solidFill>
                <a:latin typeface="Arial" panose="020B0604020202020204" pitchFamily="34" charset="0"/>
                <a:ea typeface="Calibri" panose="020F0502020204030204" pitchFamily="34" charset="0"/>
                <a:cs typeface="Arial" panose="020B0604020202020204" pitchFamily="34" charset="0"/>
              </a:rPr>
              <a:t>by</a:t>
            </a:r>
            <a:r>
              <a:rPr lang="en-US" altLang="en-US" sz="4000" b="1" dirty="0">
                <a:solidFill>
                  <a:srgbClr val="000000"/>
                </a:solidFill>
                <a:latin typeface="Arial" panose="020B0604020202020204" pitchFamily="34" charset="0"/>
                <a:ea typeface="Calibri" panose="020F0502020204030204" pitchFamily="34" charset="0"/>
                <a:cs typeface="Arial" panose="020B0604020202020204" pitchFamily="34" charset="0"/>
              </a:rPr>
              <a:t> </a:t>
            </a:r>
            <a:br>
              <a:rPr lang="en-US" altLang="en-US" sz="40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US" altLang="en-US" sz="3800" b="1" dirty="0">
                <a:solidFill>
                  <a:srgbClr val="000000"/>
                </a:solidFill>
                <a:latin typeface="Arial" panose="020B0604020202020204" pitchFamily="34" charset="0"/>
                <a:ea typeface="Calibri" panose="020F0502020204030204" pitchFamily="34" charset="0"/>
                <a:cs typeface="Arial" panose="020B0604020202020204" pitchFamily="34" charset="0"/>
              </a:rPr>
              <a:t>Rhonda Mawhood Lee</a:t>
            </a:r>
          </a:p>
          <a:p>
            <a:pPr marL="0" lvl="0" indent="0" algn="ctr" eaLnBrk="0" fontAlgn="base" hangingPunct="0">
              <a:lnSpc>
                <a:spcPct val="100000"/>
              </a:lnSpc>
              <a:spcBef>
                <a:spcPts val="0"/>
              </a:spcBef>
              <a:spcAft>
                <a:spcPct val="0"/>
              </a:spcAft>
              <a:buNone/>
            </a:pPr>
            <a:br>
              <a:rPr lang="en-US" altLang="en-US" sz="28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en-US" altLang="en-US" i="1" dirty="0">
                <a:latin typeface="Arial" panose="020B0604020202020204" pitchFamily="34" charset="0"/>
                <a:ea typeface="Calibri" panose="020F0502020204030204" pitchFamily="34" charset="0"/>
                <a:cs typeface="Arial" panose="020B0604020202020204" pitchFamily="34" charset="0"/>
              </a:rPr>
              <a:t>Suggestions for Leaders by </a:t>
            </a:r>
            <a:br>
              <a:rPr lang="en-US" altLang="en-US" i="1" dirty="0">
                <a:latin typeface="Arial" panose="020B0604020202020204" pitchFamily="34" charset="0"/>
                <a:ea typeface="Calibri" panose="020F0502020204030204" pitchFamily="34" charset="0"/>
                <a:cs typeface="Arial" panose="020B0604020202020204" pitchFamily="34" charset="0"/>
              </a:rPr>
            </a:br>
            <a:r>
              <a:rPr lang="en-US" altLang="en-US" i="1" dirty="0">
                <a:latin typeface="Arial" panose="020B0604020202020204" pitchFamily="34" charset="0"/>
                <a:ea typeface="Calibri" panose="020F0502020204030204" pitchFamily="34" charset="0"/>
                <a:cs typeface="Arial" panose="020B0604020202020204" pitchFamily="34" charset="0"/>
              </a:rPr>
              <a:t>Sarah Leer</a:t>
            </a:r>
            <a:endParaRPr lang="en-US" altLang="en-US" dirty="0">
              <a:latin typeface="Arial" panose="020B0604020202020204" pitchFamily="34" charset="0"/>
            </a:endParaRPr>
          </a:p>
        </p:txBody>
      </p:sp>
      <p:sp>
        <p:nvSpPr>
          <p:cNvPr id="6" name="Text Placeholder 5">
            <a:extLst>
              <a:ext uri="{FF2B5EF4-FFF2-40B4-BE49-F238E27FC236}">
                <a16:creationId xmlns:a16="http://schemas.microsoft.com/office/drawing/2014/main" id="{A6E62FF8-3BEB-2061-A8FC-AB4A7D89AE1F}"/>
              </a:ext>
            </a:extLst>
          </p:cNvPr>
          <p:cNvSpPr>
            <a:spLocks noGrp="1"/>
          </p:cNvSpPr>
          <p:nvPr>
            <p:ph type="body" sz="half" idx="2"/>
          </p:nvPr>
        </p:nvSpPr>
        <p:spPr/>
        <p:txBody>
          <a:bodyPr/>
          <a:lstStyle/>
          <a:p>
            <a:endParaRPr lang="en-US" dirty="0"/>
          </a:p>
        </p:txBody>
      </p:sp>
      <p:pic>
        <p:nvPicPr>
          <p:cNvPr id="8" name="Picture 7">
            <a:extLst>
              <a:ext uri="{FF2B5EF4-FFF2-40B4-BE49-F238E27FC236}">
                <a16:creationId xmlns:a16="http://schemas.microsoft.com/office/drawing/2014/main" id="{96348461-8F5F-332C-443C-EBA01A16CBBA}"/>
              </a:ext>
            </a:extLst>
          </p:cNvPr>
          <p:cNvPicPr>
            <a:picLocks noChangeAspect="1"/>
          </p:cNvPicPr>
          <p:nvPr/>
        </p:nvPicPr>
        <p:blipFill>
          <a:blip r:embed="rId3"/>
          <a:stretch>
            <a:fillRect/>
          </a:stretch>
        </p:blipFill>
        <p:spPr>
          <a:xfrm>
            <a:off x="930224" y="474131"/>
            <a:ext cx="4389120" cy="5958083"/>
          </a:xfrm>
          <a:prstGeom prst="rect">
            <a:avLst/>
          </a:prstGeom>
        </p:spPr>
      </p:pic>
    </p:spTree>
    <p:extLst>
      <p:ext uri="{BB962C8B-B14F-4D97-AF65-F5344CB8AC3E}">
        <p14:creationId xmlns:p14="http://schemas.microsoft.com/office/powerpoint/2010/main" val="9848723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8FFCE5-9142-3BE5-1979-930446DAAB5B}"/>
              </a:ext>
            </a:extLst>
          </p:cNvPr>
          <p:cNvPicPr>
            <a:picLocks noChangeAspect="1"/>
          </p:cNvPicPr>
          <p:nvPr/>
        </p:nvPicPr>
        <p:blipFill>
          <a:blip r:embed="rId3"/>
          <a:stretch>
            <a:fillRect/>
          </a:stretch>
        </p:blipFill>
        <p:spPr>
          <a:xfrm>
            <a:off x="2164080" y="442541"/>
            <a:ext cx="7863840" cy="5707455"/>
          </a:xfrm>
          <a:prstGeom prst="rect">
            <a:avLst/>
          </a:prstGeom>
        </p:spPr>
      </p:pic>
      <p:sp>
        <p:nvSpPr>
          <p:cNvPr id="2" name="TextBox 1">
            <a:extLst>
              <a:ext uri="{FF2B5EF4-FFF2-40B4-BE49-F238E27FC236}">
                <a16:creationId xmlns:a16="http://schemas.microsoft.com/office/drawing/2014/main" id="{833D0573-05C6-8F6A-DE1F-412B2A9F88A9}"/>
              </a:ext>
            </a:extLst>
          </p:cNvPr>
          <p:cNvSpPr txBox="1"/>
          <p:nvPr/>
        </p:nvSpPr>
        <p:spPr>
          <a:xfrm>
            <a:off x="943897" y="6076251"/>
            <a:ext cx="10279626" cy="369332"/>
          </a:xfrm>
          <a:prstGeom prst="rect">
            <a:avLst/>
          </a:prstGeom>
          <a:noFill/>
        </p:spPr>
        <p:txBody>
          <a:bodyPr wrap="square" rtlCol="0">
            <a:spAutoFit/>
          </a:bodyPr>
          <a:lstStyle/>
          <a:p>
            <a:pPr algn="ctr"/>
            <a:r>
              <a:rPr lang="en-US" b="1" dirty="0"/>
              <a:t>Bible Project; Book of 1 Corinthians Summary &gt;&gt; </a:t>
            </a:r>
            <a:r>
              <a:rPr lang="en-US" dirty="0">
                <a:hlinkClick r:id="rId4"/>
              </a:rPr>
              <a:t>https://www.youtube.com/watch?v=yiHf8klCCc4</a:t>
            </a:r>
            <a:r>
              <a:rPr lang="en-US" dirty="0"/>
              <a:t> </a:t>
            </a:r>
          </a:p>
        </p:txBody>
      </p:sp>
    </p:spTree>
    <p:extLst>
      <p:ext uri="{BB962C8B-B14F-4D97-AF65-F5344CB8AC3E}">
        <p14:creationId xmlns:p14="http://schemas.microsoft.com/office/powerpoint/2010/main" val="3073468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A4D7AD-B1BF-F258-BD48-CC36B1B8FF38}"/>
              </a:ext>
            </a:extLst>
          </p:cNvPr>
          <p:cNvSpPr>
            <a:spLocks noGrp="1"/>
          </p:cNvSpPr>
          <p:nvPr>
            <p:ph type="title"/>
          </p:nvPr>
        </p:nvSpPr>
        <p:spPr/>
        <p:txBody>
          <a:bodyPr>
            <a:normAutofit/>
          </a:bodyPr>
          <a:lstStyle/>
          <a:p>
            <a:r>
              <a:rPr lang="en-US" dirty="0">
                <a:latin typeface="Arial Black" panose="020B0A04020102020204" pitchFamily="34" charset="0"/>
                <a:cs typeface="Arial" panose="020B0604020202020204" pitchFamily="34" charset="0"/>
              </a:rPr>
              <a:t>Lesson One: </a:t>
            </a:r>
            <a:br>
              <a:rPr lang="en-US" dirty="0">
                <a:latin typeface="Arial Black" panose="020B0A04020102020204" pitchFamily="34" charset="0"/>
                <a:cs typeface="Arial" panose="020B0604020202020204" pitchFamily="34" charset="0"/>
              </a:rPr>
            </a:br>
            <a:r>
              <a:rPr lang="en-US" sz="3200" dirty="0">
                <a:cs typeface="Arial" panose="020B0604020202020204" pitchFamily="34" charset="0"/>
              </a:rPr>
              <a:t>Unity in Christ, Wisdom from God</a:t>
            </a:r>
            <a:endParaRPr lang="en-US" dirty="0">
              <a:cs typeface="Arial" panose="020B0604020202020204" pitchFamily="34" charset="0"/>
            </a:endParaRPr>
          </a:p>
        </p:txBody>
      </p:sp>
      <p:sp>
        <p:nvSpPr>
          <p:cNvPr id="5" name="Content Placeholder 4">
            <a:extLst>
              <a:ext uri="{FF2B5EF4-FFF2-40B4-BE49-F238E27FC236}">
                <a16:creationId xmlns:a16="http://schemas.microsoft.com/office/drawing/2014/main" id="{BCC1AA29-955A-5792-723F-6436FF066036}"/>
              </a:ext>
            </a:extLst>
          </p:cNvPr>
          <p:cNvSpPr>
            <a:spLocks noGrp="1"/>
          </p:cNvSpPr>
          <p:nvPr>
            <p:ph idx="1"/>
          </p:nvPr>
        </p:nvSpPr>
        <p:spPr/>
        <p:txBody>
          <a:bodyPr>
            <a:normAutofit/>
          </a:bodyPr>
          <a:lstStyle/>
          <a:p>
            <a:r>
              <a:rPr lang="en-US" dirty="0"/>
              <a:t>1 Cor. 1-2 – Foundation for rest of letter</a:t>
            </a:r>
          </a:p>
          <a:p>
            <a:r>
              <a:rPr lang="en-US" dirty="0"/>
              <a:t>Paul’s goal = unity &amp; lifestyle = Christ’s teachings</a:t>
            </a:r>
          </a:p>
          <a:p>
            <a:r>
              <a:rPr lang="en-US" dirty="0"/>
              <a:t>This isn’t 1</a:t>
            </a:r>
            <a:r>
              <a:rPr lang="en-US" baseline="30000" dirty="0"/>
              <a:t>st</a:t>
            </a:r>
            <a:r>
              <a:rPr lang="en-US" dirty="0"/>
              <a:t> letter to the Corinthians (5:9)</a:t>
            </a:r>
          </a:p>
          <a:p>
            <a:r>
              <a:rPr lang="en-US" dirty="0"/>
              <a:t>Paul asserts authority as apostle </a:t>
            </a:r>
          </a:p>
          <a:p>
            <a:pPr lvl="1"/>
            <a:r>
              <a:rPr lang="en-US" dirty="0"/>
              <a:t>To defend his legitimacy as a church leader</a:t>
            </a:r>
          </a:p>
          <a:p>
            <a:pPr lvl="1"/>
            <a:r>
              <a:rPr lang="en-US" dirty="0"/>
              <a:t>Called by Christ by will of God (1:1)</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353231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E7786-93F1-0EFE-0BEF-8D7F7A87210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091A07B-71DD-9F98-9A43-CEEAA39BF2A0}"/>
              </a:ext>
            </a:extLst>
          </p:cNvPr>
          <p:cNvSpPr>
            <a:spLocks noGrp="1"/>
          </p:cNvSpPr>
          <p:nvPr>
            <p:ph type="title"/>
          </p:nvPr>
        </p:nvSpPr>
        <p:spPr/>
        <p:txBody>
          <a:bodyPr>
            <a:normAutofit/>
          </a:bodyPr>
          <a:lstStyle/>
          <a:p>
            <a:r>
              <a:rPr lang="en-US" dirty="0">
                <a:latin typeface="Arial Black" panose="020B0A04020102020204" pitchFamily="34" charset="0"/>
                <a:cs typeface="Arial" panose="020B0604020202020204" pitchFamily="34" charset="0"/>
              </a:rPr>
              <a:t>Lesson One: </a:t>
            </a:r>
            <a:br>
              <a:rPr lang="en-US" dirty="0">
                <a:latin typeface="Arial Black" panose="020B0A04020102020204" pitchFamily="34" charset="0"/>
                <a:cs typeface="Arial" panose="020B0604020202020204" pitchFamily="34" charset="0"/>
              </a:rPr>
            </a:br>
            <a:r>
              <a:rPr lang="en-US" sz="3200" dirty="0">
                <a:cs typeface="Arial" panose="020B0604020202020204" pitchFamily="34" charset="0"/>
              </a:rPr>
              <a:t>Unity in Christ, Wisdom from God</a:t>
            </a:r>
            <a:endParaRPr lang="en-US" dirty="0">
              <a:cs typeface="Arial" panose="020B0604020202020204" pitchFamily="34" charset="0"/>
            </a:endParaRPr>
          </a:p>
        </p:txBody>
      </p:sp>
      <p:sp>
        <p:nvSpPr>
          <p:cNvPr id="5" name="Content Placeholder 4">
            <a:extLst>
              <a:ext uri="{FF2B5EF4-FFF2-40B4-BE49-F238E27FC236}">
                <a16:creationId xmlns:a16="http://schemas.microsoft.com/office/drawing/2014/main" id="{2FD4CECF-49B5-6FA8-CC29-48C135B0D00E}"/>
              </a:ext>
            </a:extLst>
          </p:cNvPr>
          <p:cNvSpPr>
            <a:spLocks noGrp="1"/>
          </p:cNvSpPr>
          <p:nvPr>
            <p:ph idx="1"/>
          </p:nvPr>
        </p:nvSpPr>
        <p:spPr/>
        <p:txBody>
          <a:bodyPr>
            <a:normAutofit lnSpcReduction="10000"/>
          </a:bodyPr>
          <a:lstStyle/>
          <a:p>
            <a:r>
              <a:rPr lang="en-US" sz="3200" dirty="0"/>
              <a:t>United Christians show the world 2 things: </a:t>
            </a:r>
          </a:p>
          <a:p>
            <a:pPr lvl="1"/>
            <a:r>
              <a:rPr lang="en-US" sz="3000" dirty="0"/>
              <a:t>Jesus was sent by the Father</a:t>
            </a:r>
          </a:p>
          <a:p>
            <a:pPr lvl="1"/>
            <a:r>
              <a:rPr lang="en-US" sz="3000" dirty="0"/>
              <a:t>Jesus loves His church</a:t>
            </a:r>
          </a:p>
          <a:p>
            <a:r>
              <a:rPr lang="en-US" sz="3200" dirty="0"/>
              <a:t>Things that Unite Christians</a:t>
            </a:r>
          </a:p>
          <a:p>
            <a:pPr lvl="1"/>
            <a:r>
              <a:rPr lang="en-US" sz="3000" dirty="0"/>
              <a:t>Faith in Resurrected Christ</a:t>
            </a:r>
          </a:p>
          <a:p>
            <a:pPr lvl="1"/>
            <a:r>
              <a:rPr lang="en-US" sz="3000" dirty="0"/>
              <a:t>Baptism</a:t>
            </a:r>
          </a:p>
          <a:p>
            <a:pPr lvl="1"/>
            <a:r>
              <a:rPr lang="en-US" sz="3000" dirty="0"/>
              <a:t>Church of God</a:t>
            </a:r>
          </a:p>
          <a:p>
            <a:pPr lvl="1"/>
            <a:r>
              <a:rPr lang="en-US" sz="3000" dirty="0"/>
              <a:t>Called to be Saints</a:t>
            </a:r>
          </a:p>
          <a:p>
            <a:pPr lvl="1"/>
            <a:r>
              <a:rPr lang="en-US" sz="3000" dirty="0"/>
              <a:t>All are grounded in </a:t>
            </a:r>
            <a:r>
              <a:rPr lang="en-US" sz="3000" b="1" dirty="0">
                <a:solidFill>
                  <a:srgbClr val="FF0000"/>
                </a:solidFill>
              </a:rPr>
              <a:t>LOVE</a:t>
            </a:r>
          </a:p>
        </p:txBody>
      </p:sp>
    </p:spTree>
    <p:extLst>
      <p:ext uri="{BB962C8B-B14F-4D97-AF65-F5344CB8AC3E}">
        <p14:creationId xmlns:p14="http://schemas.microsoft.com/office/powerpoint/2010/main" val="5643241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5E267-1F55-C02C-3963-24FA018E6DE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8875B2-E668-B72F-63F9-877FA421C762}"/>
              </a:ext>
            </a:extLst>
          </p:cNvPr>
          <p:cNvSpPr>
            <a:spLocks noGrp="1"/>
          </p:cNvSpPr>
          <p:nvPr>
            <p:ph type="title"/>
          </p:nvPr>
        </p:nvSpPr>
        <p:spPr/>
        <p:txBody>
          <a:bodyPr>
            <a:normAutofit/>
          </a:bodyPr>
          <a:lstStyle/>
          <a:p>
            <a:r>
              <a:rPr lang="en-US" dirty="0">
                <a:latin typeface="Arial Black" panose="020B0A04020102020204" pitchFamily="34" charset="0"/>
                <a:cs typeface="Arial" panose="020B0604020202020204" pitchFamily="34" charset="0"/>
              </a:rPr>
              <a:t>Lesson One: </a:t>
            </a:r>
            <a:br>
              <a:rPr lang="en-US" dirty="0">
                <a:latin typeface="Arial Black" panose="020B0A04020102020204" pitchFamily="34" charset="0"/>
                <a:cs typeface="Arial" panose="020B0604020202020204" pitchFamily="34" charset="0"/>
              </a:rPr>
            </a:br>
            <a:r>
              <a:rPr lang="en-US" sz="3200" dirty="0">
                <a:latin typeface="Arial Black" panose="020B0A04020102020204" pitchFamily="34" charset="0"/>
                <a:cs typeface="Arial" panose="020B0604020202020204" pitchFamily="34" charset="0"/>
              </a:rPr>
              <a:t>Unity in Christ, Wisdom from God</a:t>
            </a:r>
            <a:endParaRPr lang="en-US" dirty="0">
              <a:latin typeface="Arial Black" panose="020B0A040201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C9BE054E-F0F8-871D-0FA2-602B77BEE402}"/>
              </a:ext>
            </a:extLst>
          </p:cNvPr>
          <p:cNvSpPr>
            <a:spLocks noGrp="1"/>
          </p:cNvSpPr>
          <p:nvPr>
            <p:ph idx="1"/>
          </p:nvPr>
        </p:nvSpPr>
        <p:spPr>
          <a:xfrm>
            <a:off x="838200" y="1825625"/>
            <a:ext cx="10515600" cy="4667250"/>
          </a:xfrm>
        </p:spPr>
        <p:txBody>
          <a:bodyPr>
            <a:normAutofit/>
          </a:bodyPr>
          <a:lstStyle/>
          <a:p>
            <a:r>
              <a:rPr lang="en-US" dirty="0"/>
              <a:t>1:12 – Groups divided based</a:t>
            </a:r>
            <a:br>
              <a:rPr lang="en-US" dirty="0"/>
            </a:br>
            <a:r>
              <a:rPr lang="en-US" dirty="0"/>
              <a:t>on who baptized them</a:t>
            </a:r>
          </a:p>
          <a:p>
            <a:pPr lvl="1"/>
            <a:r>
              <a:rPr lang="en-US" dirty="0"/>
              <a:t>Paul</a:t>
            </a:r>
          </a:p>
          <a:p>
            <a:pPr lvl="1"/>
            <a:r>
              <a:rPr lang="en-US" dirty="0"/>
              <a:t>Apollos</a:t>
            </a:r>
          </a:p>
          <a:p>
            <a:pPr lvl="1"/>
            <a:r>
              <a:rPr lang="en-US" dirty="0"/>
              <a:t>Peter (Cephas)</a:t>
            </a:r>
          </a:p>
          <a:p>
            <a:r>
              <a:rPr lang="en-US" dirty="0"/>
              <a:t>Their status = importance of one who baptized them</a:t>
            </a:r>
          </a:p>
          <a:p>
            <a:r>
              <a:rPr lang="en-US" dirty="0"/>
              <a:t>Activity to introduce “unity”</a:t>
            </a:r>
          </a:p>
          <a:p>
            <a:pPr lvl="1"/>
            <a:r>
              <a:rPr lang="en-US" dirty="0"/>
              <a:t>Game of “Either/Or” (p. 20)</a:t>
            </a:r>
          </a:p>
          <a:p>
            <a:pPr lvl="1"/>
            <a:r>
              <a:rPr lang="en-US" dirty="0"/>
              <a:t>Skittles Experiment - </a:t>
            </a:r>
            <a:r>
              <a:rPr lang="en-US" sz="1800" dirty="0">
                <a:hlinkClick r:id="rId3"/>
              </a:rPr>
              <a:t>https://www.creativebiblestudy.com/skittles-experiment.html</a:t>
            </a:r>
            <a:r>
              <a:rPr lang="en-US" sz="1800" dirty="0"/>
              <a:t> </a:t>
            </a:r>
          </a:p>
        </p:txBody>
      </p:sp>
      <p:pic>
        <p:nvPicPr>
          <p:cNvPr id="2" name="Picture 1">
            <a:extLst>
              <a:ext uri="{FF2B5EF4-FFF2-40B4-BE49-F238E27FC236}">
                <a16:creationId xmlns:a16="http://schemas.microsoft.com/office/drawing/2014/main" id="{4804E247-D49F-88C9-5ECC-0955FC5F7C0C}"/>
              </a:ext>
            </a:extLst>
          </p:cNvPr>
          <p:cNvPicPr>
            <a:picLocks noChangeAspect="1"/>
          </p:cNvPicPr>
          <p:nvPr/>
        </p:nvPicPr>
        <p:blipFill>
          <a:blip r:embed="rId4"/>
          <a:stretch>
            <a:fillRect/>
          </a:stretch>
        </p:blipFill>
        <p:spPr>
          <a:xfrm>
            <a:off x="7214058" y="1500165"/>
            <a:ext cx="4754880" cy="27162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63455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48AB1-096B-5F89-9D9F-99C6D23FDCB2}"/>
              </a:ext>
            </a:extLst>
          </p:cNvPr>
          <p:cNvSpPr>
            <a:spLocks noGrp="1"/>
          </p:cNvSpPr>
          <p:nvPr>
            <p:ph type="title"/>
          </p:nvPr>
        </p:nvSpPr>
        <p:spPr/>
        <p:txBody>
          <a:bodyPr/>
          <a:lstStyle/>
          <a:p>
            <a:r>
              <a:rPr lang="en-US" dirty="0">
                <a:cs typeface="Arial" panose="020B0604020202020204" pitchFamily="34" charset="0"/>
              </a:rPr>
              <a:t>Lesson One: </a:t>
            </a:r>
            <a:br>
              <a:rPr lang="en-US" dirty="0">
                <a:cs typeface="Arial" panose="020B0604020202020204" pitchFamily="34" charset="0"/>
              </a:rPr>
            </a:br>
            <a:r>
              <a:rPr lang="en-US" sz="3200" dirty="0">
                <a:cs typeface="Arial" panose="020B0604020202020204" pitchFamily="34" charset="0"/>
              </a:rPr>
              <a:t>Unity in Christ, Wisdom from God</a:t>
            </a:r>
            <a:endParaRPr lang="en-US" dirty="0"/>
          </a:p>
        </p:txBody>
      </p:sp>
      <p:sp>
        <p:nvSpPr>
          <p:cNvPr id="3" name="Content Placeholder 2">
            <a:extLst>
              <a:ext uri="{FF2B5EF4-FFF2-40B4-BE49-F238E27FC236}">
                <a16:creationId xmlns:a16="http://schemas.microsoft.com/office/drawing/2014/main" id="{68FADE2F-5819-84E8-E1B7-FD68EB831ABA}"/>
              </a:ext>
            </a:extLst>
          </p:cNvPr>
          <p:cNvSpPr>
            <a:spLocks noGrp="1"/>
          </p:cNvSpPr>
          <p:nvPr>
            <p:ph idx="1"/>
          </p:nvPr>
        </p:nvSpPr>
        <p:spPr>
          <a:xfrm>
            <a:off x="838200" y="1825625"/>
            <a:ext cx="10515600" cy="4667250"/>
          </a:xfrm>
        </p:spPr>
        <p:txBody>
          <a:bodyPr>
            <a:normAutofit/>
          </a:bodyPr>
          <a:lstStyle/>
          <a:p>
            <a:r>
              <a:rPr lang="en-US" dirty="0"/>
              <a:t>Human wisdom vs. God’s wisdom (1:20-22)</a:t>
            </a:r>
          </a:p>
          <a:p>
            <a:pPr lvl="1"/>
            <a:r>
              <a:rPr lang="en-US" dirty="0"/>
              <a:t>Human = limited, persuaded by perception</a:t>
            </a:r>
          </a:p>
          <a:p>
            <a:pPr lvl="1"/>
            <a:r>
              <a:rPr lang="en-US" dirty="0"/>
              <a:t>God = supreme understanding, discernment &amp; vision</a:t>
            </a:r>
          </a:p>
          <a:p>
            <a:r>
              <a:rPr lang="en-US" dirty="0"/>
              <a:t>Wisdom of the Cross (1:18)</a:t>
            </a:r>
          </a:p>
          <a:p>
            <a:pPr lvl="1"/>
            <a:r>
              <a:rPr lang="en-US" dirty="0"/>
              <a:t>Seems shameful death but shows God’s power &amp; wisdom</a:t>
            </a:r>
          </a:p>
          <a:p>
            <a:pPr lvl="1"/>
            <a:r>
              <a:rPr lang="en-US" dirty="0"/>
              <a:t>Central to God’s plan for salvation to believers</a:t>
            </a:r>
          </a:p>
          <a:p>
            <a:pPr lvl="2"/>
            <a:r>
              <a:rPr lang="en-US" dirty="0"/>
              <a:t>Way for forgiveness of sins </a:t>
            </a:r>
          </a:p>
          <a:p>
            <a:pPr lvl="2"/>
            <a:r>
              <a:rPr lang="en-US" dirty="0"/>
              <a:t>Restoring relationship between God &amp; people</a:t>
            </a:r>
          </a:p>
          <a:p>
            <a:pPr lvl="2"/>
            <a:r>
              <a:rPr lang="en-US" dirty="0"/>
              <a:t>Conquered sin &amp; death</a:t>
            </a:r>
          </a:p>
          <a:p>
            <a:pPr lvl="2"/>
            <a:r>
              <a:rPr lang="en-US" dirty="0"/>
              <a:t>Demonstrates God's love, grace &amp; mercy for humanity (2:6-10)</a:t>
            </a:r>
          </a:p>
        </p:txBody>
      </p:sp>
    </p:spTree>
    <p:extLst>
      <p:ext uri="{BB962C8B-B14F-4D97-AF65-F5344CB8AC3E}">
        <p14:creationId xmlns:p14="http://schemas.microsoft.com/office/powerpoint/2010/main" val="1881994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BA2CD-A1D7-74E0-2D7F-1750E88587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B2A3-C928-FEA0-10C9-D8290E95EDB1}"/>
              </a:ext>
            </a:extLst>
          </p:cNvPr>
          <p:cNvSpPr>
            <a:spLocks noGrp="1"/>
          </p:cNvSpPr>
          <p:nvPr>
            <p:ph type="title"/>
          </p:nvPr>
        </p:nvSpPr>
        <p:spPr/>
        <p:txBody>
          <a:bodyPr/>
          <a:lstStyle/>
          <a:p>
            <a:r>
              <a:rPr lang="en-US" dirty="0">
                <a:cs typeface="Arial" panose="020B0604020202020204" pitchFamily="34" charset="0"/>
              </a:rPr>
              <a:t>Lesson One: </a:t>
            </a:r>
            <a:br>
              <a:rPr lang="en-US" dirty="0">
                <a:cs typeface="Arial" panose="020B0604020202020204" pitchFamily="34" charset="0"/>
              </a:rPr>
            </a:br>
            <a:r>
              <a:rPr lang="en-US" sz="3200" dirty="0">
                <a:cs typeface="Arial" panose="020B0604020202020204" pitchFamily="34" charset="0"/>
              </a:rPr>
              <a:t>Unity in Christ, Wisdom from God</a:t>
            </a:r>
            <a:endParaRPr lang="en-US" dirty="0"/>
          </a:p>
        </p:txBody>
      </p:sp>
      <p:sp>
        <p:nvSpPr>
          <p:cNvPr id="3" name="Content Placeholder 2">
            <a:extLst>
              <a:ext uri="{FF2B5EF4-FFF2-40B4-BE49-F238E27FC236}">
                <a16:creationId xmlns:a16="http://schemas.microsoft.com/office/drawing/2014/main" id="{3053CEA0-E938-0E63-B35C-D1C366E81EB9}"/>
              </a:ext>
            </a:extLst>
          </p:cNvPr>
          <p:cNvSpPr>
            <a:spLocks noGrp="1"/>
          </p:cNvSpPr>
          <p:nvPr>
            <p:ph idx="1"/>
          </p:nvPr>
        </p:nvSpPr>
        <p:spPr>
          <a:xfrm>
            <a:off x="838200" y="1825625"/>
            <a:ext cx="10515600" cy="4667250"/>
          </a:xfrm>
        </p:spPr>
        <p:txBody>
          <a:bodyPr>
            <a:normAutofit/>
          </a:bodyPr>
          <a:lstStyle/>
          <a:p>
            <a:r>
              <a:rPr lang="en-US" dirty="0"/>
              <a:t>Highlight v2:9 - </a:t>
            </a:r>
            <a:r>
              <a:rPr lang="en-US" b="0" i="1" dirty="0">
                <a:solidFill>
                  <a:srgbClr val="0070C0"/>
                </a:solidFill>
              </a:rPr>
              <a:t>“No one has ever seen, no one has ever heard, no one has ever imagined what God has prepared for those who love him.” </a:t>
            </a:r>
          </a:p>
          <a:p>
            <a:r>
              <a:rPr lang="en-US" dirty="0"/>
              <a:t>“Takeaway” on p. 18 - </a:t>
            </a:r>
            <a:r>
              <a:rPr lang="en-US" b="0" i="1" dirty="0">
                <a:solidFill>
                  <a:srgbClr val="0070C0"/>
                </a:solidFill>
              </a:rPr>
              <a:t>“The Corinthians’ many conflicts stemmed largely from their having forgotten this wisdom.”</a:t>
            </a:r>
          </a:p>
          <a:p>
            <a:r>
              <a:rPr lang="en-US" i="1" dirty="0"/>
              <a:t>Discussion Questions</a:t>
            </a:r>
          </a:p>
          <a:p>
            <a:pPr lvl="1"/>
            <a:r>
              <a:rPr lang="en-US" i="1" dirty="0"/>
              <a:t>Society’s emphasis on success &amp; power differ from God’s</a:t>
            </a:r>
          </a:p>
          <a:p>
            <a:pPr lvl="1"/>
            <a:r>
              <a:rPr lang="en-US" i="1" dirty="0"/>
              <a:t>Ever felt pressured to conform to worldly wisdom</a:t>
            </a:r>
          </a:p>
          <a:p>
            <a:pPr lvl="1"/>
            <a:r>
              <a:rPr lang="en-US" i="1" dirty="0"/>
              <a:t>Practical ways to embrace God’s wisdom in daily lives</a:t>
            </a:r>
          </a:p>
        </p:txBody>
      </p:sp>
    </p:spTree>
    <p:extLst>
      <p:ext uri="{BB962C8B-B14F-4D97-AF65-F5344CB8AC3E}">
        <p14:creationId xmlns:p14="http://schemas.microsoft.com/office/powerpoint/2010/main" val="19975418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F360D-D73C-1003-9C4A-7390E542C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AD0A1A-C024-873C-9723-BE5ED9414C54}"/>
              </a:ext>
            </a:extLst>
          </p:cNvPr>
          <p:cNvSpPr>
            <a:spLocks noGrp="1"/>
          </p:cNvSpPr>
          <p:nvPr>
            <p:ph type="title"/>
          </p:nvPr>
        </p:nvSpPr>
        <p:spPr/>
        <p:txBody>
          <a:bodyPr/>
          <a:lstStyle/>
          <a:p>
            <a:r>
              <a:rPr lang="en-US" dirty="0">
                <a:cs typeface="Arial" panose="020B0604020202020204" pitchFamily="34" charset="0"/>
              </a:rPr>
              <a:t>Lesson Two: </a:t>
            </a:r>
            <a:br>
              <a:rPr lang="en-US" dirty="0">
                <a:cs typeface="Arial" panose="020B0604020202020204" pitchFamily="34" charset="0"/>
              </a:rPr>
            </a:br>
            <a:r>
              <a:rPr lang="en-US" sz="3200" dirty="0">
                <a:cs typeface="Arial" panose="020B0604020202020204" pitchFamily="34" charset="0"/>
              </a:rPr>
              <a:t>Connected in Christ</a:t>
            </a:r>
            <a:endParaRPr lang="en-US" dirty="0"/>
          </a:p>
        </p:txBody>
      </p:sp>
      <p:sp>
        <p:nvSpPr>
          <p:cNvPr id="3" name="Content Placeholder 2">
            <a:extLst>
              <a:ext uri="{FF2B5EF4-FFF2-40B4-BE49-F238E27FC236}">
                <a16:creationId xmlns:a16="http://schemas.microsoft.com/office/drawing/2014/main" id="{657D0BB0-C619-75B9-3A71-FDC719707D9A}"/>
              </a:ext>
            </a:extLst>
          </p:cNvPr>
          <p:cNvSpPr>
            <a:spLocks noGrp="1"/>
          </p:cNvSpPr>
          <p:nvPr>
            <p:ph idx="1"/>
          </p:nvPr>
        </p:nvSpPr>
        <p:spPr>
          <a:xfrm>
            <a:off x="838200" y="1825625"/>
            <a:ext cx="10515600" cy="4667250"/>
          </a:xfrm>
        </p:spPr>
        <p:txBody>
          <a:bodyPr>
            <a:normAutofit/>
          </a:bodyPr>
          <a:lstStyle/>
          <a:p>
            <a:pPr marL="114300" indent="0">
              <a:buNone/>
            </a:pPr>
            <a:r>
              <a:rPr lang="en-US" dirty="0"/>
              <a:t>“Tension in Relationships” Activity</a:t>
            </a:r>
          </a:p>
          <a:p>
            <a:r>
              <a:rPr lang="en-US" dirty="0"/>
              <a:t>Paul’s Message to Corinthians</a:t>
            </a:r>
          </a:p>
          <a:p>
            <a:pPr lvl="1"/>
            <a:r>
              <a:rPr lang="en-US" dirty="0"/>
              <a:t>Our leader (foundation) = Jesus Christ</a:t>
            </a:r>
          </a:p>
          <a:p>
            <a:pPr lvl="1"/>
            <a:r>
              <a:rPr lang="en-US" dirty="0"/>
              <a:t>Christ unites us </a:t>
            </a:r>
          </a:p>
          <a:p>
            <a:pPr lvl="1"/>
            <a:r>
              <a:rPr lang="en-US" dirty="0"/>
              <a:t>Unity reflects harmony found in Trinity (3:23)</a:t>
            </a:r>
          </a:p>
        </p:txBody>
      </p:sp>
    </p:spTree>
    <p:extLst>
      <p:ext uri="{BB962C8B-B14F-4D97-AF65-F5344CB8AC3E}">
        <p14:creationId xmlns:p14="http://schemas.microsoft.com/office/powerpoint/2010/main" val="415156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D51F1-9E4C-2A91-E520-D7CFD4636D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A037DB-5B9E-0EE5-CA7A-6BF024B4E365}"/>
              </a:ext>
            </a:extLst>
          </p:cNvPr>
          <p:cNvSpPr>
            <a:spLocks noGrp="1"/>
          </p:cNvSpPr>
          <p:nvPr>
            <p:ph type="title"/>
          </p:nvPr>
        </p:nvSpPr>
        <p:spPr/>
        <p:txBody>
          <a:bodyPr/>
          <a:lstStyle/>
          <a:p>
            <a:r>
              <a:rPr lang="en-US" dirty="0">
                <a:cs typeface="Arial" panose="020B0604020202020204" pitchFamily="34" charset="0"/>
              </a:rPr>
              <a:t>Lesson Two: </a:t>
            </a:r>
            <a:br>
              <a:rPr lang="en-US" dirty="0">
                <a:cs typeface="Arial" panose="020B0604020202020204" pitchFamily="34" charset="0"/>
              </a:rPr>
            </a:br>
            <a:r>
              <a:rPr lang="en-US" sz="3200" dirty="0">
                <a:cs typeface="Arial" panose="020B0604020202020204" pitchFamily="34" charset="0"/>
              </a:rPr>
              <a:t>Connected in Christ</a:t>
            </a:r>
            <a:endParaRPr lang="en-US" dirty="0"/>
          </a:p>
        </p:txBody>
      </p:sp>
      <p:sp>
        <p:nvSpPr>
          <p:cNvPr id="3" name="Content Placeholder 2">
            <a:extLst>
              <a:ext uri="{FF2B5EF4-FFF2-40B4-BE49-F238E27FC236}">
                <a16:creationId xmlns:a16="http://schemas.microsoft.com/office/drawing/2014/main" id="{5CF96669-32CD-E4DD-939F-47EF51E873E8}"/>
              </a:ext>
            </a:extLst>
          </p:cNvPr>
          <p:cNvSpPr>
            <a:spLocks noGrp="1"/>
          </p:cNvSpPr>
          <p:nvPr>
            <p:ph idx="1"/>
          </p:nvPr>
        </p:nvSpPr>
        <p:spPr>
          <a:xfrm>
            <a:off x="838200" y="1825625"/>
            <a:ext cx="10515600" cy="4667250"/>
          </a:xfrm>
        </p:spPr>
        <p:txBody>
          <a:bodyPr>
            <a:normAutofit lnSpcReduction="10000"/>
          </a:bodyPr>
          <a:lstStyle/>
          <a:p>
            <a:r>
              <a:rPr lang="en-US" dirty="0"/>
              <a:t>1 Cor. 3-4 – United like family in faith by our baptism</a:t>
            </a:r>
          </a:p>
          <a:p>
            <a:r>
              <a:rPr lang="en-US" dirty="0"/>
              <a:t>Paul addresses church’s issues</a:t>
            </a:r>
          </a:p>
          <a:p>
            <a:pPr lvl="1"/>
            <a:r>
              <a:rPr lang="en-US" dirty="0"/>
              <a:t>Spiritually immature – “infants in Christ” (3:1)</a:t>
            </a:r>
          </a:p>
          <a:p>
            <a:pPr lvl="2"/>
            <a:r>
              <a:rPr lang="en-US" dirty="0"/>
              <a:t>They’re selfish, self-indulgent &amp; self-absorbed</a:t>
            </a:r>
          </a:p>
          <a:p>
            <a:pPr lvl="1"/>
            <a:r>
              <a:rPr lang="en-US" dirty="0"/>
              <a:t>Unity in church is paramount – focus on God</a:t>
            </a:r>
          </a:p>
          <a:p>
            <a:pPr lvl="2"/>
            <a:r>
              <a:rPr lang="en-US" dirty="0"/>
              <a:t>Leaders “merely humans” &amp; servants of God (3:4)</a:t>
            </a:r>
          </a:p>
          <a:p>
            <a:pPr lvl="1"/>
            <a:r>
              <a:rPr lang="en-US" dirty="0"/>
              <a:t>Role of church leaders – Christ is foundation (3:10-11)</a:t>
            </a:r>
          </a:p>
          <a:p>
            <a:pPr lvl="2"/>
            <a:r>
              <a:rPr lang="en-US" dirty="0"/>
              <a:t>Jesus ultimate foundation</a:t>
            </a:r>
          </a:p>
          <a:p>
            <a:pPr lvl="2"/>
            <a:r>
              <a:rPr lang="en-US" dirty="0"/>
              <a:t>Paul built on that foundation</a:t>
            </a:r>
          </a:p>
          <a:p>
            <a:pPr lvl="2"/>
            <a:r>
              <a:rPr lang="en-US" dirty="0"/>
              <a:t>Others building upon it</a:t>
            </a:r>
          </a:p>
          <a:p>
            <a:pPr lvl="2"/>
            <a:r>
              <a:rPr lang="en-US" dirty="0"/>
              <a:t>Everyone’s work will be tested (3:13)</a:t>
            </a:r>
          </a:p>
        </p:txBody>
      </p:sp>
    </p:spTree>
    <p:extLst>
      <p:ext uri="{BB962C8B-B14F-4D97-AF65-F5344CB8AC3E}">
        <p14:creationId xmlns:p14="http://schemas.microsoft.com/office/powerpoint/2010/main" val="144434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E732E-47D0-5F3B-B8C9-29FD82A194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D6E95A-B046-5BD3-D887-FBAEAECCC94D}"/>
              </a:ext>
            </a:extLst>
          </p:cNvPr>
          <p:cNvSpPr>
            <a:spLocks noGrp="1"/>
          </p:cNvSpPr>
          <p:nvPr>
            <p:ph type="title"/>
          </p:nvPr>
        </p:nvSpPr>
        <p:spPr/>
        <p:txBody>
          <a:bodyPr/>
          <a:lstStyle/>
          <a:p>
            <a:r>
              <a:rPr lang="en-US" dirty="0">
                <a:cs typeface="Arial" panose="020B0604020202020204" pitchFamily="34" charset="0"/>
              </a:rPr>
              <a:t>Lesson Two: </a:t>
            </a:r>
            <a:br>
              <a:rPr lang="en-US" dirty="0">
                <a:cs typeface="Arial" panose="020B0604020202020204" pitchFamily="34" charset="0"/>
              </a:rPr>
            </a:br>
            <a:r>
              <a:rPr lang="en-US" sz="3200" dirty="0">
                <a:cs typeface="Arial" panose="020B0604020202020204" pitchFamily="34" charset="0"/>
              </a:rPr>
              <a:t>Connected in Christ</a:t>
            </a:r>
            <a:endParaRPr lang="en-US" dirty="0"/>
          </a:p>
        </p:txBody>
      </p:sp>
      <p:sp>
        <p:nvSpPr>
          <p:cNvPr id="3" name="Content Placeholder 2">
            <a:extLst>
              <a:ext uri="{FF2B5EF4-FFF2-40B4-BE49-F238E27FC236}">
                <a16:creationId xmlns:a16="http://schemas.microsoft.com/office/drawing/2014/main" id="{006381CA-A647-E6CA-DCD3-594751302E3D}"/>
              </a:ext>
            </a:extLst>
          </p:cNvPr>
          <p:cNvSpPr>
            <a:spLocks noGrp="1"/>
          </p:cNvSpPr>
          <p:nvPr>
            <p:ph idx="1"/>
          </p:nvPr>
        </p:nvSpPr>
        <p:spPr/>
        <p:txBody>
          <a:bodyPr/>
          <a:lstStyle/>
          <a:p>
            <a:r>
              <a:rPr lang="en-US" dirty="0"/>
              <a:t>3:1-3 – Spiritual immaturity</a:t>
            </a:r>
          </a:p>
          <a:p>
            <a:pPr lvl="1"/>
            <a:r>
              <a:rPr lang="en-US" dirty="0"/>
              <a:t>Expand on “family” image</a:t>
            </a:r>
          </a:p>
          <a:p>
            <a:pPr lvl="1"/>
            <a:r>
              <a:rPr lang="en-US" dirty="0"/>
              <a:t>Individual’s contribution vital to whole family</a:t>
            </a:r>
          </a:p>
          <a:p>
            <a:r>
              <a:rPr lang="en-US" dirty="0"/>
              <a:t>3:5-8 - “I planted, Apollos watered, but God gave the growth.”</a:t>
            </a:r>
          </a:p>
          <a:p>
            <a:pPr lvl="1"/>
            <a:r>
              <a:rPr lang="en-US" dirty="0"/>
              <a:t>Key verse = 3:7</a:t>
            </a:r>
          </a:p>
          <a:p>
            <a:pPr lvl="1"/>
            <a:r>
              <a:rPr lang="en-US" dirty="0"/>
              <a:t>Expect fruit from a fruit tree &amp; fruit in a person’s life</a:t>
            </a:r>
          </a:p>
          <a:p>
            <a:pPr lvl="1"/>
            <a:r>
              <a:rPr lang="en-US" dirty="0"/>
              <a:t>Plant seedlings together</a:t>
            </a:r>
          </a:p>
        </p:txBody>
      </p:sp>
    </p:spTree>
    <p:extLst>
      <p:ext uri="{BB962C8B-B14F-4D97-AF65-F5344CB8AC3E}">
        <p14:creationId xmlns:p14="http://schemas.microsoft.com/office/powerpoint/2010/main" val="2571600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E3044-EC9D-3210-3ACE-E0B63A23F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608377-C540-7DEB-2E1B-BEA5169939F1}"/>
              </a:ext>
            </a:extLst>
          </p:cNvPr>
          <p:cNvSpPr>
            <a:spLocks noGrp="1"/>
          </p:cNvSpPr>
          <p:nvPr>
            <p:ph type="title"/>
          </p:nvPr>
        </p:nvSpPr>
        <p:spPr/>
        <p:txBody>
          <a:bodyPr/>
          <a:lstStyle/>
          <a:p>
            <a:r>
              <a:rPr lang="en-US" dirty="0">
                <a:cs typeface="Arial" panose="020B0604020202020204" pitchFamily="34" charset="0"/>
              </a:rPr>
              <a:t>Lesson Two: </a:t>
            </a:r>
            <a:br>
              <a:rPr lang="en-US" dirty="0">
                <a:cs typeface="Arial" panose="020B0604020202020204" pitchFamily="34" charset="0"/>
              </a:rPr>
            </a:br>
            <a:r>
              <a:rPr lang="en-US" sz="3200" dirty="0">
                <a:cs typeface="Arial" panose="020B0604020202020204" pitchFamily="34" charset="0"/>
              </a:rPr>
              <a:t>Connected in Christ</a:t>
            </a:r>
            <a:endParaRPr lang="en-US" dirty="0"/>
          </a:p>
        </p:txBody>
      </p:sp>
      <p:sp>
        <p:nvSpPr>
          <p:cNvPr id="3" name="Content Placeholder 2">
            <a:extLst>
              <a:ext uri="{FF2B5EF4-FFF2-40B4-BE49-F238E27FC236}">
                <a16:creationId xmlns:a16="http://schemas.microsoft.com/office/drawing/2014/main" id="{1DE289D2-3C27-8853-8665-F6DA59B8F247}"/>
              </a:ext>
            </a:extLst>
          </p:cNvPr>
          <p:cNvSpPr>
            <a:spLocks noGrp="1"/>
          </p:cNvSpPr>
          <p:nvPr>
            <p:ph idx="1"/>
          </p:nvPr>
        </p:nvSpPr>
        <p:spPr>
          <a:xfrm>
            <a:off x="838200" y="1825625"/>
            <a:ext cx="10515600" cy="4667250"/>
          </a:xfrm>
        </p:spPr>
        <p:txBody>
          <a:bodyPr>
            <a:normAutofit/>
          </a:bodyPr>
          <a:lstStyle/>
          <a:p>
            <a:r>
              <a:rPr lang="en-US" dirty="0"/>
              <a:t>“Paul as a Father to His Children in Faith” </a:t>
            </a:r>
          </a:p>
          <a:p>
            <a:pPr lvl="1"/>
            <a:r>
              <a:rPr lang="en-US" dirty="0"/>
              <a:t>Rebukes them because of love for them (4:14)</a:t>
            </a:r>
          </a:p>
          <a:p>
            <a:pPr lvl="1"/>
            <a:r>
              <a:rPr lang="en-US" dirty="0"/>
              <a:t>Discuss 4:21 question in box on p. 25</a:t>
            </a:r>
          </a:p>
          <a:p>
            <a:r>
              <a:rPr lang="en-US" dirty="0"/>
              <a:t>Question Jar</a:t>
            </a:r>
          </a:p>
          <a:p>
            <a:pPr lvl="1"/>
            <a:r>
              <a:rPr lang="en-US" dirty="0"/>
              <a:t>May want to include pre-written questions</a:t>
            </a:r>
          </a:p>
          <a:p>
            <a:r>
              <a:rPr lang="en-US" dirty="0"/>
              <a:t>Discuss lessons we can learn</a:t>
            </a:r>
          </a:p>
          <a:p>
            <a:r>
              <a:rPr lang="en-US" dirty="0"/>
              <a:t>Closing Prayer </a:t>
            </a:r>
          </a:p>
          <a:p>
            <a:pPr lvl="1"/>
            <a:r>
              <a:rPr lang="en-US" dirty="0"/>
              <a:t>Blest Be the Tie that Binds</a:t>
            </a:r>
          </a:p>
          <a:p>
            <a:pPr lvl="1"/>
            <a:r>
              <a:rPr lang="en-US" dirty="0"/>
              <a:t>Jesus Loves Me</a:t>
            </a:r>
          </a:p>
          <a:p>
            <a:pPr lvl="1"/>
            <a:endParaRPr lang="en-US" dirty="0"/>
          </a:p>
        </p:txBody>
      </p:sp>
      <p:pic>
        <p:nvPicPr>
          <p:cNvPr id="4" name="Picture 3">
            <a:extLst>
              <a:ext uri="{FF2B5EF4-FFF2-40B4-BE49-F238E27FC236}">
                <a16:creationId xmlns:a16="http://schemas.microsoft.com/office/drawing/2014/main" id="{08DF8E2D-A0C0-2FA9-F53E-650B2E946A86}"/>
              </a:ext>
            </a:extLst>
          </p:cNvPr>
          <p:cNvPicPr>
            <a:picLocks noChangeAspect="1"/>
          </p:cNvPicPr>
          <p:nvPr/>
        </p:nvPicPr>
        <p:blipFill>
          <a:blip r:embed="rId3"/>
          <a:srcRect l="19320" t="14486" r="22740" b="2380"/>
          <a:stretch>
            <a:fillRect/>
          </a:stretch>
        </p:blipFill>
        <p:spPr>
          <a:xfrm>
            <a:off x="9433858" y="435787"/>
            <a:ext cx="1828800" cy="26240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2134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5A2A4-945F-7697-AF71-8075515C3153}"/>
              </a:ext>
            </a:extLst>
          </p:cNvPr>
          <p:cNvSpPr>
            <a:spLocks noGrp="1"/>
          </p:cNvSpPr>
          <p:nvPr>
            <p:ph type="title"/>
          </p:nvPr>
        </p:nvSpPr>
        <p:spPr/>
        <p:txBody>
          <a:bodyPr/>
          <a:lstStyle/>
          <a:p>
            <a:r>
              <a:rPr lang="en-US" dirty="0"/>
              <a:t>Bible Study Book</a:t>
            </a:r>
          </a:p>
        </p:txBody>
      </p:sp>
      <p:sp>
        <p:nvSpPr>
          <p:cNvPr id="3" name="Content Placeholder 2">
            <a:extLst>
              <a:ext uri="{FF2B5EF4-FFF2-40B4-BE49-F238E27FC236}">
                <a16:creationId xmlns:a16="http://schemas.microsoft.com/office/drawing/2014/main" id="{29BF1539-B9E6-290A-DFAA-E62B0D1258A7}"/>
              </a:ext>
            </a:extLst>
          </p:cNvPr>
          <p:cNvSpPr>
            <a:spLocks noGrp="1"/>
          </p:cNvSpPr>
          <p:nvPr>
            <p:ph idx="1"/>
          </p:nvPr>
        </p:nvSpPr>
        <p:spPr>
          <a:xfrm>
            <a:off x="838200" y="1825625"/>
            <a:ext cx="10515600" cy="4667250"/>
          </a:xfrm>
        </p:spPr>
        <p:txBody>
          <a:bodyPr>
            <a:normAutofit/>
          </a:bodyPr>
          <a:lstStyle/>
          <a:p>
            <a:pPr indent="-457200">
              <a:spcBef>
                <a:spcPts val="0"/>
              </a:spcBef>
            </a:pPr>
            <a:r>
              <a:rPr lang="en-US" dirty="0"/>
              <a:t>$14.00 for English Edition</a:t>
            </a:r>
          </a:p>
          <a:p>
            <a:pPr lvl="1">
              <a:spcBef>
                <a:spcPts val="0"/>
              </a:spcBef>
            </a:pPr>
            <a:r>
              <a:rPr lang="en-US" sz="2400" b="0" dirty="0">
                <a:solidFill>
                  <a:schemeClr val="tx1"/>
                </a:solidFill>
              </a:rPr>
              <a:t>Large-print edition - $20</a:t>
            </a:r>
          </a:p>
          <a:p>
            <a:pPr lvl="1">
              <a:spcBef>
                <a:spcPts val="0"/>
              </a:spcBef>
            </a:pPr>
            <a:r>
              <a:rPr lang="en-US" sz="2400" b="0" dirty="0">
                <a:solidFill>
                  <a:schemeClr val="tx1"/>
                </a:solidFill>
              </a:rPr>
              <a:t>Ecumenical edition - $14</a:t>
            </a:r>
          </a:p>
          <a:p>
            <a:pPr lvl="1">
              <a:spcBef>
                <a:spcPts val="0"/>
              </a:spcBef>
            </a:pPr>
            <a:r>
              <a:rPr lang="en-US" sz="2400" b="0" dirty="0">
                <a:solidFill>
                  <a:schemeClr val="tx1"/>
                </a:solidFill>
              </a:rPr>
              <a:t>Spanish edition - $14</a:t>
            </a:r>
          </a:p>
          <a:p>
            <a:pPr lvl="1">
              <a:spcBef>
                <a:spcPts val="0"/>
              </a:spcBef>
            </a:pPr>
            <a:r>
              <a:rPr lang="en-US" sz="2400" b="0" dirty="0">
                <a:solidFill>
                  <a:schemeClr val="tx1"/>
                </a:solidFill>
              </a:rPr>
              <a:t>Audio edition - $15</a:t>
            </a:r>
            <a:endParaRPr lang="en-US" sz="2400" b="0" dirty="0"/>
          </a:p>
          <a:p>
            <a:pPr indent="-457200"/>
            <a:r>
              <a:rPr lang="en-US" dirty="0"/>
              <a:t>$20.00 for Companion DVD</a:t>
            </a:r>
          </a:p>
          <a:p>
            <a:pPr lvl="1">
              <a:spcBef>
                <a:spcPts val="0"/>
              </a:spcBef>
            </a:pPr>
            <a:r>
              <a:rPr lang="en-US" sz="2400" b="0" dirty="0">
                <a:solidFill>
                  <a:schemeClr val="tx1"/>
                </a:solidFill>
              </a:rPr>
              <a:t>2 DVDs, Lesson 1-5, Lessons 6-9</a:t>
            </a:r>
          </a:p>
          <a:p>
            <a:pPr lvl="1">
              <a:spcBef>
                <a:spcPts val="0"/>
              </a:spcBef>
            </a:pPr>
            <a:r>
              <a:rPr lang="en-US" sz="2400" b="0" dirty="0">
                <a:solidFill>
                  <a:schemeClr val="tx1"/>
                </a:solidFill>
              </a:rPr>
              <a:t>Each about 10-15 minutes</a:t>
            </a:r>
          </a:p>
          <a:p>
            <a:pPr lvl="1">
              <a:spcBef>
                <a:spcPts val="0"/>
              </a:spcBef>
            </a:pPr>
            <a:r>
              <a:rPr lang="en-US" sz="2400" b="0" dirty="0">
                <a:solidFill>
                  <a:schemeClr val="tx1"/>
                </a:solidFill>
              </a:rPr>
              <a:t>Available in digital download</a:t>
            </a:r>
          </a:p>
          <a:p>
            <a:r>
              <a:rPr lang="en-US" dirty="0">
                <a:hlinkClick r:id="rId3"/>
              </a:rPr>
              <a:t>https://www.presbyterianwomen.org/shop</a:t>
            </a:r>
            <a:r>
              <a:rPr lang="en-US" dirty="0"/>
              <a:t>  </a:t>
            </a:r>
            <a:br>
              <a:rPr lang="en-US" dirty="0"/>
            </a:br>
            <a:r>
              <a:rPr lang="en-US" dirty="0"/>
              <a:t>or 844/PW-PCUSA, option 1</a:t>
            </a:r>
            <a:endParaRPr lang="en-US" b="0" dirty="0"/>
          </a:p>
        </p:txBody>
      </p:sp>
      <p:pic>
        <p:nvPicPr>
          <p:cNvPr id="4" name="Picture 3">
            <a:extLst>
              <a:ext uri="{FF2B5EF4-FFF2-40B4-BE49-F238E27FC236}">
                <a16:creationId xmlns:a16="http://schemas.microsoft.com/office/drawing/2014/main" id="{50508128-6D4A-77CC-6ADA-9E47C9CA6E8E}"/>
              </a:ext>
            </a:extLst>
          </p:cNvPr>
          <p:cNvPicPr>
            <a:picLocks noChangeAspect="1"/>
          </p:cNvPicPr>
          <p:nvPr/>
        </p:nvPicPr>
        <p:blipFill>
          <a:blip r:embed="rId4"/>
          <a:stretch>
            <a:fillRect/>
          </a:stretch>
        </p:blipFill>
        <p:spPr>
          <a:xfrm>
            <a:off x="7630732" y="693551"/>
            <a:ext cx="3368040" cy="4572000"/>
          </a:xfrm>
          <a:prstGeom prst="rect">
            <a:avLst/>
          </a:prstGeom>
        </p:spPr>
      </p:pic>
    </p:spTree>
    <p:extLst>
      <p:ext uri="{BB962C8B-B14F-4D97-AF65-F5344CB8AC3E}">
        <p14:creationId xmlns:p14="http://schemas.microsoft.com/office/powerpoint/2010/main" val="2302599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9AFD59-D1B4-19A5-A1E8-7B20D92823ED}"/>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7544B805-8F85-A554-7AB5-C5648BD6D0DD}"/>
              </a:ext>
            </a:extLst>
          </p:cNvPr>
          <p:cNvPicPr>
            <a:picLocks noChangeAspect="1"/>
          </p:cNvPicPr>
          <p:nvPr/>
        </p:nvPicPr>
        <p:blipFill>
          <a:blip r:embed="rId4"/>
          <a:stretch>
            <a:fillRect/>
          </a:stretch>
        </p:blipFill>
        <p:spPr>
          <a:xfrm>
            <a:off x="914400" y="457200"/>
            <a:ext cx="10345271" cy="5943600"/>
          </a:xfrm>
          <a:prstGeom prst="rect">
            <a:avLst/>
          </a:prstGeom>
        </p:spPr>
      </p:pic>
      <p:sp>
        <p:nvSpPr>
          <p:cNvPr id="5" name="TextBox 4">
            <a:extLst>
              <a:ext uri="{FF2B5EF4-FFF2-40B4-BE49-F238E27FC236}">
                <a16:creationId xmlns:a16="http://schemas.microsoft.com/office/drawing/2014/main" id="{DD9E8879-2D33-3C73-2B72-19C60C7CDE14}"/>
              </a:ext>
            </a:extLst>
          </p:cNvPr>
          <p:cNvSpPr txBox="1"/>
          <p:nvPr/>
        </p:nvSpPr>
        <p:spPr>
          <a:xfrm>
            <a:off x="2474260" y="1900522"/>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E9C29ABF-3844-F1FC-0A13-F67FF2EEDEB5}"/>
              </a:ext>
            </a:extLst>
          </p:cNvPr>
          <p:cNvSpPr txBox="1"/>
          <p:nvPr/>
        </p:nvSpPr>
        <p:spPr>
          <a:xfrm>
            <a:off x="2492189" y="4128248"/>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Tree>
    <p:extLst>
      <p:ext uri="{BB962C8B-B14F-4D97-AF65-F5344CB8AC3E}">
        <p14:creationId xmlns:p14="http://schemas.microsoft.com/office/powerpoint/2010/main" val="1340849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C001C-C2FE-5B4D-2BED-85187FB97C74}"/>
              </a:ext>
            </a:extLst>
          </p:cNvPr>
          <p:cNvSpPr>
            <a:spLocks noGrp="1"/>
          </p:cNvSpPr>
          <p:nvPr>
            <p:ph type="title"/>
          </p:nvPr>
        </p:nvSpPr>
        <p:spPr/>
        <p:txBody>
          <a:bodyPr/>
          <a:lstStyle/>
          <a:p>
            <a:r>
              <a:rPr lang="en-US" dirty="0"/>
              <a:t>Lesson Three</a:t>
            </a:r>
            <a:br>
              <a:rPr lang="en-US" dirty="0"/>
            </a:br>
            <a:r>
              <a:rPr lang="en-US" sz="3200" dirty="0"/>
              <a:t>Freedom in Christ</a:t>
            </a:r>
            <a:endParaRPr lang="en-US" dirty="0"/>
          </a:p>
        </p:txBody>
      </p:sp>
      <p:sp>
        <p:nvSpPr>
          <p:cNvPr id="3" name="Content Placeholder 2">
            <a:extLst>
              <a:ext uri="{FF2B5EF4-FFF2-40B4-BE49-F238E27FC236}">
                <a16:creationId xmlns:a16="http://schemas.microsoft.com/office/drawing/2014/main" id="{85ED2539-AC24-E258-DDF9-70E9391D79EA}"/>
              </a:ext>
            </a:extLst>
          </p:cNvPr>
          <p:cNvSpPr>
            <a:spLocks noGrp="1"/>
          </p:cNvSpPr>
          <p:nvPr>
            <p:ph idx="1"/>
          </p:nvPr>
        </p:nvSpPr>
        <p:spPr/>
        <p:txBody>
          <a:bodyPr>
            <a:normAutofit/>
          </a:bodyPr>
          <a:lstStyle/>
          <a:p>
            <a:r>
              <a:rPr lang="en-US" dirty="0"/>
              <a:t>1 Cor. 5-6 – Being free in Christ = choosing actions to glorify God </a:t>
            </a:r>
            <a:r>
              <a:rPr lang="en-US" b="0" dirty="0">
                <a:solidFill>
                  <a:srgbClr val="FF0000"/>
                </a:solidFill>
                <a:sym typeface="Symbol" panose="05050102010706020507" pitchFamily="18" charset="2"/>
              </a:rPr>
              <a:t> do whatever you want &amp; God will forgive</a:t>
            </a:r>
            <a:endParaRPr lang="en-US" b="0" dirty="0">
              <a:solidFill>
                <a:srgbClr val="FF0000"/>
              </a:solidFill>
            </a:endParaRPr>
          </a:p>
          <a:p>
            <a:r>
              <a:rPr lang="en-US" dirty="0"/>
              <a:t>Warns them about tolerating sin – 5:11</a:t>
            </a:r>
          </a:p>
          <a:p>
            <a:pPr lvl="1"/>
            <a:r>
              <a:rPr lang="en-US" dirty="0"/>
              <a:t>Sexual immorality</a:t>
            </a:r>
          </a:p>
          <a:p>
            <a:pPr lvl="1"/>
            <a:r>
              <a:rPr lang="en-US" dirty="0"/>
              <a:t>Greed – suing each other in court</a:t>
            </a:r>
          </a:p>
          <a:p>
            <a:pPr lvl="1"/>
            <a:r>
              <a:rPr lang="en-US" dirty="0"/>
              <a:t>Idolater, reviler, drunkard, or swindler</a:t>
            </a:r>
          </a:p>
          <a:p>
            <a:r>
              <a:rPr lang="en-US" dirty="0">
                <a:sym typeface="Symbol" panose="05050102010706020507" pitchFamily="18" charset="2"/>
              </a:rPr>
              <a:t>Remove abusers from church – 5:2, 5, 7, 13</a:t>
            </a:r>
          </a:p>
          <a:p>
            <a:pPr lvl="1"/>
            <a:r>
              <a:rPr lang="en-US" dirty="0">
                <a:sym typeface="Symbol" panose="05050102010706020507" pitchFamily="18" charset="2"/>
              </a:rPr>
              <a:t>“Turning to Courts Today” – p. 36</a:t>
            </a:r>
            <a:endParaRPr lang="en-US" dirty="0"/>
          </a:p>
        </p:txBody>
      </p:sp>
    </p:spTree>
    <p:extLst>
      <p:ext uri="{BB962C8B-B14F-4D97-AF65-F5344CB8AC3E}">
        <p14:creationId xmlns:p14="http://schemas.microsoft.com/office/powerpoint/2010/main" val="2507524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AEA39-095B-D1D0-AE34-79FB67C5D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99FBED-503C-1F54-A1FB-6BCE390EFB66}"/>
              </a:ext>
            </a:extLst>
          </p:cNvPr>
          <p:cNvSpPr>
            <a:spLocks noGrp="1"/>
          </p:cNvSpPr>
          <p:nvPr>
            <p:ph type="title"/>
          </p:nvPr>
        </p:nvSpPr>
        <p:spPr/>
        <p:txBody>
          <a:bodyPr/>
          <a:lstStyle/>
          <a:p>
            <a:r>
              <a:rPr lang="en-US" dirty="0"/>
              <a:t>Lesson Three</a:t>
            </a:r>
            <a:br>
              <a:rPr lang="en-US" dirty="0"/>
            </a:br>
            <a:r>
              <a:rPr lang="en-US" sz="3200" dirty="0"/>
              <a:t>Freedom in Christ</a:t>
            </a:r>
            <a:endParaRPr lang="en-US" dirty="0"/>
          </a:p>
        </p:txBody>
      </p:sp>
      <p:sp>
        <p:nvSpPr>
          <p:cNvPr id="3" name="Content Placeholder 2">
            <a:extLst>
              <a:ext uri="{FF2B5EF4-FFF2-40B4-BE49-F238E27FC236}">
                <a16:creationId xmlns:a16="http://schemas.microsoft.com/office/drawing/2014/main" id="{D0809BBB-61E0-EA5F-BD4B-500B29510EF9}"/>
              </a:ext>
            </a:extLst>
          </p:cNvPr>
          <p:cNvSpPr>
            <a:spLocks noGrp="1"/>
          </p:cNvSpPr>
          <p:nvPr>
            <p:ph idx="1"/>
          </p:nvPr>
        </p:nvSpPr>
        <p:spPr/>
        <p:txBody>
          <a:bodyPr>
            <a:normAutofit/>
          </a:bodyPr>
          <a:lstStyle/>
          <a:p>
            <a:r>
              <a:rPr lang="en-US" dirty="0"/>
              <a:t>Sinners can inherit the kingdom of God</a:t>
            </a:r>
          </a:p>
          <a:p>
            <a:pPr lvl="1"/>
            <a:r>
              <a:rPr lang="en-US" dirty="0"/>
              <a:t>Highlight 6:15-17 for sexual immorality</a:t>
            </a:r>
          </a:p>
          <a:p>
            <a:pPr lvl="1"/>
            <a:r>
              <a:rPr lang="en-US" dirty="0"/>
              <a:t>Highlight 6:1-6 for grievance against another</a:t>
            </a:r>
          </a:p>
          <a:p>
            <a:r>
              <a:rPr lang="en-US" dirty="0"/>
              <a:t>Choose good, don’t ignore someone hurting family</a:t>
            </a:r>
          </a:p>
          <a:p>
            <a:pPr lvl="1"/>
            <a:r>
              <a:rPr lang="en-US" dirty="0"/>
              <a:t>If cleansed &amp; 1 in Spirit w/God, don’t ruin union</a:t>
            </a:r>
          </a:p>
          <a:p>
            <a:pPr lvl="1"/>
            <a:r>
              <a:rPr lang="en-US" dirty="0"/>
              <a:t>Why we repent as soon as we sin</a:t>
            </a:r>
          </a:p>
          <a:p>
            <a:pPr lvl="1"/>
            <a:r>
              <a:rPr lang="en-US" dirty="0"/>
              <a:t>1 w/ Jesus </a:t>
            </a:r>
            <a:r>
              <a:rPr lang="en-US" b="1" dirty="0"/>
              <a:t>&gt;</a:t>
            </a:r>
            <a:r>
              <a:rPr lang="en-US" dirty="0"/>
              <a:t> 1 w/ sin</a:t>
            </a:r>
          </a:p>
          <a:p>
            <a:r>
              <a:rPr lang="en-US" dirty="0"/>
              <a:t>Warning against abusing one's power</a:t>
            </a:r>
          </a:p>
        </p:txBody>
      </p:sp>
    </p:spTree>
    <p:extLst>
      <p:ext uri="{BB962C8B-B14F-4D97-AF65-F5344CB8AC3E}">
        <p14:creationId xmlns:p14="http://schemas.microsoft.com/office/powerpoint/2010/main" val="3829725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E2A09-E1ED-FC50-4DCE-B41B8E6B10E2}"/>
              </a:ext>
            </a:extLst>
          </p:cNvPr>
          <p:cNvSpPr>
            <a:spLocks noGrp="1"/>
          </p:cNvSpPr>
          <p:nvPr>
            <p:ph type="title"/>
          </p:nvPr>
        </p:nvSpPr>
        <p:spPr/>
        <p:txBody>
          <a:bodyPr/>
          <a:lstStyle/>
          <a:p>
            <a:r>
              <a:rPr lang="en-US" dirty="0"/>
              <a:t>Lesson Three</a:t>
            </a:r>
            <a:br>
              <a:rPr lang="en-US" dirty="0"/>
            </a:br>
            <a:r>
              <a:rPr lang="en-US" dirty="0"/>
              <a:t>Freedom in Christ</a:t>
            </a:r>
          </a:p>
        </p:txBody>
      </p:sp>
      <p:sp>
        <p:nvSpPr>
          <p:cNvPr id="3" name="Content Placeholder 2">
            <a:extLst>
              <a:ext uri="{FF2B5EF4-FFF2-40B4-BE49-F238E27FC236}">
                <a16:creationId xmlns:a16="http://schemas.microsoft.com/office/drawing/2014/main" id="{5367D1AE-7578-F2B9-46BA-CFEBC65251EA}"/>
              </a:ext>
            </a:extLst>
          </p:cNvPr>
          <p:cNvSpPr>
            <a:spLocks noGrp="1"/>
          </p:cNvSpPr>
          <p:nvPr>
            <p:ph idx="1"/>
          </p:nvPr>
        </p:nvSpPr>
        <p:spPr>
          <a:xfrm>
            <a:off x="838200" y="1825625"/>
            <a:ext cx="10515600" cy="4667250"/>
          </a:xfrm>
        </p:spPr>
        <p:txBody>
          <a:bodyPr>
            <a:normAutofit/>
          </a:bodyPr>
          <a:lstStyle/>
          <a:p>
            <a:r>
              <a:rPr lang="en-US" sz="2600" dirty="0"/>
              <a:t>Follow Micah 6:8 philosophy</a:t>
            </a:r>
          </a:p>
          <a:p>
            <a:pPr lvl="1"/>
            <a:r>
              <a:rPr lang="en-US" sz="2400" dirty="0"/>
              <a:t>Do justice</a:t>
            </a:r>
          </a:p>
          <a:p>
            <a:pPr lvl="1"/>
            <a:r>
              <a:rPr lang="en-US" sz="2400" dirty="0"/>
              <a:t>Love kindness</a:t>
            </a:r>
          </a:p>
          <a:p>
            <a:pPr lvl="1"/>
            <a:r>
              <a:rPr lang="en-US" sz="2400" dirty="0"/>
              <a:t>Walk humbly with your God</a:t>
            </a:r>
          </a:p>
          <a:p>
            <a:r>
              <a:rPr lang="en-US" sz="2600" dirty="0"/>
              <a:t>Activities to show how easily sin infiltrates</a:t>
            </a:r>
          </a:p>
          <a:p>
            <a:pPr lvl="1"/>
            <a:r>
              <a:rPr lang="en-US" sz="2400" dirty="0"/>
              <a:t>“Watch It Spread”</a:t>
            </a:r>
          </a:p>
          <a:p>
            <a:pPr lvl="1"/>
            <a:r>
              <a:rPr lang="en-US" sz="2400" dirty="0"/>
              <a:t>Celery Coloring Experiment</a:t>
            </a:r>
          </a:p>
          <a:p>
            <a:pPr lvl="1"/>
            <a:r>
              <a:rPr lang="en-US" sz="2400" dirty="0"/>
              <a:t>Yeast spreading through batch of dough</a:t>
            </a:r>
          </a:p>
          <a:p>
            <a:pPr lvl="2"/>
            <a:r>
              <a:rPr lang="en-US" sz="2000" dirty="0"/>
              <a:t>Acrostic for YEAST</a:t>
            </a:r>
          </a:p>
          <a:p>
            <a:pPr lvl="2"/>
            <a:r>
              <a:rPr lang="en-US" sz="2000" dirty="0"/>
              <a:t>Serve yeast and/or unleavened bread</a:t>
            </a:r>
          </a:p>
        </p:txBody>
      </p:sp>
      <p:pic>
        <p:nvPicPr>
          <p:cNvPr id="6" name="Picture 5">
            <a:extLst>
              <a:ext uri="{FF2B5EF4-FFF2-40B4-BE49-F238E27FC236}">
                <a16:creationId xmlns:a16="http://schemas.microsoft.com/office/drawing/2014/main" id="{E7D0BB3C-626F-A828-6FEB-6002D2C0A076}"/>
              </a:ext>
            </a:extLst>
          </p:cNvPr>
          <p:cNvPicPr>
            <a:picLocks noChangeAspect="1"/>
          </p:cNvPicPr>
          <p:nvPr/>
        </p:nvPicPr>
        <p:blipFill>
          <a:blip r:embed="rId3"/>
          <a:stretch>
            <a:fillRect/>
          </a:stretch>
        </p:blipFill>
        <p:spPr>
          <a:xfrm>
            <a:off x="8754377" y="1825624"/>
            <a:ext cx="1591279" cy="4342093"/>
          </a:xfrm>
          <a:prstGeom prst="rect">
            <a:avLst/>
          </a:prstGeom>
        </p:spPr>
      </p:pic>
    </p:spTree>
    <p:extLst>
      <p:ext uri="{BB962C8B-B14F-4D97-AF65-F5344CB8AC3E}">
        <p14:creationId xmlns:p14="http://schemas.microsoft.com/office/powerpoint/2010/main" val="1256263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A7699-65A6-70F3-4D39-81FF92C3C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61013-EC5B-7F99-1628-D474B0667975}"/>
              </a:ext>
            </a:extLst>
          </p:cNvPr>
          <p:cNvSpPr>
            <a:spLocks noGrp="1"/>
          </p:cNvSpPr>
          <p:nvPr>
            <p:ph type="title"/>
          </p:nvPr>
        </p:nvSpPr>
        <p:spPr/>
        <p:txBody>
          <a:bodyPr>
            <a:normAutofit/>
          </a:bodyPr>
          <a:lstStyle/>
          <a:p>
            <a:r>
              <a:rPr lang="en-US" dirty="0"/>
              <a:t>Lesson Four</a:t>
            </a:r>
            <a:br>
              <a:rPr lang="en-US" dirty="0"/>
            </a:br>
            <a:r>
              <a:rPr lang="en-US" sz="3200" dirty="0"/>
              <a:t>Living Freely and the Responsibility to Care</a:t>
            </a:r>
            <a:endParaRPr lang="en-US" dirty="0"/>
          </a:p>
        </p:txBody>
      </p:sp>
      <p:sp>
        <p:nvSpPr>
          <p:cNvPr id="3" name="Content Placeholder 2">
            <a:extLst>
              <a:ext uri="{FF2B5EF4-FFF2-40B4-BE49-F238E27FC236}">
                <a16:creationId xmlns:a16="http://schemas.microsoft.com/office/drawing/2014/main" id="{D289E362-68F3-B466-1696-B67F1B315530}"/>
              </a:ext>
            </a:extLst>
          </p:cNvPr>
          <p:cNvSpPr>
            <a:spLocks noGrp="1"/>
          </p:cNvSpPr>
          <p:nvPr>
            <p:ph idx="1"/>
          </p:nvPr>
        </p:nvSpPr>
        <p:spPr>
          <a:xfrm>
            <a:off x="838200" y="1825625"/>
            <a:ext cx="10380785" cy="4351338"/>
          </a:xfrm>
        </p:spPr>
        <p:txBody>
          <a:bodyPr>
            <a:normAutofit fontScale="92500"/>
          </a:bodyPr>
          <a:lstStyle/>
          <a:p>
            <a:r>
              <a:rPr lang="en-US" dirty="0"/>
              <a:t>1 Cor. 7 &amp; 11:1-16 – freedom; how order in our lives shows loving concern for others</a:t>
            </a:r>
          </a:p>
          <a:p>
            <a:r>
              <a:rPr lang="en-US" dirty="0"/>
              <a:t>Ch. 7 discusses:</a:t>
            </a:r>
          </a:p>
          <a:p>
            <a:pPr lvl="1"/>
            <a:r>
              <a:rPr lang="en-US" dirty="0"/>
              <a:t>Marriage and Singleness</a:t>
            </a:r>
          </a:p>
          <a:p>
            <a:pPr lvl="1"/>
            <a:r>
              <a:rPr lang="en-US" dirty="0"/>
              <a:t>Sexual Relations in Marriage</a:t>
            </a:r>
          </a:p>
          <a:p>
            <a:pPr lvl="1"/>
            <a:r>
              <a:rPr lang="en-US" dirty="0"/>
              <a:t>Divorce and Remarriage</a:t>
            </a:r>
          </a:p>
          <a:p>
            <a:r>
              <a:rPr lang="en-US" dirty="0"/>
              <a:t>Ch. 11 discusses the roles of men &amp; women in worship:</a:t>
            </a:r>
          </a:p>
          <a:p>
            <a:pPr lvl="1"/>
            <a:r>
              <a:rPr lang="en-US" dirty="0"/>
              <a:t>Head coverings</a:t>
            </a:r>
          </a:p>
          <a:p>
            <a:pPr lvl="1"/>
            <a:r>
              <a:rPr lang="en-US" dirty="0"/>
              <a:t>Authority &amp; submission</a:t>
            </a:r>
          </a:p>
        </p:txBody>
      </p:sp>
    </p:spTree>
    <p:extLst>
      <p:ext uri="{BB962C8B-B14F-4D97-AF65-F5344CB8AC3E}">
        <p14:creationId xmlns:p14="http://schemas.microsoft.com/office/powerpoint/2010/main" val="1769120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97BD0-DEB2-BD6D-DD58-5A72749DEC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4B3CF8-8CAC-4EC1-9F02-F3197F084254}"/>
              </a:ext>
            </a:extLst>
          </p:cNvPr>
          <p:cNvSpPr>
            <a:spLocks noGrp="1"/>
          </p:cNvSpPr>
          <p:nvPr>
            <p:ph type="title"/>
          </p:nvPr>
        </p:nvSpPr>
        <p:spPr/>
        <p:txBody>
          <a:bodyPr>
            <a:normAutofit/>
          </a:bodyPr>
          <a:lstStyle/>
          <a:p>
            <a:r>
              <a:rPr lang="en-US" dirty="0"/>
              <a:t>Lesson Four</a:t>
            </a:r>
            <a:br>
              <a:rPr lang="en-US" dirty="0"/>
            </a:br>
            <a:r>
              <a:rPr lang="en-US" sz="3200" dirty="0"/>
              <a:t>Living Freely and the Responsibility to Care</a:t>
            </a:r>
            <a:endParaRPr lang="en-US" dirty="0"/>
          </a:p>
        </p:txBody>
      </p:sp>
      <p:sp>
        <p:nvSpPr>
          <p:cNvPr id="3" name="Content Placeholder 2">
            <a:extLst>
              <a:ext uri="{FF2B5EF4-FFF2-40B4-BE49-F238E27FC236}">
                <a16:creationId xmlns:a16="http://schemas.microsoft.com/office/drawing/2014/main" id="{368E9C86-B92F-72F3-846C-9F2B89C9F1B2}"/>
              </a:ext>
            </a:extLst>
          </p:cNvPr>
          <p:cNvSpPr>
            <a:spLocks noGrp="1"/>
          </p:cNvSpPr>
          <p:nvPr>
            <p:ph idx="1"/>
          </p:nvPr>
        </p:nvSpPr>
        <p:spPr>
          <a:xfrm>
            <a:off x="838200" y="1825625"/>
            <a:ext cx="10515600" cy="4667250"/>
          </a:xfrm>
        </p:spPr>
        <p:txBody>
          <a:bodyPr>
            <a:normAutofit lnSpcReduction="10000"/>
          </a:bodyPr>
          <a:lstStyle/>
          <a:p>
            <a:r>
              <a:rPr lang="en-US" dirty="0"/>
              <a:t>Marriage</a:t>
            </a:r>
          </a:p>
          <a:p>
            <a:pPr lvl="1"/>
            <a:r>
              <a:rPr lang="en-US" dirty="0"/>
              <a:t>Sex belongs in monogamy</a:t>
            </a:r>
          </a:p>
          <a:p>
            <a:pPr lvl="1"/>
            <a:r>
              <a:rPr lang="en-US" dirty="0"/>
              <a:t>Sex outside marriage violates the covenant</a:t>
            </a:r>
          </a:p>
          <a:p>
            <a:pPr lvl="1"/>
            <a:r>
              <a:rPr lang="en-US" dirty="0"/>
              <a:t>Sex inside marriage = shared responsibility (7:3)</a:t>
            </a:r>
          </a:p>
          <a:p>
            <a:r>
              <a:rPr lang="en-US" dirty="0"/>
              <a:t>Singleness</a:t>
            </a:r>
          </a:p>
          <a:p>
            <a:pPr lvl="1"/>
            <a:r>
              <a:rPr lang="en-US" dirty="0"/>
              <a:t>Paul wishes everyone were single like him (7:7)</a:t>
            </a:r>
          </a:p>
          <a:p>
            <a:pPr lvl="1"/>
            <a:r>
              <a:rPr lang="en-US" dirty="0"/>
              <a:t>But both marriage &amp; singleness are gifts from God</a:t>
            </a:r>
          </a:p>
          <a:p>
            <a:r>
              <a:rPr lang="en-US" dirty="0"/>
              <a:t>Desire, marriage &amp; holiness matter; </a:t>
            </a:r>
            <a:br>
              <a:rPr lang="en-US" dirty="0"/>
            </a:br>
            <a:r>
              <a:rPr lang="en-US" dirty="0"/>
              <a:t>they work together</a:t>
            </a:r>
          </a:p>
          <a:p>
            <a:r>
              <a:rPr lang="en-US" dirty="0"/>
              <a:t>Sex outside marriage splits; inside marriage fortifies</a:t>
            </a:r>
          </a:p>
        </p:txBody>
      </p:sp>
    </p:spTree>
    <p:extLst>
      <p:ext uri="{BB962C8B-B14F-4D97-AF65-F5344CB8AC3E}">
        <p14:creationId xmlns:p14="http://schemas.microsoft.com/office/powerpoint/2010/main" val="153965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DF02D-3472-C359-0B4A-675109EA4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5F370C-C491-2600-36E0-2019D4E669EB}"/>
              </a:ext>
            </a:extLst>
          </p:cNvPr>
          <p:cNvSpPr>
            <a:spLocks noGrp="1"/>
          </p:cNvSpPr>
          <p:nvPr>
            <p:ph type="title"/>
          </p:nvPr>
        </p:nvSpPr>
        <p:spPr/>
        <p:txBody>
          <a:bodyPr>
            <a:normAutofit/>
          </a:bodyPr>
          <a:lstStyle/>
          <a:p>
            <a:r>
              <a:rPr lang="en-US" dirty="0"/>
              <a:t>Lesson Four</a:t>
            </a:r>
            <a:br>
              <a:rPr lang="en-US" dirty="0"/>
            </a:br>
            <a:r>
              <a:rPr lang="en-US" sz="3200" dirty="0"/>
              <a:t>Living Freely and the Responsibility to Care</a:t>
            </a:r>
            <a:endParaRPr lang="en-US" dirty="0"/>
          </a:p>
        </p:txBody>
      </p:sp>
      <p:sp>
        <p:nvSpPr>
          <p:cNvPr id="3" name="Content Placeholder 2">
            <a:extLst>
              <a:ext uri="{FF2B5EF4-FFF2-40B4-BE49-F238E27FC236}">
                <a16:creationId xmlns:a16="http://schemas.microsoft.com/office/drawing/2014/main" id="{2963A2CC-4180-45F9-BA1C-734A21634BC2}"/>
              </a:ext>
            </a:extLst>
          </p:cNvPr>
          <p:cNvSpPr>
            <a:spLocks noGrp="1"/>
          </p:cNvSpPr>
          <p:nvPr>
            <p:ph idx="1"/>
          </p:nvPr>
        </p:nvSpPr>
        <p:spPr/>
        <p:txBody>
          <a:bodyPr>
            <a:normAutofit/>
          </a:bodyPr>
          <a:lstStyle/>
          <a:p>
            <a:r>
              <a:rPr lang="en-US" dirty="0"/>
              <a:t>Most tortured / contradictory / confusing section</a:t>
            </a:r>
          </a:p>
          <a:p>
            <a:r>
              <a:rPr lang="en-US" dirty="0"/>
              <a:t>“Be imitators of me, as I am of Christ” (11:1)</a:t>
            </a:r>
          </a:p>
          <a:p>
            <a:r>
              <a:rPr lang="en-US" dirty="0"/>
              <a:t>3 headship relations (11:3)</a:t>
            </a:r>
          </a:p>
          <a:p>
            <a:r>
              <a:rPr lang="en-US" dirty="0"/>
              <a:t>Head coverings (11:5-6)</a:t>
            </a:r>
          </a:p>
          <a:p>
            <a:pPr lvl="1"/>
            <a:r>
              <a:rPr lang="en-US" dirty="0"/>
              <a:t>No covering for men; </a:t>
            </a:r>
            <a:br>
              <a:rPr lang="en-US" dirty="0"/>
            </a:br>
            <a:r>
              <a:rPr lang="en-US" dirty="0"/>
              <a:t>resembled pagan Roman practices</a:t>
            </a:r>
          </a:p>
          <a:p>
            <a:pPr lvl="1"/>
            <a:r>
              <a:rPr lang="en-US" dirty="0"/>
              <a:t>Covering for women; </a:t>
            </a:r>
            <a:br>
              <a:rPr lang="en-US" dirty="0"/>
            </a:br>
            <a:r>
              <a:rPr lang="en-US" dirty="0"/>
              <a:t>because of 1</a:t>
            </a:r>
            <a:r>
              <a:rPr lang="en-US" baseline="30000" dirty="0"/>
              <a:t>st</a:t>
            </a:r>
            <a:r>
              <a:rPr lang="en-US" dirty="0"/>
              <a:t>-century societal norms</a:t>
            </a:r>
          </a:p>
        </p:txBody>
      </p:sp>
      <p:graphicFrame>
        <p:nvGraphicFramePr>
          <p:cNvPr id="4" name="Diagram 3">
            <a:extLst>
              <a:ext uri="{FF2B5EF4-FFF2-40B4-BE49-F238E27FC236}">
                <a16:creationId xmlns:a16="http://schemas.microsoft.com/office/drawing/2014/main" id="{FBC6074F-756C-A800-98BF-003BD1218455}"/>
              </a:ext>
            </a:extLst>
          </p:cNvPr>
          <p:cNvGraphicFramePr/>
          <p:nvPr>
            <p:extLst>
              <p:ext uri="{D42A27DB-BD31-4B8C-83A1-F6EECF244321}">
                <p14:modId xmlns:p14="http://schemas.microsoft.com/office/powerpoint/2010/main" val="227833510"/>
              </p:ext>
            </p:extLst>
          </p:nvPr>
        </p:nvGraphicFramePr>
        <p:xfrm>
          <a:off x="7422778" y="2920812"/>
          <a:ext cx="4146176" cy="3607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6713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33427-5FDC-F1CC-EDF9-152B26D548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55A330-0081-108E-16AB-DA1681672D2D}"/>
              </a:ext>
            </a:extLst>
          </p:cNvPr>
          <p:cNvSpPr>
            <a:spLocks noGrp="1"/>
          </p:cNvSpPr>
          <p:nvPr>
            <p:ph type="title"/>
          </p:nvPr>
        </p:nvSpPr>
        <p:spPr/>
        <p:txBody>
          <a:bodyPr>
            <a:normAutofit/>
          </a:bodyPr>
          <a:lstStyle/>
          <a:p>
            <a:r>
              <a:rPr lang="en-US" dirty="0"/>
              <a:t>Lesson Four</a:t>
            </a:r>
            <a:br>
              <a:rPr lang="en-US" dirty="0"/>
            </a:br>
            <a:r>
              <a:rPr lang="en-US" sz="3200" dirty="0"/>
              <a:t>Living Freely and the Responsibility to Care</a:t>
            </a:r>
            <a:endParaRPr lang="en-US" dirty="0"/>
          </a:p>
        </p:txBody>
      </p:sp>
      <p:sp>
        <p:nvSpPr>
          <p:cNvPr id="3" name="Content Placeholder 2">
            <a:extLst>
              <a:ext uri="{FF2B5EF4-FFF2-40B4-BE49-F238E27FC236}">
                <a16:creationId xmlns:a16="http://schemas.microsoft.com/office/drawing/2014/main" id="{D311CF03-7C50-76E3-E546-332B6D268BE8}"/>
              </a:ext>
            </a:extLst>
          </p:cNvPr>
          <p:cNvSpPr>
            <a:spLocks noGrp="1"/>
          </p:cNvSpPr>
          <p:nvPr>
            <p:ph idx="1"/>
          </p:nvPr>
        </p:nvSpPr>
        <p:spPr>
          <a:xfrm>
            <a:off x="838200" y="1777498"/>
            <a:ext cx="10515600" cy="5032375"/>
          </a:xfrm>
        </p:spPr>
        <p:txBody>
          <a:bodyPr>
            <a:normAutofit fontScale="92500" lnSpcReduction="10000"/>
          </a:bodyPr>
          <a:lstStyle/>
          <a:p>
            <a:r>
              <a:rPr lang="en-US" dirty="0"/>
              <a:t>Galatians 3:28</a:t>
            </a:r>
          </a:p>
          <a:p>
            <a:pPr lvl="1"/>
            <a:r>
              <a:rPr lang="en-US" dirty="0"/>
              <a:t>Man &amp; woman equal before God &amp; in Christ</a:t>
            </a:r>
          </a:p>
          <a:p>
            <a:pPr lvl="1"/>
            <a:r>
              <a:rPr lang="en-US" dirty="0"/>
              <a:t>Given different roles</a:t>
            </a:r>
          </a:p>
          <a:p>
            <a:r>
              <a:rPr lang="en-US" dirty="0"/>
              <a:t>Don’t forget to discuss vv11-12</a:t>
            </a:r>
          </a:p>
          <a:p>
            <a:pPr lvl="1"/>
            <a:r>
              <a:rPr lang="en-US" dirty="0"/>
              <a:t>Women &amp; men need each other</a:t>
            </a:r>
          </a:p>
          <a:p>
            <a:pPr lvl="1"/>
            <a:r>
              <a:rPr lang="en-US" dirty="0"/>
              <a:t>Each have their roles</a:t>
            </a:r>
          </a:p>
          <a:p>
            <a:pPr lvl="1"/>
            <a:r>
              <a:rPr lang="en-US" dirty="0"/>
              <a:t>Neither are independent of each other</a:t>
            </a:r>
          </a:p>
          <a:p>
            <a:r>
              <a:rPr lang="en-US" dirty="0"/>
              <a:t>V16 – way it’s done in all churches</a:t>
            </a:r>
          </a:p>
          <a:p>
            <a:r>
              <a:rPr lang="en-US" dirty="0"/>
              <a:t>Takeaways </a:t>
            </a:r>
          </a:p>
          <a:p>
            <a:pPr lvl="1"/>
            <a:r>
              <a:rPr lang="en-US" b="0" dirty="0">
                <a:solidFill>
                  <a:schemeClr val="tx1"/>
                </a:solidFill>
              </a:rPr>
              <a:t>Respect your spouse.  Reverence &amp; appropriateness in worship.  Keep God @ center of your life.</a:t>
            </a:r>
          </a:p>
        </p:txBody>
      </p:sp>
    </p:spTree>
    <p:extLst>
      <p:ext uri="{BB962C8B-B14F-4D97-AF65-F5344CB8AC3E}">
        <p14:creationId xmlns:p14="http://schemas.microsoft.com/office/powerpoint/2010/main" val="1983957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13BAD-F9C8-9D6D-0CE1-3FC4C991561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1A1C378-D78E-C93D-C8B2-E418244EC033}"/>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7EB62EE0-8A25-18E2-43ED-8C58A7F26966}"/>
              </a:ext>
            </a:extLst>
          </p:cNvPr>
          <p:cNvPicPr>
            <a:picLocks noChangeAspect="1"/>
          </p:cNvPicPr>
          <p:nvPr/>
        </p:nvPicPr>
        <p:blipFill>
          <a:blip r:embed="rId4"/>
          <a:stretch>
            <a:fillRect/>
          </a:stretch>
        </p:blipFill>
        <p:spPr>
          <a:xfrm>
            <a:off x="914400" y="457200"/>
            <a:ext cx="10345271" cy="5943600"/>
          </a:xfrm>
          <a:prstGeom prst="rect">
            <a:avLst/>
          </a:prstGeom>
        </p:spPr>
      </p:pic>
      <p:sp>
        <p:nvSpPr>
          <p:cNvPr id="5" name="TextBox 4">
            <a:extLst>
              <a:ext uri="{FF2B5EF4-FFF2-40B4-BE49-F238E27FC236}">
                <a16:creationId xmlns:a16="http://schemas.microsoft.com/office/drawing/2014/main" id="{390D2F9C-1F03-A728-4FA9-15726EF637D4}"/>
              </a:ext>
            </a:extLst>
          </p:cNvPr>
          <p:cNvSpPr txBox="1"/>
          <p:nvPr/>
        </p:nvSpPr>
        <p:spPr>
          <a:xfrm>
            <a:off x="2474260" y="1900522"/>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172570C2-5E11-371C-974A-46108FBC1367}"/>
              </a:ext>
            </a:extLst>
          </p:cNvPr>
          <p:cNvSpPr txBox="1"/>
          <p:nvPr/>
        </p:nvSpPr>
        <p:spPr>
          <a:xfrm>
            <a:off x="2492189" y="4128248"/>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
        <p:nvSpPr>
          <p:cNvPr id="7" name="TextBox 6">
            <a:extLst>
              <a:ext uri="{FF2B5EF4-FFF2-40B4-BE49-F238E27FC236}">
                <a16:creationId xmlns:a16="http://schemas.microsoft.com/office/drawing/2014/main" id="{A05B6242-61F7-2EAA-F7C1-709F7252F109}"/>
              </a:ext>
            </a:extLst>
          </p:cNvPr>
          <p:cNvSpPr txBox="1"/>
          <p:nvPr/>
        </p:nvSpPr>
        <p:spPr>
          <a:xfrm>
            <a:off x="3899641" y="1891561"/>
            <a:ext cx="1463040" cy="1754326"/>
          </a:xfrm>
          <a:prstGeom prst="rect">
            <a:avLst/>
          </a:prstGeom>
          <a:noFill/>
        </p:spPr>
        <p:txBody>
          <a:bodyPr wrap="square" rtlCol="0">
            <a:spAutoFit/>
          </a:bodyPr>
          <a:lstStyle/>
          <a:p>
            <a:r>
              <a:rPr lang="en-US" dirty="0"/>
              <a:t>Sexual misconduct; we’re free in Christ to do what we want</a:t>
            </a:r>
          </a:p>
        </p:txBody>
      </p:sp>
      <p:sp>
        <p:nvSpPr>
          <p:cNvPr id="8" name="TextBox 7">
            <a:extLst>
              <a:ext uri="{FF2B5EF4-FFF2-40B4-BE49-F238E27FC236}">
                <a16:creationId xmlns:a16="http://schemas.microsoft.com/office/drawing/2014/main" id="{0045B778-BA5D-140B-19F3-62922FC2CA01}"/>
              </a:ext>
            </a:extLst>
          </p:cNvPr>
          <p:cNvSpPr txBox="1"/>
          <p:nvPr/>
        </p:nvSpPr>
        <p:spPr>
          <a:xfrm>
            <a:off x="3917570" y="4119287"/>
            <a:ext cx="1463040" cy="2031325"/>
          </a:xfrm>
          <a:prstGeom prst="rect">
            <a:avLst/>
          </a:prstGeom>
          <a:noFill/>
        </p:spPr>
        <p:txBody>
          <a:bodyPr wrap="square" rtlCol="0">
            <a:spAutoFit/>
          </a:bodyPr>
          <a:lstStyle/>
          <a:p>
            <a:r>
              <a:rPr lang="en-US" dirty="0"/>
              <a:t>What you do w/ your body matters now &amp; in future; sexual integrity a “must”</a:t>
            </a:r>
          </a:p>
        </p:txBody>
      </p:sp>
    </p:spTree>
    <p:extLst>
      <p:ext uri="{BB962C8B-B14F-4D97-AF65-F5344CB8AC3E}">
        <p14:creationId xmlns:p14="http://schemas.microsoft.com/office/powerpoint/2010/main" val="527666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9C72C-7294-81A1-0904-664662D6E0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3C6F9-DBDB-21EF-18B6-702BE3EA8E3C}"/>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CCA559FA-BDF7-F96F-7D05-C6C52B6391E6}"/>
              </a:ext>
            </a:extLst>
          </p:cNvPr>
          <p:cNvSpPr>
            <a:spLocks noGrp="1"/>
          </p:cNvSpPr>
          <p:nvPr>
            <p:ph idx="1"/>
          </p:nvPr>
        </p:nvSpPr>
        <p:spPr>
          <a:xfrm>
            <a:off x="838200" y="1825625"/>
            <a:ext cx="10515600" cy="4667250"/>
          </a:xfrm>
        </p:spPr>
        <p:txBody>
          <a:bodyPr>
            <a:normAutofit fontScale="92500" lnSpcReduction="10000"/>
          </a:bodyPr>
          <a:lstStyle/>
          <a:p>
            <a:r>
              <a:rPr lang="en-US" dirty="0"/>
              <a:t>1 Cor. 8-10 – our freedom in Christ </a:t>
            </a:r>
            <a:r>
              <a:rPr lang="en-US" dirty="0">
                <a:solidFill>
                  <a:srgbClr val="FF0000"/>
                </a:solidFill>
              </a:rPr>
              <a:t>≠ stumbling blocks for others</a:t>
            </a:r>
          </a:p>
          <a:p>
            <a:r>
              <a:rPr lang="en-US" dirty="0"/>
              <a:t>Discussion questions in small groups</a:t>
            </a:r>
          </a:p>
          <a:p>
            <a:pPr lvl="1"/>
            <a:r>
              <a:rPr lang="en-US" dirty="0"/>
              <a:t>What would you do if you were “free” to do anything?</a:t>
            </a:r>
          </a:p>
          <a:p>
            <a:pPr lvl="1"/>
            <a:r>
              <a:rPr lang="en-US" dirty="0"/>
              <a:t>What are some “fundamental rights” living in USA?</a:t>
            </a:r>
          </a:p>
          <a:p>
            <a:pPr lvl="1"/>
            <a:r>
              <a:rPr lang="en-US" dirty="0"/>
              <a:t>How strongly would you defend those rights?</a:t>
            </a:r>
          </a:p>
          <a:p>
            <a:pPr lvl="1"/>
            <a:r>
              <a:rPr lang="en-US" dirty="0"/>
              <a:t>What rights are you willing to give up?</a:t>
            </a:r>
          </a:p>
          <a:p>
            <a:pPr lvl="1"/>
            <a:r>
              <a:rPr lang="en-US" dirty="0"/>
              <a:t>How can our freedoms become stumbling blocks for others?</a:t>
            </a:r>
          </a:p>
          <a:p>
            <a:r>
              <a:rPr lang="en-US" dirty="0"/>
              <a:t>Corinthians say being free in Christ = all things lawful</a:t>
            </a:r>
          </a:p>
          <a:p>
            <a:r>
              <a:rPr lang="en-US" dirty="0"/>
              <a:t>Paul says causing others to stumble = sin</a:t>
            </a:r>
          </a:p>
        </p:txBody>
      </p:sp>
    </p:spTree>
    <p:extLst>
      <p:ext uri="{BB962C8B-B14F-4D97-AF65-F5344CB8AC3E}">
        <p14:creationId xmlns:p14="http://schemas.microsoft.com/office/powerpoint/2010/main" val="3996024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52C1A-9508-10D2-5932-3B51DA87FE15}"/>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0F3F8F2C-6883-62A9-619B-9CFB24F21754}"/>
              </a:ext>
            </a:extLst>
          </p:cNvPr>
          <p:cNvSpPr>
            <a:spLocks noGrp="1"/>
          </p:cNvSpPr>
          <p:nvPr>
            <p:ph idx="1"/>
          </p:nvPr>
        </p:nvSpPr>
        <p:spPr/>
        <p:txBody>
          <a:bodyPr>
            <a:normAutofit/>
          </a:bodyPr>
          <a:lstStyle/>
          <a:p>
            <a:pPr>
              <a:spcBef>
                <a:spcPts val="0"/>
              </a:spcBef>
              <a:spcAft>
                <a:spcPts val="0"/>
              </a:spcAft>
            </a:pPr>
            <a:r>
              <a:rPr lang="en-US" sz="2800" dirty="0"/>
              <a:t>Horizons </a:t>
            </a:r>
          </a:p>
          <a:p>
            <a:pPr lvl="1">
              <a:spcAft>
                <a:spcPts val="0"/>
              </a:spcAft>
            </a:pPr>
            <a:r>
              <a:rPr lang="en-US" sz="2400" dirty="0">
                <a:hlinkClick r:id="rId3"/>
              </a:rPr>
              <a:t>https://www.presbyterianwomen.org/bible-study/united/</a:t>
            </a:r>
            <a:endParaRPr lang="en-US" sz="2400" dirty="0"/>
          </a:p>
          <a:p>
            <a:pPr lvl="1"/>
            <a:r>
              <a:rPr lang="en-US" dirty="0"/>
              <a:t>PW Blog – Lessons 1 &amp; 2 are posted </a:t>
            </a:r>
            <a:r>
              <a:rPr lang="en-US" sz="2400" dirty="0">
                <a:hlinkClick r:id="rId4"/>
              </a:rPr>
              <a:t>https://www.presbyterianwomen.org/category/blog/</a:t>
            </a:r>
            <a:endParaRPr lang="en-US" sz="2400" dirty="0"/>
          </a:p>
          <a:p>
            <a:pPr lvl="1"/>
            <a:r>
              <a:rPr lang="en-US" dirty="0"/>
              <a:t>Subscribe to </a:t>
            </a:r>
            <a:r>
              <a:rPr lang="en-US" i="1" dirty="0"/>
              <a:t>Horizons </a:t>
            </a:r>
            <a:r>
              <a:rPr lang="en-US" dirty="0"/>
              <a:t>to get “Anna H. Bedford Bible Study Resource” beginning Summer 2026</a:t>
            </a:r>
            <a:endParaRPr lang="en-US" i="1" dirty="0"/>
          </a:p>
          <a:p>
            <a:pPr>
              <a:spcBef>
                <a:spcPts val="2400"/>
              </a:spcBef>
              <a:spcAft>
                <a:spcPts val="0"/>
              </a:spcAft>
            </a:pPr>
            <a:r>
              <a:rPr lang="en-US" dirty="0"/>
              <a:t>Today’s Information – </a:t>
            </a:r>
            <a:r>
              <a:rPr lang="en-US" sz="2000" b="0" dirty="0">
                <a:solidFill>
                  <a:srgbClr val="0563C1"/>
                </a:solidFill>
                <a:hlinkClick r:id="rId5">
                  <a:extLst>
                    <a:ext uri="{A12FA001-AC4F-418D-AE19-62706E023703}">
                      <ahyp:hlinkClr xmlns:ahyp="http://schemas.microsoft.com/office/drawing/2018/hyperlinkcolor" val="tx"/>
                    </a:ext>
                  </a:extLst>
                </a:hlinkClick>
              </a:rPr>
              <a:t>http://pbyofnewcovenant.org/presbyterian-women/</a:t>
            </a:r>
            <a:r>
              <a:rPr lang="en-US" sz="2000" b="0" dirty="0"/>
              <a:t> </a:t>
            </a:r>
            <a:br>
              <a:rPr lang="en-US" sz="2000" b="0" dirty="0"/>
            </a:br>
            <a:r>
              <a:rPr lang="en-US" sz="2400" b="0" dirty="0"/>
              <a:t>(View slides in “Notes Page” format)</a:t>
            </a:r>
            <a:br>
              <a:rPr lang="en-US" sz="2400" b="0" dirty="0"/>
            </a:br>
            <a:r>
              <a:rPr lang="en-US" sz="2400" b="0" dirty="0"/>
              <a:t>pbyofnewcovenant.org &gt;&gt; Ministries &gt;&gt; Presbyterian Women</a:t>
            </a:r>
          </a:p>
          <a:p>
            <a:endParaRPr lang="en-US" dirty="0"/>
          </a:p>
        </p:txBody>
      </p:sp>
    </p:spTree>
    <p:extLst>
      <p:ext uri="{BB962C8B-B14F-4D97-AF65-F5344CB8AC3E}">
        <p14:creationId xmlns:p14="http://schemas.microsoft.com/office/powerpoint/2010/main" val="1448019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CC64B-8817-A3E4-3DAD-CDDCD5996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A3CB45-8FD1-8A4F-58A4-F55D8AD52BA0}"/>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C0543D7F-09E3-9A05-9DE8-A5F332F56465}"/>
              </a:ext>
            </a:extLst>
          </p:cNvPr>
          <p:cNvSpPr>
            <a:spLocks noGrp="1"/>
          </p:cNvSpPr>
          <p:nvPr>
            <p:ph idx="1"/>
          </p:nvPr>
        </p:nvSpPr>
        <p:spPr>
          <a:xfrm>
            <a:off x="838200" y="1825625"/>
            <a:ext cx="10515600" cy="4667250"/>
          </a:xfrm>
        </p:spPr>
        <p:txBody>
          <a:bodyPr>
            <a:normAutofit lnSpcReduction="10000"/>
          </a:bodyPr>
          <a:lstStyle/>
          <a:p>
            <a:r>
              <a:rPr lang="en-US" dirty="0"/>
              <a:t>Company Slogans</a:t>
            </a:r>
          </a:p>
          <a:p>
            <a:pPr lvl="1"/>
            <a:r>
              <a:rPr lang="en-US" dirty="0"/>
              <a:t>Just Do It</a:t>
            </a:r>
          </a:p>
          <a:p>
            <a:pPr lvl="1"/>
            <a:r>
              <a:rPr lang="en-US" dirty="0" err="1"/>
              <a:t>Betcha</a:t>
            </a:r>
            <a:r>
              <a:rPr lang="en-US" dirty="0"/>
              <a:t>’ can’t eat just one?</a:t>
            </a:r>
          </a:p>
          <a:p>
            <a:pPr lvl="1"/>
            <a:r>
              <a:rPr lang="en-US" dirty="0"/>
              <a:t>What’s in your wallet?</a:t>
            </a:r>
          </a:p>
          <a:p>
            <a:pPr lvl="1"/>
            <a:r>
              <a:rPr lang="en-US" dirty="0"/>
              <a:t>Have it your way</a:t>
            </a:r>
          </a:p>
          <a:p>
            <a:r>
              <a:rPr lang="en-US" dirty="0"/>
              <a:t>Corinthian Slogans of Ch. 8 – p. 54</a:t>
            </a:r>
          </a:p>
          <a:p>
            <a:pPr lvl="1"/>
            <a:r>
              <a:rPr lang="en-US" dirty="0"/>
              <a:t>We all have knowledge (8:1)</a:t>
            </a:r>
          </a:p>
          <a:p>
            <a:pPr lvl="1"/>
            <a:r>
              <a:rPr lang="en-US" dirty="0"/>
              <a:t>An idol has no real existence (8:4)</a:t>
            </a:r>
          </a:p>
          <a:p>
            <a:pPr lvl="1"/>
            <a:r>
              <a:rPr lang="en-US" dirty="0"/>
              <a:t>There is no God but One (8:4)</a:t>
            </a:r>
          </a:p>
          <a:p>
            <a:pPr lvl="1"/>
            <a:r>
              <a:rPr lang="en-US" dirty="0"/>
              <a:t>Food does not bring us near to God (8:8)</a:t>
            </a:r>
          </a:p>
        </p:txBody>
      </p:sp>
    </p:spTree>
    <p:extLst>
      <p:ext uri="{BB962C8B-B14F-4D97-AF65-F5344CB8AC3E}">
        <p14:creationId xmlns:p14="http://schemas.microsoft.com/office/powerpoint/2010/main" val="3167649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FEE6A-7598-BE33-E6C6-403F3A02F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5F600E-5AAF-677E-2564-5A9E35AA835B}"/>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0F51DF8F-33C8-DAD4-CBB4-84BD5C4D9DAC}"/>
              </a:ext>
            </a:extLst>
          </p:cNvPr>
          <p:cNvSpPr>
            <a:spLocks noGrp="1"/>
          </p:cNvSpPr>
          <p:nvPr>
            <p:ph idx="1"/>
          </p:nvPr>
        </p:nvSpPr>
        <p:spPr/>
        <p:txBody>
          <a:bodyPr>
            <a:normAutofit/>
          </a:bodyPr>
          <a:lstStyle/>
          <a:p>
            <a:r>
              <a:rPr lang="en-US" dirty="0"/>
              <a:t>Corinthian Slogans of Ch. 8 – p. 54</a:t>
            </a:r>
          </a:p>
          <a:p>
            <a:pPr lvl="1"/>
            <a:r>
              <a:rPr lang="en-US" dirty="0"/>
              <a:t>We all have knowledge (8:1)</a:t>
            </a:r>
          </a:p>
          <a:p>
            <a:pPr lvl="2"/>
            <a:r>
              <a:rPr lang="en-US" dirty="0"/>
              <a:t>Knowledge important but can lead to arrogance &amp; not unifying</a:t>
            </a:r>
          </a:p>
          <a:p>
            <a:pPr lvl="2"/>
            <a:r>
              <a:rPr lang="en-US" dirty="0"/>
              <a:t>Love essential for building up the community</a:t>
            </a:r>
          </a:p>
          <a:p>
            <a:pPr lvl="2"/>
            <a:r>
              <a:rPr lang="en-US" dirty="0"/>
              <a:t>Knowledge + love create Christian who honors God &amp; others</a:t>
            </a:r>
          </a:p>
          <a:p>
            <a:pPr lvl="1"/>
            <a:r>
              <a:rPr lang="en-US" dirty="0"/>
              <a:t>An idol has no real existence (8:4)</a:t>
            </a:r>
          </a:p>
          <a:p>
            <a:pPr lvl="1"/>
            <a:r>
              <a:rPr lang="en-US" dirty="0"/>
              <a:t>There is no God but One (8:4)</a:t>
            </a:r>
          </a:p>
          <a:p>
            <a:pPr lvl="1"/>
            <a:r>
              <a:rPr lang="en-US" dirty="0"/>
              <a:t>Food does not bring us near to God (8:8)</a:t>
            </a:r>
          </a:p>
          <a:p>
            <a:pPr lvl="2"/>
            <a:r>
              <a:rPr lang="en-US" dirty="0"/>
              <a:t>Explain about sacrificial food</a:t>
            </a:r>
          </a:p>
          <a:p>
            <a:pPr lvl="2"/>
            <a:r>
              <a:rPr lang="en-US" dirty="0"/>
              <a:t>Others to be considered</a:t>
            </a:r>
          </a:p>
          <a:p>
            <a:pPr lvl="1"/>
            <a:endParaRPr lang="en-US" dirty="0"/>
          </a:p>
        </p:txBody>
      </p:sp>
      <p:sp>
        <p:nvSpPr>
          <p:cNvPr id="4" name="Plus Sign 3">
            <a:extLst>
              <a:ext uri="{FF2B5EF4-FFF2-40B4-BE49-F238E27FC236}">
                <a16:creationId xmlns:a16="http://schemas.microsoft.com/office/drawing/2014/main" id="{D2DFA3E9-6ACF-FAB1-032D-55521496E453}"/>
              </a:ext>
            </a:extLst>
          </p:cNvPr>
          <p:cNvSpPr/>
          <p:nvPr/>
        </p:nvSpPr>
        <p:spPr>
          <a:xfrm>
            <a:off x="3604846" y="3631224"/>
            <a:ext cx="274320" cy="274320"/>
          </a:xfrm>
          <a:prstGeom prst="mathPlus">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0293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155AE-419B-67BB-31BB-2201F0957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A34EB-C2AE-DE94-50FC-710C46E8869B}"/>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2B768295-4B83-4BEC-579F-555E6900F7AA}"/>
              </a:ext>
            </a:extLst>
          </p:cNvPr>
          <p:cNvSpPr>
            <a:spLocks noGrp="1"/>
          </p:cNvSpPr>
          <p:nvPr>
            <p:ph idx="1"/>
          </p:nvPr>
        </p:nvSpPr>
        <p:spPr/>
        <p:txBody>
          <a:bodyPr>
            <a:normAutofit lnSpcReduction="10000"/>
          </a:bodyPr>
          <a:lstStyle/>
          <a:p>
            <a:r>
              <a:rPr lang="en-US" dirty="0"/>
              <a:t>Today’s Stumbling Blocks</a:t>
            </a:r>
          </a:p>
          <a:p>
            <a:pPr lvl="1"/>
            <a:r>
              <a:rPr lang="en-US" dirty="0"/>
              <a:t>Discuss questions on p. 55</a:t>
            </a:r>
          </a:p>
          <a:p>
            <a:r>
              <a:rPr lang="en-US" dirty="0"/>
              <a:t>Limit your freedom for those “weak” in faith</a:t>
            </a:r>
          </a:p>
          <a:p>
            <a:pPr lvl="1"/>
            <a:r>
              <a:rPr lang="en-US" dirty="0"/>
              <a:t>Paul’s actions point to Christ</a:t>
            </a:r>
          </a:p>
          <a:p>
            <a:pPr lvl="1"/>
            <a:r>
              <a:rPr lang="en-US" dirty="0"/>
              <a:t>“You are the seal of my apostleship in the Lord” (9:2)</a:t>
            </a:r>
          </a:p>
          <a:p>
            <a:pPr lvl="1"/>
            <a:r>
              <a:rPr lang="en-US" dirty="0"/>
              <a:t>Metaphor of athlete that competes to win</a:t>
            </a:r>
          </a:p>
          <a:p>
            <a:r>
              <a:rPr lang="en-US" dirty="0"/>
              <a:t>True freedom governed by:</a:t>
            </a:r>
          </a:p>
          <a:p>
            <a:pPr lvl="1"/>
            <a:r>
              <a:rPr lang="en-US" dirty="0"/>
              <a:t>Love for others</a:t>
            </a:r>
          </a:p>
          <a:p>
            <a:pPr lvl="1"/>
            <a:r>
              <a:rPr lang="en-US" dirty="0"/>
              <a:t>Do everything to honor God (10:31)</a:t>
            </a:r>
          </a:p>
        </p:txBody>
      </p:sp>
    </p:spTree>
    <p:extLst>
      <p:ext uri="{BB962C8B-B14F-4D97-AF65-F5344CB8AC3E}">
        <p14:creationId xmlns:p14="http://schemas.microsoft.com/office/powerpoint/2010/main" val="12866803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49A17-9940-DE55-8E54-30B6765A3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BD53E6-3E86-8900-EA0E-B065489BFE9F}"/>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457C06E7-CAA4-B534-8FB6-5F4FC4106C91}"/>
              </a:ext>
            </a:extLst>
          </p:cNvPr>
          <p:cNvSpPr>
            <a:spLocks noGrp="1"/>
          </p:cNvSpPr>
          <p:nvPr>
            <p:ph idx="1"/>
          </p:nvPr>
        </p:nvSpPr>
        <p:spPr/>
        <p:txBody>
          <a:bodyPr>
            <a:normAutofit/>
          </a:bodyPr>
          <a:lstStyle/>
          <a:p>
            <a:r>
              <a:rPr lang="en-US" dirty="0"/>
              <a:t>3 Key Verses </a:t>
            </a:r>
          </a:p>
          <a:p>
            <a:pPr lvl="1"/>
            <a:r>
              <a:rPr lang="en-US" dirty="0"/>
              <a:t>8:1b – Knowledge puffs up, but love builds up</a:t>
            </a:r>
          </a:p>
          <a:p>
            <a:pPr lvl="1"/>
            <a:r>
              <a:rPr lang="en-US" dirty="0"/>
              <a:t>10:13 – God won’t let you be tested beyond your strength</a:t>
            </a:r>
          </a:p>
          <a:p>
            <a:pPr lvl="1"/>
            <a:r>
              <a:rPr lang="en-US" dirty="0"/>
              <a:t>10:31 – Do everything to honor God</a:t>
            </a:r>
          </a:p>
          <a:p>
            <a:r>
              <a:rPr lang="en-US" dirty="0"/>
              <a:t>“How Sin Sucks Us In” </a:t>
            </a:r>
            <a:br>
              <a:rPr lang="en-US" dirty="0"/>
            </a:br>
            <a:r>
              <a:rPr lang="en-US" sz="2200" dirty="0">
                <a:hlinkClick r:id="rId3"/>
              </a:rPr>
              <a:t>https://hiphomeschoolmoms.com/science-</a:t>
            </a:r>
            <a:br>
              <a:rPr lang="en-US" sz="2200" dirty="0">
                <a:hlinkClick r:id="rId3"/>
              </a:rPr>
            </a:br>
            <a:r>
              <a:rPr lang="en-US" sz="2200" dirty="0">
                <a:hlinkClick r:id="rId3"/>
              </a:rPr>
              <a:t>experiment-temptation-and-the-bible/</a:t>
            </a:r>
            <a:r>
              <a:rPr lang="en-US" sz="2200" dirty="0"/>
              <a:t> </a:t>
            </a:r>
          </a:p>
          <a:p>
            <a:endParaRPr lang="en-US" dirty="0"/>
          </a:p>
        </p:txBody>
      </p:sp>
      <p:pic>
        <p:nvPicPr>
          <p:cNvPr id="5" name="Picture 4">
            <a:extLst>
              <a:ext uri="{FF2B5EF4-FFF2-40B4-BE49-F238E27FC236}">
                <a16:creationId xmlns:a16="http://schemas.microsoft.com/office/drawing/2014/main" id="{F7C244A3-8681-A8A7-1979-636D027D6B03}"/>
              </a:ext>
            </a:extLst>
          </p:cNvPr>
          <p:cNvPicPr>
            <a:picLocks noChangeAspect="1"/>
          </p:cNvPicPr>
          <p:nvPr/>
        </p:nvPicPr>
        <p:blipFill>
          <a:blip r:embed="rId4"/>
          <a:stretch>
            <a:fillRect/>
          </a:stretch>
        </p:blipFill>
        <p:spPr>
          <a:xfrm>
            <a:off x="7562623" y="3514150"/>
            <a:ext cx="4480560" cy="32204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27085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04F8-69C9-23B9-C099-921857EF2A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99CD7-8287-567F-1053-306927FE7EC0}"/>
              </a:ext>
            </a:extLst>
          </p:cNvPr>
          <p:cNvSpPr>
            <a:spLocks noGrp="1"/>
          </p:cNvSpPr>
          <p:nvPr>
            <p:ph type="title"/>
          </p:nvPr>
        </p:nvSpPr>
        <p:spPr/>
        <p:txBody>
          <a:bodyPr>
            <a:normAutofit/>
          </a:bodyPr>
          <a:lstStyle/>
          <a:p>
            <a:r>
              <a:rPr lang="en-US" dirty="0"/>
              <a:t>Lesson Five</a:t>
            </a:r>
            <a:br>
              <a:rPr lang="en-US" dirty="0"/>
            </a:br>
            <a:r>
              <a:rPr lang="en-US" sz="3200" dirty="0"/>
              <a:t>For the Good of the Community</a:t>
            </a:r>
            <a:endParaRPr lang="en-US" dirty="0"/>
          </a:p>
        </p:txBody>
      </p:sp>
      <p:sp>
        <p:nvSpPr>
          <p:cNvPr id="3" name="Content Placeholder 2">
            <a:extLst>
              <a:ext uri="{FF2B5EF4-FFF2-40B4-BE49-F238E27FC236}">
                <a16:creationId xmlns:a16="http://schemas.microsoft.com/office/drawing/2014/main" id="{00884EF3-2E0A-BC72-FB74-1B236AD6B930}"/>
              </a:ext>
            </a:extLst>
          </p:cNvPr>
          <p:cNvSpPr>
            <a:spLocks noGrp="1"/>
          </p:cNvSpPr>
          <p:nvPr>
            <p:ph idx="1"/>
          </p:nvPr>
        </p:nvSpPr>
        <p:spPr/>
        <p:txBody>
          <a:bodyPr>
            <a:normAutofit/>
          </a:bodyPr>
          <a:lstStyle/>
          <a:p>
            <a:r>
              <a:rPr lang="en-US" dirty="0"/>
              <a:t>How to Overcome Sin</a:t>
            </a:r>
          </a:p>
          <a:p>
            <a:pPr lvl="1"/>
            <a:r>
              <a:rPr lang="en-US" b="1" dirty="0"/>
              <a:t>Study God’s Word</a:t>
            </a:r>
          </a:p>
          <a:p>
            <a:pPr lvl="1"/>
            <a:r>
              <a:rPr lang="en-US" b="1" dirty="0"/>
              <a:t>Ask God for help in your prayers</a:t>
            </a:r>
          </a:p>
          <a:p>
            <a:pPr lvl="1"/>
            <a:r>
              <a:rPr lang="en-US" b="1" dirty="0"/>
              <a:t>Flee from tempting situations</a:t>
            </a:r>
          </a:p>
          <a:p>
            <a:r>
              <a:rPr lang="en-US" dirty="0"/>
              <a:t>“10 Traits of a Selfless Person” Activity</a:t>
            </a:r>
          </a:p>
          <a:p>
            <a:r>
              <a:rPr lang="en-US" dirty="0"/>
              <a:t>“Selfless Acts Challenge”</a:t>
            </a:r>
          </a:p>
          <a:p>
            <a:r>
              <a:rPr lang="en-US" dirty="0"/>
              <a:t>Closing Prayer – “Jesu, Jesu, Fill Us with Your Love”</a:t>
            </a:r>
          </a:p>
        </p:txBody>
      </p:sp>
    </p:spTree>
    <p:extLst>
      <p:ext uri="{BB962C8B-B14F-4D97-AF65-F5344CB8AC3E}">
        <p14:creationId xmlns:p14="http://schemas.microsoft.com/office/powerpoint/2010/main" val="34126492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50A91-D400-E832-0268-04D749F6BC8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B05057-A691-7132-578A-BC290D1577C1}"/>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12B8C96A-135B-8CD7-7166-C6FCBCE376D6}"/>
              </a:ext>
            </a:extLst>
          </p:cNvPr>
          <p:cNvPicPr>
            <a:picLocks noChangeAspect="1"/>
          </p:cNvPicPr>
          <p:nvPr/>
        </p:nvPicPr>
        <p:blipFill>
          <a:blip r:embed="rId4"/>
          <a:stretch>
            <a:fillRect/>
          </a:stretch>
        </p:blipFill>
        <p:spPr>
          <a:xfrm>
            <a:off x="914400" y="457200"/>
            <a:ext cx="10345271" cy="5943600"/>
          </a:xfrm>
          <a:prstGeom prst="rect">
            <a:avLst/>
          </a:prstGeom>
        </p:spPr>
      </p:pic>
      <p:sp>
        <p:nvSpPr>
          <p:cNvPr id="5" name="TextBox 4">
            <a:extLst>
              <a:ext uri="{FF2B5EF4-FFF2-40B4-BE49-F238E27FC236}">
                <a16:creationId xmlns:a16="http://schemas.microsoft.com/office/drawing/2014/main" id="{1C613406-E73B-4745-BB06-463C8D1AA74D}"/>
              </a:ext>
            </a:extLst>
          </p:cNvPr>
          <p:cNvSpPr txBox="1"/>
          <p:nvPr/>
        </p:nvSpPr>
        <p:spPr>
          <a:xfrm>
            <a:off x="2474260" y="1900522"/>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96D340D0-05CA-2333-9FF0-DE3800636D7E}"/>
              </a:ext>
            </a:extLst>
          </p:cNvPr>
          <p:cNvSpPr txBox="1"/>
          <p:nvPr/>
        </p:nvSpPr>
        <p:spPr>
          <a:xfrm>
            <a:off x="2492189" y="4128248"/>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
        <p:nvSpPr>
          <p:cNvPr id="7" name="TextBox 6">
            <a:extLst>
              <a:ext uri="{FF2B5EF4-FFF2-40B4-BE49-F238E27FC236}">
                <a16:creationId xmlns:a16="http://schemas.microsoft.com/office/drawing/2014/main" id="{3D2905E0-2BD7-AE69-13D2-CD3F29C4640B}"/>
              </a:ext>
            </a:extLst>
          </p:cNvPr>
          <p:cNvSpPr txBox="1"/>
          <p:nvPr/>
        </p:nvSpPr>
        <p:spPr>
          <a:xfrm>
            <a:off x="3899641" y="1891561"/>
            <a:ext cx="1463040" cy="1754326"/>
          </a:xfrm>
          <a:prstGeom prst="rect">
            <a:avLst/>
          </a:prstGeom>
          <a:noFill/>
        </p:spPr>
        <p:txBody>
          <a:bodyPr wrap="square" rtlCol="0">
            <a:spAutoFit/>
          </a:bodyPr>
          <a:lstStyle/>
          <a:p>
            <a:r>
              <a:rPr lang="en-US" dirty="0"/>
              <a:t>Sexual misconduct; we’re free in Christ to do what we want</a:t>
            </a:r>
          </a:p>
        </p:txBody>
      </p:sp>
      <p:sp>
        <p:nvSpPr>
          <p:cNvPr id="8" name="TextBox 7">
            <a:extLst>
              <a:ext uri="{FF2B5EF4-FFF2-40B4-BE49-F238E27FC236}">
                <a16:creationId xmlns:a16="http://schemas.microsoft.com/office/drawing/2014/main" id="{83834C1D-5AB4-0444-9513-619EABD803E9}"/>
              </a:ext>
            </a:extLst>
          </p:cNvPr>
          <p:cNvSpPr txBox="1"/>
          <p:nvPr/>
        </p:nvSpPr>
        <p:spPr>
          <a:xfrm>
            <a:off x="3917570" y="4119287"/>
            <a:ext cx="1463040" cy="2031325"/>
          </a:xfrm>
          <a:prstGeom prst="rect">
            <a:avLst/>
          </a:prstGeom>
          <a:noFill/>
        </p:spPr>
        <p:txBody>
          <a:bodyPr wrap="square" rtlCol="0">
            <a:spAutoFit/>
          </a:bodyPr>
          <a:lstStyle/>
          <a:p>
            <a:r>
              <a:rPr lang="en-US" dirty="0"/>
              <a:t>What you do w/ your body matters now &amp; in future; sexual integrity a “must”</a:t>
            </a:r>
          </a:p>
        </p:txBody>
      </p:sp>
      <p:sp>
        <p:nvSpPr>
          <p:cNvPr id="3" name="TextBox 2">
            <a:extLst>
              <a:ext uri="{FF2B5EF4-FFF2-40B4-BE49-F238E27FC236}">
                <a16:creationId xmlns:a16="http://schemas.microsoft.com/office/drawing/2014/main" id="{03A2C9F5-0D96-6A5F-245A-55EB7D53109E}"/>
              </a:ext>
            </a:extLst>
          </p:cNvPr>
          <p:cNvSpPr txBox="1"/>
          <p:nvPr/>
        </p:nvSpPr>
        <p:spPr>
          <a:xfrm>
            <a:off x="5325011" y="1918458"/>
            <a:ext cx="1463040" cy="1200329"/>
          </a:xfrm>
          <a:prstGeom prst="rect">
            <a:avLst/>
          </a:prstGeom>
          <a:noFill/>
        </p:spPr>
        <p:txBody>
          <a:bodyPr wrap="square" rtlCol="0">
            <a:spAutoFit/>
          </a:bodyPr>
          <a:lstStyle/>
          <a:p>
            <a:r>
              <a:rPr lang="en-US" dirty="0"/>
              <a:t>Can you eat meat sacrificed to other gods?</a:t>
            </a:r>
          </a:p>
        </p:txBody>
      </p:sp>
      <p:sp>
        <p:nvSpPr>
          <p:cNvPr id="9" name="TextBox 8">
            <a:extLst>
              <a:ext uri="{FF2B5EF4-FFF2-40B4-BE49-F238E27FC236}">
                <a16:creationId xmlns:a16="http://schemas.microsoft.com/office/drawing/2014/main" id="{72C1E704-09F1-04C2-D75F-6E07A7EF0615}"/>
              </a:ext>
            </a:extLst>
          </p:cNvPr>
          <p:cNvSpPr txBox="1"/>
          <p:nvPr/>
        </p:nvSpPr>
        <p:spPr>
          <a:xfrm>
            <a:off x="5342940" y="4146184"/>
            <a:ext cx="1463040" cy="2031325"/>
          </a:xfrm>
          <a:prstGeom prst="rect">
            <a:avLst/>
          </a:prstGeom>
          <a:noFill/>
        </p:spPr>
        <p:txBody>
          <a:bodyPr wrap="square" rtlCol="0">
            <a:spAutoFit/>
          </a:bodyPr>
          <a:lstStyle/>
          <a:p>
            <a:r>
              <a:rPr lang="en-US" dirty="0"/>
              <a:t>No, if some-one thinks you’re wor-shiping other gods; yes, if everyone understands</a:t>
            </a:r>
          </a:p>
        </p:txBody>
      </p:sp>
    </p:spTree>
    <p:extLst>
      <p:ext uri="{BB962C8B-B14F-4D97-AF65-F5344CB8AC3E}">
        <p14:creationId xmlns:p14="http://schemas.microsoft.com/office/powerpoint/2010/main" val="764352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B2882-969C-8313-5ADF-BC7D6ED988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1F5522-2669-F861-62BD-865F05571DA0}"/>
              </a:ext>
            </a:extLst>
          </p:cNvPr>
          <p:cNvSpPr>
            <a:spLocks noGrp="1"/>
          </p:cNvSpPr>
          <p:nvPr>
            <p:ph type="title"/>
          </p:nvPr>
        </p:nvSpPr>
        <p:spPr/>
        <p:txBody>
          <a:bodyPr>
            <a:normAutofit/>
          </a:bodyPr>
          <a:lstStyle/>
          <a:p>
            <a:r>
              <a:rPr lang="en-US" dirty="0"/>
              <a:t>Lesson Six</a:t>
            </a:r>
            <a:br>
              <a:rPr lang="en-US" dirty="0"/>
            </a:br>
            <a:r>
              <a:rPr lang="en-US" sz="3200" dirty="0"/>
              <a:t>Now You Are the Body of Christ</a:t>
            </a:r>
            <a:endParaRPr lang="en-US" dirty="0"/>
          </a:p>
        </p:txBody>
      </p:sp>
      <p:sp>
        <p:nvSpPr>
          <p:cNvPr id="3" name="Content Placeholder 2">
            <a:extLst>
              <a:ext uri="{FF2B5EF4-FFF2-40B4-BE49-F238E27FC236}">
                <a16:creationId xmlns:a16="http://schemas.microsoft.com/office/drawing/2014/main" id="{BACB5D15-7699-A1CC-991C-749ABB521946}"/>
              </a:ext>
            </a:extLst>
          </p:cNvPr>
          <p:cNvSpPr>
            <a:spLocks noGrp="1"/>
          </p:cNvSpPr>
          <p:nvPr>
            <p:ph idx="1"/>
          </p:nvPr>
        </p:nvSpPr>
        <p:spPr/>
        <p:txBody>
          <a:bodyPr>
            <a:normAutofit/>
          </a:bodyPr>
          <a:lstStyle/>
          <a:p>
            <a:r>
              <a:rPr lang="en-US" dirty="0"/>
              <a:t>1 Cor. 11:17-34 &amp; 12 – worship reflects congregation’s unity in Christ &amp; love for each other</a:t>
            </a:r>
          </a:p>
          <a:p>
            <a:pPr lvl="1"/>
            <a:r>
              <a:rPr lang="en-US" dirty="0"/>
              <a:t>Share Lord’s Supper together as 1 body in Christ</a:t>
            </a:r>
          </a:p>
          <a:p>
            <a:pPr lvl="1"/>
            <a:r>
              <a:rPr lang="en-US" dirty="0"/>
              <a:t>Together they received gifts for church to thrive</a:t>
            </a:r>
          </a:p>
          <a:p>
            <a:r>
              <a:rPr lang="en-US" dirty="0"/>
              <a:t>Lord’s Supper to be shared together</a:t>
            </a:r>
          </a:p>
          <a:p>
            <a:pPr lvl="1"/>
            <a:r>
              <a:rPr lang="en-US" dirty="0"/>
              <a:t>Opening Activity – p. 70</a:t>
            </a:r>
          </a:p>
          <a:p>
            <a:pPr lvl="1"/>
            <a:r>
              <a:rPr lang="en-US" dirty="0"/>
              <a:t>Read &amp; discuss 2 sections on pp. 64-65</a:t>
            </a:r>
          </a:p>
          <a:p>
            <a:pPr lvl="1"/>
            <a:r>
              <a:rPr lang="en-US" dirty="0"/>
              <a:t>Questions @ top, left corner of p. 66</a:t>
            </a:r>
          </a:p>
          <a:p>
            <a:pPr lvl="1"/>
            <a:r>
              <a:rPr lang="en-US" dirty="0"/>
              <a:t>Key vv – 11:23-26, 28</a:t>
            </a:r>
          </a:p>
        </p:txBody>
      </p:sp>
    </p:spTree>
    <p:extLst>
      <p:ext uri="{BB962C8B-B14F-4D97-AF65-F5344CB8AC3E}">
        <p14:creationId xmlns:p14="http://schemas.microsoft.com/office/powerpoint/2010/main" val="3672478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C7FB9-92DC-31DB-16CA-1B5E09AA5A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F47EF-56AD-A55D-9766-C11A63967D6D}"/>
              </a:ext>
            </a:extLst>
          </p:cNvPr>
          <p:cNvSpPr>
            <a:spLocks noGrp="1"/>
          </p:cNvSpPr>
          <p:nvPr>
            <p:ph type="title"/>
          </p:nvPr>
        </p:nvSpPr>
        <p:spPr/>
        <p:txBody>
          <a:bodyPr>
            <a:normAutofit/>
          </a:bodyPr>
          <a:lstStyle/>
          <a:p>
            <a:r>
              <a:rPr lang="en-US" dirty="0"/>
              <a:t>Lesson Six</a:t>
            </a:r>
            <a:br>
              <a:rPr lang="en-US" dirty="0"/>
            </a:br>
            <a:r>
              <a:rPr lang="en-US" sz="3200" dirty="0"/>
              <a:t>Now You Are the Body of Christ</a:t>
            </a:r>
            <a:endParaRPr lang="en-US" dirty="0"/>
          </a:p>
        </p:txBody>
      </p:sp>
      <p:sp>
        <p:nvSpPr>
          <p:cNvPr id="3" name="Content Placeholder 2">
            <a:extLst>
              <a:ext uri="{FF2B5EF4-FFF2-40B4-BE49-F238E27FC236}">
                <a16:creationId xmlns:a16="http://schemas.microsoft.com/office/drawing/2014/main" id="{EAA1B82C-8EEF-F2C8-B338-40F33E1BD39F}"/>
              </a:ext>
            </a:extLst>
          </p:cNvPr>
          <p:cNvSpPr>
            <a:spLocks noGrp="1"/>
          </p:cNvSpPr>
          <p:nvPr>
            <p:ph idx="1"/>
          </p:nvPr>
        </p:nvSpPr>
        <p:spPr/>
        <p:txBody>
          <a:bodyPr>
            <a:normAutofit/>
          </a:bodyPr>
          <a:lstStyle/>
          <a:p>
            <a:r>
              <a:rPr lang="en-US" dirty="0"/>
              <a:t>Together they’re the body of Christ</a:t>
            </a:r>
          </a:p>
          <a:p>
            <a:pPr lvl="1"/>
            <a:r>
              <a:rPr lang="en-US" dirty="0"/>
              <a:t>Gifts of the Holy Spirit</a:t>
            </a:r>
          </a:p>
          <a:p>
            <a:pPr lvl="2"/>
            <a:r>
              <a:rPr lang="en-US" dirty="0"/>
              <a:t>Spiritual gifts to glorify God &amp; build body of Christ</a:t>
            </a:r>
          </a:p>
          <a:p>
            <a:pPr lvl="2"/>
            <a:r>
              <a:rPr lang="en-US" dirty="0"/>
              <a:t>List of 9 spiritual gifts – 12:8-10</a:t>
            </a:r>
          </a:p>
          <a:p>
            <a:pPr lvl="1"/>
            <a:r>
              <a:rPr lang="en-US" dirty="0"/>
              <a:t>Parts of the body</a:t>
            </a:r>
          </a:p>
          <a:p>
            <a:pPr lvl="2"/>
            <a:r>
              <a:rPr lang="en-US" dirty="0"/>
              <a:t>If you had to LOSE 1 body part, what would it be?</a:t>
            </a:r>
          </a:p>
          <a:p>
            <a:pPr lvl="2"/>
            <a:r>
              <a:rPr lang="en-US" dirty="0"/>
              <a:t>Each has its place &amp; is needed</a:t>
            </a:r>
          </a:p>
          <a:p>
            <a:pPr lvl="2"/>
            <a:r>
              <a:rPr lang="en-US" dirty="0"/>
              <a:t>12:12-13 – all baptized by 1 Holy Spirit into 1 body</a:t>
            </a:r>
          </a:p>
          <a:p>
            <a:pPr lvl="2"/>
            <a:r>
              <a:rPr lang="en-US" dirty="0"/>
              <a:t>12:26 – if 1 suffers, all suffer; if 1 honored, all rejoice together</a:t>
            </a:r>
          </a:p>
          <a:p>
            <a:pPr lvl="1"/>
            <a:r>
              <a:rPr lang="en-US" dirty="0"/>
              <a:t>1</a:t>
            </a:r>
            <a:r>
              <a:rPr lang="en-US" baseline="30000" dirty="0"/>
              <a:t>st</a:t>
            </a:r>
            <a:r>
              <a:rPr lang="en-US" dirty="0"/>
              <a:t> half of “Discussion” activity on p. 70</a:t>
            </a:r>
          </a:p>
        </p:txBody>
      </p:sp>
    </p:spTree>
    <p:extLst>
      <p:ext uri="{BB962C8B-B14F-4D97-AF65-F5344CB8AC3E}">
        <p14:creationId xmlns:p14="http://schemas.microsoft.com/office/powerpoint/2010/main" val="211499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73E53-1464-BFBB-65DC-E6DDCB829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1D90E0-93D6-58D3-494E-92FD87FD5282}"/>
              </a:ext>
            </a:extLst>
          </p:cNvPr>
          <p:cNvSpPr>
            <a:spLocks noGrp="1"/>
          </p:cNvSpPr>
          <p:nvPr>
            <p:ph type="title"/>
          </p:nvPr>
        </p:nvSpPr>
        <p:spPr/>
        <p:txBody>
          <a:bodyPr>
            <a:normAutofit/>
          </a:bodyPr>
          <a:lstStyle/>
          <a:p>
            <a:r>
              <a:rPr lang="en-US" dirty="0"/>
              <a:t>Lesson Six</a:t>
            </a:r>
            <a:br>
              <a:rPr lang="en-US" dirty="0"/>
            </a:br>
            <a:r>
              <a:rPr lang="en-US" sz="3200" dirty="0"/>
              <a:t>Now You Are the Body of Christ</a:t>
            </a:r>
            <a:endParaRPr lang="en-US" dirty="0"/>
          </a:p>
        </p:txBody>
      </p:sp>
      <p:sp>
        <p:nvSpPr>
          <p:cNvPr id="3" name="Content Placeholder 2">
            <a:extLst>
              <a:ext uri="{FF2B5EF4-FFF2-40B4-BE49-F238E27FC236}">
                <a16:creationId xmlns:a16="http://schemas.microsoft.com/office/drawing/2014/main" id="{1CA2F879-A0C5-7527-3519-523B6C3D0D73}"/>
              </a:ext>
            </a:extLst>
          </p:cNvPr>
          <p:cNvSpPr>
            <a:spLocks noGrp="1"/>
          </p:cNvSpPr>
          <p:nvPr>
            <p:ph idx="1"/>
          </p:nvPr>
        </p:nvSpPr>
        <p:spPr/>
        <p:txBody>
          <a:bodyPr>
            <a:normAutofit/>
          </a:bodyPr>
          <a:lstStyle/>
          <a:p>
            <a:r>
              <a:rPr lang="en-US" dirty="0"/>
              <a:t>Serve Bread &amp; Grape Juice for refreshments</a:t>
            </a:r>
          </a:p>
          <a:p>
            <a:r>
              <a:rPr lang="en-US" dirty="0"/>
              <a:t>“Body Connections” Activity</a:t>
            </a:r>
          </a:p>
          <a:p>
            <a:r>
              <a:rPr lang="en-US" dirty="0"/>
              <a:t>“Every Part is Important” Activity </a:t>
            </a:r>
          </a:p>
          <a:p>
            <a:r>
              <a:rPr lang="en-US" dirty="0"/>
              <a:t>Prayer</a:t>
            </a:r>
          </a:p>
          <a:p>
            <a:pPr lvl="1"/>
            <a:r>
              <a:rPr lang="en-US" dirty="0"/>
              <a:t>Included prayer on Notes Page</a:t>
            </a:r>
          </a:p>
          <a:p>
            <a:pPr lvl="1"/>
            <a:r>
              <a:rPr lang="en-US" dirty="0"/>
              <a:t>“Precious Body, Precious Blood” hymn - </a:t>
            </a:r>
            <a:r>
              <a:rPr lang="en-US" dirty="0">
                <a:hlinkClick r:id="rId3"/>
              </a:rPr>
              <a:t>https://youtu.be/z_WrU9oWqh0?si=Eh-oz_i3WbFN_eEi</a:t>
            </a:r>
            <a:r>
              <a:rPr lang="en-US" dirty="0"/>
              <a:t> </a:t>
            </a:r>
          </a:p>
        </p:txBody>
      </p:sp>
    </p:spTree>
    <p:extLst>
      <p:ext uri="{BB962C8B-B14F-4D97-AF65-F5344CB8AC3E}">
        <p14:creationId xmlns:p14="http://schemas.microsoft.com/office/powerpoint/2010/main" val="624718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C5A02-3C47-9447-4D96-11CA8CEFE6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E86729-DDF5-CFB1-1C97-A88D00B4E87C}"/>
              </a:ext>
            </a:extLst>
          </p:cNvPr>
          <p:cNvSpPr>
            <a:spLocks noGrp="1"/>
          </p:cNvSpPr>
          <p:nvPr>
            <p:ph type="title"/>
          </p:nvPr>
        </p:nvSpPr>
        <p:spPr/>
        <p:txBody>
          <a:bodyPr>
            <a:normAutofit/>
          </a:bodyPr>
          <a:lstStyle/>
          <a:p>
            <a:r>
              <a:rPr lang="en-US" dirty="0"/>
              <a:t>Lesson Seven</a:t>
            </a:r>
            <a:br>
              <a:rPr lang="en-US" dirty="0"/>
            </a:br>
            <a:r>
              <a:rPr lang="en-US" sz="3200" dirty="0"/>
              <a:t>Christian Love</a:t>
            </a:r>
            <a:endParaRPr lang="en-US" dirty="0"/>
          </a:p>
        </p:txBody>
      </p:sp>
      <p:sp>
        <p:nvSpPr>
          <p:cNvPr id="3" name="Content Placeholder 2">
            <a:extLst>
              <a:ext uri="{FF2B5EF4-FFF2-40B4-BE49-F238E27FC236}">
                <a16:creationId xmlns:a16="http://schemas.microsoft.com/office/drawing/2014/main" id="{85CD5043-27E7-544B-7EBE-96BB160CEEA6}"/>
              </a:ext>
            </a:extLst>
          </p:cNvPr>
          <p:cNvSpPr>
            <a:spLocks noGrp="1"/>
          </p:cNvSpPr>
          <p:nvPr>
            <p:ph idx="1"/>
          </p:nvPr>
        </p:nvSpPr>
        <p:spPr>
          <a:xfrm>
            <a:off x="838200" y="1825625"/>
            <a:ext cx="10515600" cy="4667250"/>
          </a:xfrm>
        </p:spPr>
        <p:txBody>
          <a:bodyPr>
            <a:normAutofit/>
          </a:bodyPr>
          <a:lstStyle/>
          <a:p>
            <a:r>
              <a:rPr lang="en-US" dirty="0"/>
              <a:t>1 Cor. 13 &amp; 14 – Christian love is a verb</a:t>
            </a:r>
          </a:p>
          <a:p>
            <a:r>
              <a:rPr lang="en-US" dirty="0"/>
              <a:t>Greater gifts = faith, hope, &amp; especially love</a:t>
            </a:r>
          </a:p>
          <a:p>
            <a:r>
              <a:rPr lang="en-US" dirty="0"/>
              <a:t>What </a:t>
            </a:r>
            <a:r>
              <a:rPr lang="en-US" dirty="0">
                <a:solidFill>
                  <a:srgbClr val="FF0000"/>
                </a:solidFill>
              </a:rPr>
              <a:t>IS</a:t>
            </a:r>
            <a:r>
              <a:rPr lang="en-US" dirty="0"/>
              <a:t> &amp; </a:t>
            </a:r>
            <a:r>
              <a:rPr lang="en-US" dirty="0">
                <a:solidFill>
                  <a:srgbClr val="FF0000"/>
                </a:solidFill>
              </a:rPr>
              <a:t>IS NOT </a:t>
            </a:r>
            <a:r>
              <a:rPr lang="en-US" dirty="0"/>
              <a:t>love?  Hardest &amp; easiest to obey?</a:t>
            </a:r>
          </a:p>
          <a:p>
            <a:r>
              <a:rPr lang="en-US" dirty="0"/>
              <a:t>Exercise @ top, left of p. 75</a:t>
            </a:r>
          </a:p>
          <a:p>
            <a:r>
              <a:rPr lang="en-US" dirty="0"/>
              <a:t>Have spiritual gifts but no love 	     noisy gong</a:t>
            </a:r>
          </a:p>
          <a:p>
            <a:pPr lvl="1"/>
            <a:r>
              <a:rPr lang="en-US" dirty="0"/>
              <a:t>“Simply Love” on p. 75</a:t>
            </a:r>
          </a:p>
          <a:p>
            <a:pPr lvl="1"/>
            <a:r>
              <a:rPr lang="en-US" dirty="0"/>
              <a:t>Micah 6:8 – justice, kindness, humility = Paul’s love</a:t>
            </a:r>
          </a:p>
          <a:p>
            <a:pPr lvl="1"/>
            <a:r>
              <a:rPr lang="en-US" dirty="0"/>
              <a:t>Practice love by caring for others’ well-being</a:t>
            </a:r>
          </a:p>
        </p:txBody>
      </p:sp>
      <p:sp>
        <p:nvSpPr>
          <p:cNvPr id="4" name="Arrow: Right 3">
            <a:extLst>
              <a:ext uri="{FF2B5EF4-FFF2-40B4-BE49-F238E27FC236}">
                <a16:creationId xmlns:a16="http://schemas.microsoft.com/office/drawing/2014/main" id="{68CA33D4-74DD-C77F-E8DF-F935AE05B834}"/>
              </a:ext>
            </a:extLst>
          </p:cNvPr>
          <p:cNvSpPr>
            <a:spLocks noChangeAspect="1"/>
          </p:cNvSpPr>
          <p:nvPr/>
        </p:nvSpPr>
        <p:spPr>
          <a:xfrm>
            <a:off x="7081739" y="4409555"/>
            <a:ext cx="661481" cy="25972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3412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A52BD-B76F-B630-5006-ED91858CAF49}"/>
              </a:ext>
            </a:extLst>
          </p:cNvPr>
          <p:cNvSpPr>
            <a:spLocks noGrp="1"/>
          </p:cNvSpPr>
          <p:nvPr>
            <p:ph type="title"/>
          </p:nvPr>
        </p:nvSpPr>
        <p:spPr/>
        <p:txBody>
          <a:bodyPr/>
          <a:lstStyle/>
          <a:p>
            <a:r>
              <a:rPr lang="en-US" dirty="0"/>
              <a:t>Authors</a:t>
            </a:r>
          </a:p>
        </p:txBody>
      </p:sp>
      <p:sp>
        <p:nvSpPr>
          <p:cNvPr id="3" name="Content Placeholder 2">
            <a:extLst>
              <a:ext uri="{FF2B5EF4-FFF2-40B4-BE49-F238E27FC236}">
                <a16:creationId xmlns:a16="http://schemas.microsoft.com/office/drawing/2014/main" id="{800E8A4E-B30F-985D-85F6-AF56C9276409}"/>
              </a:ext>
            </a:extLst>
          </p:cNvPr>
          <p:cNvSpPr>
            <a:spLocks noGrp="1"/>
          </p:cNvSpPr>
          <p:nvPr>
            <p:ph idx="1"/>
          </p:nvPr>
        </p:nvSpPr>
        <p:spPr>
          <a:xfrm>
            <a:off x="838200" y="1806934"/>
            <a:ext cx="10515600" cy="4489693"/>
          </a:xfrm>
        </p:spPr>
        <p:txBody>
          <a:bodyPr>
            <a:normAutofit lnSpcReduction="10000"/>
          </a:bodyPr>
          <a:lstStyle/>
          <a:p>
            <a:pPr marL="114300" indent="0">
              <a:buNone/>
            </a:pPr>
            <a:r>
              <a:rPr lang="en-US" dirty="0"/>
              <a:t> Rev. Dr. Rhonda </a:t>
            </a:r>
            <a:r>
              <a:rPr lang="en-US" dirty="0" err="1"/>
              <a:t>Mawhood</a:t>
            </a:r>
            <a:r>
              <a:rPr lang="en-US" dirty="0"/>
              <a:t> Lee</a:t>
            </a:r>
          </a:p>
          <a:p>
            <a:pPr marL="114300" indent="0">
              <a:buNone/>
            </a:pPr>
            <a:endParaRPr lang="en-US" dirty="0"/>
          </a:p>
          <a:p>
            <a:pPr marL="114300" indent="0">
              <a:buNone/>
            </a:pPr>
            <a:endParaRPr lang="en-US" dirty="0"/>
          </a:p>
          <a:p>
            <a:pPr marL="114300" indent="0">
              <a:buNone/>
            </a:pPr>
            <a:endParaRPr lang="en-US" dirty="0"/>
          </a:p>
          <a:p>
            <a:pPr marL="114300" indent="0">
              <a:buNone/>
            </a:pPr>
            <a:endParaRPr lang="en-US" dirty="0"/>
          </a:p>
          <a:p>
            <a:pPr marL="114300" indent="0" algn="r">
              <a:buNone/>
            </a:pPr>
            <a:endParaRPr lang="en-US" dirty="0"/>
          </a:p>
          <a:p>
            <a:pPr marL="114300" indent="0">
              <a:spcBef>
                <a:spcPts val="0"/>
              </a:spcBef>
              <a:buNone/>
            </a:pPr>
            <a:endParaRPr lang="en-US" dirty="0"/>
          </a:p>
          <a:p>
            <a:pPr marL="114300" indent="0">
              <a:buNone/>
            </a:pPr>
            <a:r>
              <a:rPr lang="en-US" dirty="0"/>
              <a:t>							          Dr. Sarah Leer</a:t>
            </a:r>
          </a:p>
          <a:p>
            <a:pPr marL="114300" indent="0">
              <a:buNone/>
            </a:pPr>
            <a:endParaRPr lang="en-US" dirty="0"/>
          </a:p>
        </p:txBody>
      </p:sp>
      <p:pic>
        <p:nvPicPr>
          <p:cNvPr id="5" name="Picture 4">
            <a:extLst>
              <a:ext uri="{FF2B5EF4-FFF2-40B4-BE49-F238E27FC236}">
                <a16:creationId xmlns:a16="http://schemas.microsoft.com/office/drawing/2014/main" id="{17C6B02C-8203-53F4-C564-44A55807EBEC}"/>
              </a:ext>
            </a:extLst>
          </p:cNvPr>
          <p:cNvPicPr>
            <a:picLocks noChangeAspect="1"/>
          </p:cNvPicPr>
          <p:nvPr/>
        </p:nvPicPr>
        <p:blipFill>
          <a:blip r:embed="rId3"/>
          <a:stretch>
            <a:fillRect/>
          </a:stretch>
        </p:blipFill>
        <p:spPr>
          <a:xfrm>
            <a:off x="1081439" y="2302261"/>
            <a:ext cx="3108960" cy="3725615"/>
          </a:xfrm>
          <a:prstGeom prst="rect">
            <a:avLst/>
          </a:prstGeom>
        </p:spPr>
      </p:pic>
      <p:pic>
        <p:nvPicPr>
          <p:cNvPr id="6" name="Picture 5">
            <a:extLst>
              <a:ext uri="{FF2B5EF4-FFF2-40B4-BE49-F238E27FC236}">
                <a16:creationId xmlns:a16="http://schemas.microsoft.com/office/drawing/2014/main" id="{A527381F-4215-151A-D0DD-48612CEC64E3}"/>
              </a:ext>
            </a:extLst>
          </p:cNvPr>
          <p:cNvPicPr>
            <a:picLocks noChangeAspect="1"/>
          </p:cNvPicPr>
          <p:nvPr/>
        </p:nvPicPr>
        <p:blipFill>
          <a:blip r:embed="rId4"/>
          <a:stretch>
            <a:fillRect/>
          </a:stretch>
        </p:blipFill>
        <p:spPr>
          <a:xfrm>
            <a:off x="7852954" y="1970148"/>
            <a:ext cx="3108960" cy="3648536"/>
          </a:xfrm>
          <a:prstGeom prst="rect">
            <a:avLst/>
          </a:prstGeom>
        </p:spPr>
      </p:pic>
      <p:pic>
        <p:nvPicPr>
          <p:cNvPr id="8" name="Picture 7">
            <a:extLst>
              <a:ext uri="{FF2B5EF4-FFF2-40B4-BE49-F238E27FC236}">
                <a16:creationId xmlns:a16="http://schemas.microsoft.com/office/drawing/2014/main" id="{CBFAFD4F-F273-6D49-16FD-BD9CB9150E9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020710" y="3349843"/>
            <a:ext cx="2011680" cy="1322674"/>
          </a:xfrm>
          <a:prstGeom prst="rect">
            <a:avLst/>
          </a:prstGeom>
        </p:spPr>
      </p:pic>
      <p:sp>
        <p:nvSpPr>
          <p:cNvPr id="9" name="TextBox 8">
            <a:extLst>
              <a:ext uri="{FF2B5EF4-FFF2-40B4-BE49-F238E27FC236}">
                <a16:creationId xmlns:a16="http://schemas.microsoft.com/office/drawing/2014/main" id="{749CD309-F448-B200-E512-0F02E413766A}"/>
              </a:ext>
            </a:extLst>
          </p:cNvPr>
          <p:cNvSpPr txBox="1"/>
          <p:nvPr/>
        </p:nvSpPr>
        <p:spPr>
          <a:xfrm>
            <a:off x="4595159" y="10052613"/>
            <a:ext cx="2743200" cy="230832"/>
          </a:xfrm>
          <a:prstGeom prst="rect">
            <a:avLst/>
          </a:prstGeom>
          <a:noFill/>
        </p:spPr>
        <p:txBody>
          <a:bodyPr wrap="square" rtlCol="0">
            <a:spAutoFit/>
          </a:bodyPr>
          <a:lstStyle/>
          <a:p>
            <a:r>
              <a:rPr lang="en-US" sz="900">
                <a:hlinkClick r:id="rId6" tooltip="https://www.picpedia.org/chalkboard/a/author.html"/>
              </a:rPr>
              <a:t>This Photo</a:t>
            </a:r>
            <a:r>
              <a:rPr lang="en-US" sz="900"/>
              <a:t> by Unknown Author is licensed under </a:t>
            </a:r>
            <a:r>
              <a:rPr lang="en-US" sz="900">
                <a:hlinkClick r:id="rId7" tooltip="https://creativecommons.org/licenses/by-sa/3.0/"/>
              </a:rPr>
              <a:t>CC BY-SA</a:t>
            </a:r>
            <a:endParaRPr lang="en-US" sz="900"/>
          </a:p>
        </p:txBody>
      </p:sp>
      <p:pic>
        <p:nvPicPr>
          <p:cNvPr id="12" name="Graphic 11" descr="Arrow: Slight curve with solid fill">
            <a:extLst>
              <a:ext uri="{FF2B5EF4-FFF2-40B4-BE49-F238E27FC236}">
                <a16:creationId xmlns:a16="http://schemas.microsoft.com/office/drawing/2014/main" id="{F36A0570-2E0C-99A2-BD1B-F08AC8C3437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695393" y="4824075"/>
            <a:ext cx="914400" cy="914400"/>
          </a:xfrm>
          <a:prstGeom prst="rect">
            <a:avLst/>
          </a:prstGeom>
        </p:spPr>
      </p:pic>
      <p:pic>
        <p:nvPicPr>
          <p:cNvPr id="14" name="Graphic 13" descr="Arrow: Slight curve with solid fill">
            <a:extLst>
              <a:ext uri="{FF2B5EF4-FFF2-40B4-BE49-F238E27FC236}">
                <a16:creationId xmlns:a16="http://schemas.microsoft.com/office/drawing/2014/main" id="{35DB9877-A8E9-81B6-20CC-17FF6DF5711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flipH="1">
            <a:off x="4348933" y="2514600"/>
            <a:ext cx="914400" cy="914400"/>
          </a:xfrm>
          <a:prstGeom prst="rect">
            <a:avLst/>
          </a:prstGeom>
        </p:spPr>
      </p:pic>
      <p:sp>
        <p:nvSpPr>
          <p:cNvPr id="15" name="Rectangle 14">
            <a:extLst>
              <a:ext uri="{FF2B5EF4-FFF2-40B4-BE49-F238E27FC236}">
                <a16:creationId xmlns:a16="http://schemas.microsoft.com/office/drawing/2014/main" id="{C5406C37-9D53-301F-FBD2-75150CBEF208}"/>
              </a:ext>
            </a:extLst>
          </p:cNvPr>
          <p:cNvSpPr/>
          <p:nvPr/>
        </p:nvSpPr>
        <p:spPr>
          <a:xfrm>
            <a:off x="5192366" y="2615637"/>
            <a:ext cx="2193228"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accent4"/>
                </a:solidFill>
                <a:effectLst/>
                <a:latin typeface="Comic Sans MS" panose="030F0702030302020204" pitchFamily="66" charset="0"/>
              </a:rPr>
              <a:t>Bible Study</a:t>
            </a:r>
          </a:p>
        </p:txBody>
      </p:sp>
      <p:sp>
        <p:nvSpPr>
          <p:cNvPr id="17" name="Rectangle 16">
            <a:extLst>
              <a:ext uri="{FF2B5EF4-FFF2-40B4-BE49-F238E27FC236}">
                <a16:creationId xmlns:a16="http://schemas.microsoft.com/office/drawing/2014/main" id="{D91EECB6-FF4E-75BD-1C97-601D0DCF825B}"/>
              </a:ext>
            </a:extLst>
          </p:cNvPr>
          <p:cNvSpPr/>
          <p:nvPr/>
        </p:nvSpPr>
        <p:spPr>
          <a:xfrm>
            <a:off x="4595077" y="4795100"/>
            <a:ext cx="2353529" cy="954107"/>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accent4"/>
                </a:solidFill>
                <a:effectLst/>
                <a:latin typeface="Comic Sans MS" panose="030F0702030302020204" pitchFamily="66" charset="0"/>
              </a:rPr>
              <a:t>Suggestions </a:t>
            </a:r>
            <a:br>
              <a:rPr lang="en-US" sz="2800" b="1" cap="none" spc="0" dirty="0">
                <a:ln/>
                <a:solidFill>
                  <a:schemeClr val="accent4"/>
                </a:solidFill>
                <a:effectLst/>
                <a:latin typeface="Comic Sans MS" panose="030F0702030302020204" pitchFamily="66" charset="0"/>
              </a:rPr>
            </a:br>
            <a:r>
              <a:rPr lang="en-US" sz="2800" b="1" cap="none" spc="0" dirty="0">
                <a:ln/>
                <a:solidFill>
                  <a:schemeClr val="accent4"/>
                </a:solidFill>
                <a:effectLst/>
                <a:latin typeface="Comic Sans MS" panose="030F0702030302020204" pitchFamily="66" charset="0"/>
              </a:rPr>
              <a:t>for Leaders</a:t>
            </a:r>
          </a:p>
        </p:txBody>
      </p:sp>
    </p:spTree>
    <p:extLst>
      <p:ext uri="{BB962C8B-B14F-4D97-AF65-F5344CB8AC3E}">
        <p14:creationId xmlns:p14="http://schemas.microsoft.com/office/powerpoint/2010/main" val="37842943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B0F13B-08C0-D3A4-4A8E-BAC32BB6C8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F22AA3-329B-26BE-9000-6A7E6245EE9A}"/>
              </a:ext>
            </a:extLst>
          </p:cNvPr>
          <p:cNvSpPr>
            <a:spLocks noGrp="1"/>
          </p:cNvSpPr>
          <p:nvPr>
            <p:ph type="title"/>
          </p:nvPr>
        </p:nvSpPr>
        <p:spPr/>
        <p:txBody>
          <a:bodyPr>
            <a:normAutofit/>
          </a:bodyPr>
          <a:lstStyle/>
          <a:p>
            <a:r>
              <a:rPr lang="en-US" dirty="0"/>
              <a:t>Lesson Seven</a:t>
            </a:r>
            <a:br>
              <a:rPr lang="en-US" dirty="0"/>
            </a:br>
            <a:r>
              <a:rPr lang="en-US" sz="3200" dirty="0"/>
              <a:t>Christian Love</a:t>
            </a:r>
            <a:endParaRPr lang="en-US" dirty="0"/>
          </a:p>
        </p:txBody>
      </p:sp>
      <p:sp>
        <p:nvSpPr>
          <p:cNvPr id="3" name="Content Placeholder 2">
            <a:extLst>
              <a:ext uri="{FF2B5EF4-FFF2-40B4-BE49-F238E27FC236}">
                <a16:creationId xmlns:a16="http://schemas.microsoft.com/office/drawing/2014/main" id="{BAC7D37A-4491-FC6F-6EAF-9F664CEDF819}"/>
              </a:ext>
            </a:extLst>
          </p:cNvPr>
          <p:cNvSpPr>
            <a:spLocks noGrp="1"/>
          </p:cNvSpPr>
          <p:nvPr>
            <p:ph idx="1"/>
          </p:nvPr>
        </p:nvSpPr>
        <p:spPr>
          <a:xfrm>
            <a:off x="838200" y="1825625"/>
            <a:ext cx="10515600" cy="4667250"/>
          </a:xfrm>
        </p:spPr>
        <p:txBody>
          <a:bodyPr>
            <a:normAutofit/>
          </a:bodyPr>
          <a:lstStyle/>
          <a:p>
            <a:r>
              <a:rPr lang="en-US" dirty="0"/>
              <a:t>Ch. 14 describes their “Disorder” of Worship</a:t>
            </a:r>
          </a:p>
          <a:p>
            <a:pPr lvl="1"/>
            <a:r>
              <a:rPr lang="en-US" dirty="0"/>
              <a:t>Some made desire for spiritual gifts into obsession</a:t>
            </a:r>
          </a:p>
          <a:p>
            <a:pPr lvl="1"/>
            <a:r>
              <a:rPr lang="en-US" dirty="0"/>
              <a:t>Service was chaotic, confusing &amp; distracting</a:t>
            </a:r>
          </a:p>
          <a:p>
            <a:pPr lvl="1"/>
            <a:r>
              <a:rPr lang="en-US" dirty="0"/>
              <a:t>Do everything properly &amp; in order</a:t>
            </a:r>
          </a:p>
          <a:p>
            <a:r>
              <a:rPr lang="en-US" dirty="0"/>
              <a:t>Speaking in Tongues</a:t>
            </a:r>
          </a:p>
          <a:p>
            <a:pPr lvl="1"/>
            <a:r>
              <a:rPr lang="en-US" dirty="0"/>
              <a:t>Discusses misuse of tongues &amp; proper use of prophecy</a:t>
            </a:r>
          </a:p>
          <a:p>
            <a:pPr lvl="1"/>
            <a:r>
              <a:rPr lang="en-US" dirty="0"/>
              <a:t>Primary reason for worship = building up the church</a:t>
            </a:r>
          </a:p>
          <a:p>
            <a:pPr lvl="1"/>
            <a:r>
              <a:rPr lang="en-US" dirty="0"/>
              <a:t>Highlight v14:19 &amp; 14:23-24 on speech should instruct</a:t>
            </a:r>
          </a:p>
          <a:p>
            <a:pPr lvl="1"/>
            <a:r>
              <a:rPr lang="en-US" dirty="0"/>
              <a:t>V27 – No more than 2 or 3; 1 @ a time; someone interprets</a:t>
            </a:r>
          </a:p>
          <a:p>
            <a:pPr lvl="1"/>
            <a:endParaRPr lang="en-US" dirty="0"/>
          </a:p>
        </p:txBody>
      </p:sp>
    </p:spTree>
    <p:extLst>
      <p:ext uri="{BB962C8B-B14F-4D97-AF65-F5344CB8AC3E}">
        <p14:creationId xmlns:p14="http://schemas.microsoft.com/office/powerpoint/2010/main" val="25593994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8D676-1756-C42D-1C44-7F4FABFD5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F76ACC-F937-7E9A-58A7-6623E636F7E7}"/>
              </a:ext>
            </a:extLst>
          </p:cNvPr>
          <p:cNvSpPr>
            <a:spLocks noGrp="1"/>
          </p:cNvSpPr>
          <p:nvPr>
            <p:ph type="title"/>
          </p:nvPr>
        </p:nvSpPr>
        <p:spPr/>
        <p:txBody>
          <a:bodyPr>
            <a:normAutofit/>
          </a:bodyPr>
          <a:lstStyle/>
          <a:p>
            <a:r>
              <a:rPr lang="en-US" dirty="0"/>
              <a:t>Lesson Seven</a:t>
            </a:r>
            <a:br>
              <a:rPr lang="en-US" dirty="0"/>
            </a:br>
            <a:r>
              <a:rPr lang="en-US" sz="3200" dirty="0"/>
              <a:t>Christian Love</a:t>
            </a:r>
            <a:endParaRPr lang="en-US" dirty="0"/>
          </a:p>
        </p:txBody>
      </p:sp>
      <p:sp>
        <p:nvSpPr>
          <p:cNvPr id="3" name="Content Placeholder 2">
            <a:extLst>
              <a:ext uri="{FF2B5EF4-FFF2-40B4-BE49-F238E27FC236}">
                <a16:creationId xmlns:a16="http://schemas.microsoft.com/office/drawing/2014/main" id="{4377EC57-F9FE-EC5F-F87F-8786855DB32D}"/>
              </a:ext>
            </a:extLst>
          </p:cNvPr>
          <p:cNvSpPr>
            <a:spLocks noGrp="1"/>
          </p:cNvSpPr>
          <p:nvPr>
            <p:ph idx="1"/>
          </p:nvPr>
        </p:nvSpPr>
        <p:spPr>
          <a:xfrm>
            <a:off x="838200" y="1825625"/>
            <a:ext cx="10515600" cy="4667250"/>
          </a:xfrm>
        </p:spPr>
        <p:txBody>
          <a:bodyPr>
            <a:normAutofit/>
          </a:bodyPr>
          <a:lstStyle/>
          <a:p>
            <a:r>
              <a:rPr lang="en-US" dirty="0"/>
              <a:t>“The Cross Points Us to Love” – p. 76</a:t>
            </a:r>
          </a:p>
          <a:p>
            <a:pPr lvl="1"/>
            <a:r>
              <a:rPr lang="en-US" dirty="0"/>
              <a:t>Emulate Jesus showing God’s love</a:t>
            </a:r>
          </a:p>
          <a:p>
            <a:pPr lvl="1"/>
            <a:r>
              <a:rPr lang="en-US" dirty="0"/>
              <a:t>Use your role to serve &amp; seek well-being of others</a:t>
            </a:r>
          </a:p>
          <a:p>
            <a:r>
              <a:rPr lang="en-US" dirty="0"/>
              <a:t>“Contradictory Words About Women” – p. 76</a:t>
            </a:r>
          </a:p>
          <a:p>
            <a:pPr lvl="1"/>
            <a:r>
              <a:rPr lang="en-US" dirty="0"/>
              <a:t>Not about silencing women, but keeping order</a:t>
            </a:r>
          </a:p>
          <a:p>
            <a:pPr lvl="1"/>
            <a:r>
              <a:rPr lang="en-US" dirty="0"/>
              <a:t>Normally, women illiterate; men literate</a:t>
            </a:r>
          </a:p>
          <a:p>
            <a:pPr lvl="1"/>
            <a:r>
              <a:rPr lang="en-US" dirty="0"/>
              <a:t>Women learned orally; asked lots of questions</a:t>
            </a:r>
          </a:p>
          <a:p>
            <a:pPr lvl="1"/>
            <a:r>
              <a:rPr lang="en-US" dirty="0"/>
              <a:t>1</a:t>
            </a:r>
            <a:r>
              <a:rPr lang="en-US" baseline="30000" dirty="0"/>
              <a:t>st</a:t>
            </a:r>
            <a:r>
              <a:rPr lang="en-US" dirty="0"/>
              <a:t> time women can worship w/ men</a:t>
            </a:r>
          </a:p>
        </p:txBody>
      </p:sp>
    </p:spTree>
    <p:extLst>
      <p:ext uri="{BB962C8B-B14F-4D97-AF65-F5344CB8AC3E}">
        <p14:creationId xmlns:p14="http://schemas.microsoft.com/office/powerpoint/2010/main" val="1346134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F4E0A-A200-EA23-B87D-B7B74CC28AB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61D1FB6-6CBF-423D-7F1A-7FB5905D89C4}"/>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A350CB3B-7345-B954-1808-F4CB28D78447}"/>
              </a:ext>
            </a:extLst>
          </p:cNvPr>
          <p:cNvPicPr>
            <a:picLocks noChangeAspect="1"/>
          </p:cNvPicPr>
          <p:nvPr/>
        </p:nvPicPr>
        <p:blipFill>
          <a:blip r:embed="rId4"/>
          <a:stretch>
            <a:fillRect/>
          </a:stretch>
        </p:blipFill>
        <p:spPr>
          <a:xfrm>
            <a:off x="914400" y="457200"/>
            <a:ext cx="10345271" cy="5943600"/>
          </a:xfrm>
          <a:prstGeom prst="rect">
            <a:avLst/>
          </a:prstGeom>
        </p:spPr>
      </p:pic>
      <p:sp>
        <p:nvSpPr>
          <p:cNvPr id="5" name="TextBox 4">
            <a:extLst>
              <a:ext uri="{FF2B5EF4-FFF2-40B4-BE49-F238E27FC236}">
                <a16:creationId xmlns:a16="http://schemas.microsoft.com/office/drawing/2014/main" id="{64F54DE3-D1F8-760F-D69F-F1E2E6FC26D0}"/>
              </a:ext>
            </a:extLst>
          </p:cNvPr>
          <p:cNvSpPr txBox="1"/>
          <p:nvPr/>
        </p:nvSpPr>
        <p:spPr>
          <a:xfrm>
            <a:off x="2474260" y="1878160"/>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15F10B76-80A6-3F68-2C39-A420A72F04C3}"/>
              </a:ext>
            </a:extLst>
          </p:cNvPr>
          <p:cNvSpPr txBox="1"/>
          <p:nvPr/>
        </p:nvSpPr>
        <p:spPr>
          <a:xfrm>
            <a:off x="2492189" y="4119287"/>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
        <p:nvSpPr>
          <p:cNvPr id="7" name="TextBox 6">
            <a:extLst>
              <a:ext uri="{FF2B5EF4-FFF2-40B4-BE49-F238E27FC236}">
                <a16:creationId xmlns:a16="http://schemas.microsoft.com/office/drawing/2014/main" id="{B0EC1135-AC78-7545-E3F3-F3FFA8432DD5}"/>
              </a:ext>
            </a:extLst>
          </p:cNvPr>
          <p:cNvSpPr txBox="1"/>
          <p:nvPr/>
        </p:nvSpPr>
        <p:spPr>
          <a:xfrm>
            <a:off x="3899641" y="1878160"/>
            <a:ext cx="1463040" cy="1754326"/>
          </a:xfrm>
          <a:prstGeom prst="rect">
            <a:avLst/>
          </a:prstGeom>
          <a:noFill/>
        </p:spPr>
        <p:txBody>
          <a:bodyPr wrap="square" rtlCol="0">
            <a:spAutoFit/>
          </a:bodyPr>
          <a:lstStyle/>
          <a:p>
            <a:r>
              <a:rPr lang="en-US" dirty="0"/>
              <a:t>Sexual misconduct; we’re free in Christ to do what we want</a:t>
            </a:r>
          </a:p>
        </p:txBody>
      </p:sp>
      <p:sp>
        <p:nvSpPr>
          <p:cNvPr id="8" name="TextBox 7">
            <a:extLst>
              <a:ext uri="{FF2B5EF4-FFF2-40B4-BE49-F238E27FC236}">
                <a16:creationId xmlns:a16="http://schemas.microsoft.com/office/drawing/2014/main" id="{17C00863-BB9C-DF38-370C-3A5BB03A2BF2}"/>
              </a:ext>
            </a:extLst>
          </p:cNvPr>
          <p:cNvSpPr txBox="1"/>
          <p:nvPr/>
        </p:nvSpPr>
        <p:spPr>
          <a:xfrm>
            <a:off x="3917570" y="4119287"/>
            <a:ext cx="1463040" cy="2031325"/>
          </a:xfrm>
          <a:prstGeom prst="rect">
            <a:avLst/>
          </a:prstGeom>
          <a:noFill/>
        </p:spPr>
        <p:txBody>
          <a:bodyPr wrap="square" rtlCol="0">
            <a:spAutoFit/>
          </a:bodyPr>
          <a:lstStyle/>
          <a:p>
            <a:r>
              <a:rPr lang="en-US" dirty="0"/>
              <a:t>What you do w/ your body matters now &amp; in future; sexual integrity a “must”</a:t>
            </a:r>
          </a:p>
        </p:txBody>
      </p:sp>
      <p:sp>
        <p:nvSpPr>
          <p:cNvPr id="3" name="TextBox 2">
            <a:extLst>
              <a:ext uri="{FF2B5EF4-FFF2-40B4-BE49-F238E27FC236}">
                <a16:creationId xmlns:a16="http://schemas.microsoft.com/office/drawing/2014/main" id="{8CB02597-8420-47C8-604F-7464E8B78F76}"/>
              </a:ext>
            </a:extLst>
          </p:cNvPr>
          <p:cNvSpPr txBox="1"/>
          <p:nvPr/>
        </p:nvSpPr>
        <p:spPr>
          <a:xfrm>
            <a:off x="5325011" y="1878160"/>
            <a:ext cx="1463040" cy="1200329"/>
          </a:xfrm>
          <a:prstGeom prst="rect">
            <a:avLst/>
          </a:prstGeom>
          <a:noFill/>
        </p:spPr>
        <p:txBody>
          <a:bodyPr wrap="square" rtlCol="0">
            <a:spAutoFit/>
          </a:bodyPr>
          <a:lstStyle/>
          <a:p>
            <a:r>
              <a:rPr lang="en-US" dirty="0"/>
              <a:t>Can you eat meat sacrificed to other gods?</a:t>
            </a:r>
          </a:p>
        </p:txBody>
      </p:sp>
      <p:sp>
        <p:nvSpPr>
          <p:cNvPr id="9" name="TextBox 8">
            <a:extLst>
              <a:ext uri="{FF2B5EF4-FFF2-40B4-BE49-F238E27FC236}">
                <a16:creationId xmlns:a16="http://schemas.microsoft.com/office/drawing/2014/main" id="{30E22A3A-5952-904E-5FF3-A35D687988BC}"/>
              </a:ext>
            </a:extLst>
          </p:cNvPr>
          <p:cNvSpPr txBox="1"/>
          <p:nvPr/>
        </p:nvSpPr>
        <p:spPr>
          <a:xfrm>
            <a:off x="5342940" y="4119287"/>
            <a:ext cx="1463040" cy="2031325"/>
          </a:xfrm>
          <a:prstGeom prst="rect">
            <a:avLst/>
          </a:prstGeom>
          <a:noFill/>
        </p:spPr>
        <p:txBody>
          <a:bodyPr wrap="square" rtlCol="0">
            <a:spAutoFit/>
          </a:bodyPr>
          <a:lstStyle/>
          <a:p>
            <a:r>
              <a:rPr lang="en-US" dirty="0"/>
              <a:t>No, if some-one thinks you’re wor-shiping other gods; yes, if everyone understands</a:t>
            </a:r>
          </a:p>
        </p:txBody>
      </p:sp>
      <p:sp>
        <p:nvSpPr>
          <p:cNvPr id="13" name="TextBox 12">
            <a:extLst>
              <a:ext uri="{FF2B5EF4-FFF2-40B4-BE49-F238E27FC236}">
                <a16:creationId xmlns:a16="http://schemas.microsoft.com/office/drawing/2014/main" id="{90213142-71B1-13C2-A565-EF0BF1698562}"/>
              </a:ext>
            </a:extLst>
          </p:cNvPr>
          <p:cNvSpPr txBox="1"/>
          <p:nvPr/>
        </p:nvSpPr>
        <p:spPr>
          <a:xfrm>
            <a:off x="6712722" y="1878160"/>
            <a:ext cx="1463040" cy="1200329"/>
          </a:xfrm>
          <a:prstGeom prst="rect">
            <a:avLst/>
          </a:prstGeom>
          <a:noFill/>
        </p:spPr>
        <p:txBody>
          <a:bodyPr wrap="square" rtlCol="0">
            <a:spAutoFit/>
          </a:bodyPr>
          <a:lstStyle/>
          <a:p>
            <a:r>
              <a:rPr lang="en-US" dirty="0"/>
              <a:t>Disorderly worship; abusing spiritual gifts</a:t>
            </a:r>
          </a:p>
        </p:txBody>
      </p:sp>
      <p:sp>
        <p:nvSpPr>
          <p:cNvPr id="15" name="TextBox 14">
            <a:extLst>
              <a:ext uri="{FF2B5EF4-FFF2-40B4-BE49-F238E27FC236}">
                <a16:creationId xmlns:a16="http://schemas.microsoft.com/office/drawing/2014/main" id="{47E5FCB0-C938-73DE-728D-92E5FC6C40E8}"/>
              </a:ext>
            </a:extLst>
          </p:cNvPr>
          <p:cNvSpPr txBox="1"/>
          <p:nvPr/>
        </p:nvSpPr>
        <p:spPr>
          <a:xfrm>
            <a:off x="6730651" y="4119287"/>
            <a:ext cx="1463040" cy="2031325"/>
          </a:xfrm>
          <a:prstGeom prst="rect">
            <a:avLst/>
          </a:prstGeom>
          <a:noFill/>
        </p:spPr>
        <p:txBody>
          <a:bodyPr wrap="square" rtlCol="0">
            <a:spAutoFit/>
          </a:bodyPr>
          <a:lstStyle/>
          <a:p>
            <a:r>
              <a:rPr lang="en-US" dirty="0"/>
              <a:t>Worship is God's Spirit working thru everyone in unified way to build up church</a:t>
            </a:r>
          </a:p>
        </p:txBody>
      </p:sp>
    </p:spTree>
    <p:extLst>
      <p:ext uri="{BB962C8B-B14F-4D97-AF65-F5344CB8AC3E}">
        <p14:creationId xmlns:p14="http://schemas.microsoft.com/office/powerpoint/2010/main" val="13226884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42D8E-473E-55AD-7F4C-E81EF3DDE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E1190-49B9-AE3B-F1CE-FE9589E287B4}"/>
              </a:ext>
            </a:extLst>
          </p:cNvPr>
          <p:cNvSpPr>
            <a:spLocks noGrp="1"/>
          </p:cNvSpPr>
          <p:nvPr>
            <p:ph type="title"/>
          </p:nvPr>
        </p:nvSpPr>
        <p:spPr/>
        <p:txBody>
          <a:bodyPr>
            <a:normAutofit/>
          </a:bodyPr>
          <a:lstStyle/>
          <a:p>
            <a:r>
              <a:rPr lang="en-US" dirty="0"/>
              <a:t>Lesson Eight</a:t>
            </a:r>
            <a:br>
              <a:rPr lang="en-US" dirty="0"/>
            </a:br>
            <a:r>
              <a:rPr lang="en-US" sz="3200" dirty="0"/>
              <a:t>Hope in the Resurrection</a:t>
            </a:r>
            <a:endParaRPr lang="en-US" dirty="0"/>
          </a:p>
        </p:txBody>
      </p:sp>
      <p:sp>
        <p:nvSpPr>
          <p:cNvPr id="3" name="Content Placeholder 2">
            <a:extLst>
              <a:ext uri="{FF2B5EF4-FFF2-40B4-BE49-F238E27FC236}">
                <a16:creationId xmlns:a16="http://schemas.microsoft.com/office/drawing/2014/main" id="{75A8E25E-A1C0-E69A-26DF-F845A2E3E5CF}"/>
              </a:ext>
            </a:extLst>
          </p:cNvPr>
          <p:cNvSpPr>
            <a:spLocks noGrp="1"/>
          </p:cNvSpPr>
          <p:nvPr>
            <p:ph idx="1"/>
          </p:nvPr>
        </p:nvSpPr>
        <p:spPr>
          <a:xfrm>
            <a:off x="838200" y="1825625"/>
            <a:ext cx="10515600" cy="4667250"/>
          </a:xfrm>
        </p:spPr>
        <p:txBody>
          <a:bodyPr>
            <a:normAutofit/>
          </a:bodyPr>
          <a:lstStyle/>
          <a:p>
            <a:r>
              <a:rPr lang="en-US" dirty="0"/>
              <a:t>1 Cor. 15 – Defense of Jesus’ resurrection &amp; future resurrection of believers</a:t>
            </a:r>
          </a:p>
          <a:p>
            <a:r>
              <a:rPr lang="en-US" dirty="0"/>
              <a:t>Break into pairs &amp; discuss</a:t>
            </a:r>
          </a:p>
          <a:p>
            <a:pPr lvl="1"/>
            <a:r>
              <a:rPr lang="en-US" dirty="0"/>
              <a:t>Are you afraid of dying?</a:t>
            </a:r>
          </a:p>
          <a:p>
            <a:pPr lvl="1"/>
            <a:r>
              <a:rPr lang="en-US" dirty="0"/>
              <a:t>What happens after death?</a:t>
            </a:r>
          </a:p>
          <a:p>
            <a:pPr lvl="1"/>
            <a:r>
              <a:rPr lang="en-US" dirty="0"/>
              <a:t>Will we have scars / disabilities in Heaven?</a:t>
            </a:r>
          </a:p>
          <a:p>
            <a:pPr lvl="1"/>
            <a:r>
              <a:rPr lang="en-US" dirty="0"/>
              <a:t>Why is Christ’s resurrection central to our faith?</a:t>
            </a:r>
          </a:p>
          <a:p>
            <a:endParaRPr lang="en-US" dirty="0"/>
          </a:p>
        </p:txBody>
      </p:sp>
    </p:spTree>
    <p:extLst>
      <p:ext uri="{BB962C8B-B14F-4D97-AF65-F5344CB8AC3E}">
        <p14:creationId xmlns:p14="http://schemas.microsoft.com/office/powerpoint/2010/main" val="1604364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824CB-768E-DC3A-4E7D-AB9AD3A688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F6BD46-C5B0-B54C-A2EB-DB5896D48FF6}"/>
              </a:ext>
            </a:extLst>
          </p:cNvPr>
          <p:cNvSpPr>
            <a:spLocks noGrp="1"/>
          </p:cNvSpPr>
          <p:nvPr>
            <p:ph type="title"/>
          </p:nvPr>
        </p:nvSpPr>
        <p:spPr/>
        <p:txBody>
          <a:bodyPr>
            <a:normAutofit/>
          </a:bodyPr>
          <a:lstStyle/>
          <a:p>
            <a:r>
              <a:rPr lang="en-US" dirty="0"/>
              <a:t>Lesson Eight</a:t>
            </a:r>
            <a:br>
              <a:rPr lang="en-US" dirty="0"/>
            </a:br>
            <a:r>
              <a:rPr lang="en-US" sz="3200" dirty="0"/>
              <a:t>Hope in the Resurrection</a:t>
            </a:r>
            <a:endParaRPr lang="en-US" dirty="0"/>
          </a:p>
        </p:txBody>
      </p:sp>
      <p:sp>
        <p:nvSpPr>
          <p:cNvPr id="3" name="Content Placeholder 2">
            <a:extLst>
              <a:ext uri="{FF2B5EF4-FFF2-40B4-BE49-F238E27FC236}">
                <a16:creationId xmlns:a16="http://schemas.microsoft.com/office/drawing/2014/main" id="{B087B296-0CEE-9880-48F1-FC5AAFF498EC}"/>
              </a:ext>
            </a:extLst>
          </p:cNvPr>
          <p:cNvSpPr>
            <a:spLocks noGrp="1"/>
          </p:cNvSpPr>
          <p:nvPr>
            <p:ph idx="1"/>
          </p:nvPr>
        </p:nvSpPr>
        <p:spPr>
          <a:xfrm>
            <a:off x="838200" y="1825625"/>
            <a:ext cx="10515600" cy="4667250"/>
          </a:xfrm>
        </p:spPr>
        <p:txBody>
          <a:bodyPr>
            <a:normAutofit/>
          </a:bodyPr>
          <a:lstStyle/>
          <a:p>
            <a:r>
              <a:rPr lang="en-US" dirty="0"/>
              <a:t>15:1-11 – resurrection explained in the gospel</a:t>
            </a:r>
          </a:p>
          <a:p>
            <a:pPr lvl="1"/>
            <a:r>
              <a:rPr lang="en-US" dirty="0"/>
              <a:t>3b-7 – Paul’s account of resurrection appearances</a:t>
            </a:r>
          </a:p>
          <a:p>
            <a:pPr lvl="1"/>
            <a:r>
              <a:rPr lang="en-US" dirty="0"/>
              <a:t>Witnesses of resurrected Christ prove there’s resurrection</a:t>
            </a:r>
          </a:p>
          <a:p>
            <a:pPr lvl="1"/>
            <a:r>
              <a:rPr lang="en-US" dirty="0"/>
              <a:t>8-11 – Reflects Paul’s humility &amp; gratitude for God’s grace</a:t>
            </a:r>
          </a:p>
          <a:p>
            <a:r>
              <a:rPr lang="en-US" dirty="0"/>
              <a:t>15:12-34 – resurrection of the dead</a:t>
            </a:r>
          </a:p>
          <a:p>
            <a:pPr lvl="1"/>
            <a:r>
              <a:rPr lang="en-US" dirty="0"/>
              <a:t>If no resurrection, Christ didn’t die for our sins, faith futile</a:t>
            </a:r>
          </a:p>
          <a:p>
            <a:pPr lvl="1"/>
            <a:r>
              <a:rPr lang="en-US" dirty="0"/>
              <a:t>Because of Adam, all die; because of Christ, all made alive</a:t>
            </a:r>
          </a:p>
          <a:p>
            <a:pPr lvl="1"/>
            <a:r>
              <a:rPr lang="en-US" dirty="0"/>
              <a:t>23-26 – Order of “the end” events</a:t>
            </a:r>
          </a:p>
          <a:p>
            <a:pPr lvl="1"/>
            <a:r>
              <a:rPr lang="en-US" dirty="0"/>
              <a:t>33 – Bad company ruins good morals.</a:t>
            </a:r>
          </a:p>
          <a:p>
            <a:pPr lvl="1"/>
            <a:endParaRPr lang="en-US" dirty="0"/>
          </a:p>
        </p:txBody>
      </p:sp>
    </p:spTree>
    <p:extLst>
      <p:ext uri="{BB962C8B-B14F-4D97-AF65-F5344CB8AC3E}">
        <p14:creationId xmlns:p14="http://schemas.microsoft.com/office/powerpoint/2010/main" val="4108051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7EC8-046F-E87D-8BC5-7CA94932B2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E06CA-D4CC-31F0-19F7-F9BDB94DED97}"/>
              </a:ext>
            </a:extLst>
          </p:cNvPr>
          <p:cNvSpPr>
            <a:spLocks noGrp="1"/>
          </p:cNvSpPr>
          <p:nvPr>
            <p:ph type="title"/>
          </p:nvPr>
        </p:nvSpPr>
        <p:spPr/>
        <p:txBody>
          <a:bodyPr>
            <a:normAutofit/>
          </a:bodyPr>
          <a:lstStyle/>
          <a:p>
            <a:r>
              <a:rPr lang="en-US" dirty="0"/>
              <a:t>Lesson Eight</a:t>
            </a:r>
            <a:br>
              <a:rPr lang="en-US" dirty="0"/>
            </a:br>
            <a:r>
              <a:rPr lang="en-US" sz="3200" dirty="0"/>
              <a:t>Hope in the Resurrection</a:t>
            </a:r>
            <a:endParaRPr lang="en-US" dirty="0"/>
          </a:p>
        </p:txBody>
      </p:sp>
      <p:sp>
        <p:nvSpPr>
          <p:cNvPr id="3" name="Content Placeholder 2">
            <a:extLst>
              <a:ext uri="{FF2B5EF4-FFF2-40B4-BE49-F238E27FC236}">
                <a16:creationId xmlns:a16="http://schemas.microsoft.com/office/drawing/2014/main" id="{6C5DF784-2037-FEE0-2F93-ACFA9A7696CD}"/>
              </a:ext>
            </a:extLst>
          </p:cNvPr>
          <p:cNvSpPr>
            <a:spLocks noGrp="1"/>
          </p:cNvSpPr>
          <p:nvPr>
            <p:ph idx="1"/>
          </p:nvPr>
        </p:nvSpPr>
        <p:spPr>
          <a:xfrm>
            <a:off x="838200" y="1825625"/>
            <a:ext cx="10515600" cy="4667250"/>
          </a:xfrm>
        </p:spPr>
        <p:txBody>
          <a:bodyPr>
            <a:normAutofit/>
          </a:bodyPr>
          <a:lstStyle/>
          <a:p>
            <a:r>
              <a:rPr lang="en-US" dirty="0"/>
              <a:t>15:35-58 – resurrection of the body</a:t>
            </a:r>
          </a:p>
          <a:p>
            <a:pPr lvl="1"/>
            <a:r>
              <a:rPr lang="en-US" dirty="0"/>
              <a:t>35-38 – Seed planted, dies, eventually a plant comes forth</a:t>
            </a:r>
          </a:p>
          <a:p>
            <a:pPr lvl="1"/>
            <a:r>
              <a:rPr lang="en-US" dirty="0"/>
              <a:t>42 – Seed = earthly body; Plant = heavenly body</a:t>
            </a:r>
            <a:br>
              <a:rPr lang="en-US" dirty="0"/>
            </a:br>
            <a:r>
              <a:rPr lang="en-US" dirty="0"/>
              <a:t>Resurrected body lives forever</a:t>
            </a:r>
          </a:p>
          <a:p>
            <a:pPr lvl="1"/>
            <a:r>
              <a:rPr lang="en-US" dirty="0"/>
              <a:t>58 - </a:t>
            </a:r>
            <a:r>
              <a:rPr lang="en-US" sz="2750" dirty="0"/>
              <a:t>Be steadfast, immovable, always excelling in Lord’s work</a:t>
            </a:r>
          </a:p>
          <a:p>
            <a:r>
              <a:rPr lang="en-US" dirty="0"/>
              <a:t>Promise of resurrection invites believers to:</a:t>
            </a:r>
          </a:p>
          <a:p>
            <a:pPr lvl="1"/>
            <a:r>
              <a:rPr lang="en-US" dirty="0"/>
              <a:t>Live w/ courage</a:t>
            </a:r>
          </a:p>
          <a:p>
            <a:pPr lvl="1"/>
            <a:r>
              <a:rPr lang="en-US" dirty="0"/>
              <a:t>Have patience &amp; perseverance</a:t>
            </a:r>
          </a:p>
          <a:p>
            <a:pPr lvl="1"/>
            <a:r>
              <a:rPr lang="en-US" dirty="0"/>
              <a:t>God’s future renewal already underway thru Christ</a:t>
            </a:r>
          </a:p>
        </p:txBody>
      </p:sp>
    </p:spTree>
    <p:extLst>
      <p:ext uri="{BB962C8B-B14F-4D97-AF65-F5344CB8AC3E}">
        <p14:creationId xmlns:p14="http://schemas.microsoft.com/office/powerpoint/2010/main" val="1136643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D25C2-69F5-C47F-FA18-74B5BC719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B5AFC9-23C0-EB6C-5CB8-7E8BE08ABAB2}"/>
              </a:ext>
            </a:extLst>
          </p:cNvPr>
          <p:cNvSpPr>
            <a:spLocks noGrp="1"/>
          </p:cNvSpPr>
          <p:nvPr>
            <p:ph type="title"/>
          </p:nvPr>
        </p:nvSpPr>
        <p:spPr/>
        <p:txBody>
          <a:bodyPr>
            <a:normAutofit/>
          </a:bodyPr>
          <a:lstStyle/>
          <a:p>
            <a:r>
              <a:rPr lang="en-US" dirty="0"/>
              <a:t>Lesson Eight</a:t>
            </a:r>
            <a:br>
              <a:rPr lang="en-US" dirty="0"/>
            </a:br>
            <a:r>
              <a:rPr lang="en-US" sz="3200" dirty="0"/>
              <a:t>Hope in the Resurrection</a:t>
            </a:r>
            <a:endParaRPr lang="en-US" dirty="0"/>
          </a:p>
        </p:txBody>
      </p:sp>
      <p:sp>
        <p:nvSpPr>
          <p:cNvPr id="3" name="Content Placeholder 2">
            <a:extLst>
              <a:ext uri="{FF2B5EF4-FFF2-40B4-BE49-F238E27FC236}">
                <a16:creationId xmlns:a16="http://schemas.microsoft.com/office/drawing/2014/main" id="{6410B16E-A07D-3D87-EEB7-7AF92CF12A61}"/>
              </a:ext>
            </a:extLst>
          </p:cNvPr>
          <p:cNvSpPr>
            <a:spLocks noGrp="1"/>
          </p:cNvSpPr>
          <p:nvPr>
            <p:ph idx="1"/>
          </p:nvPr>
        </p:nvSpPr>
        <p:spPr>
          <a:xfrm>
            <a:off x="838200" y="1825625"/>
            <a:ext cx="10515600" cy="4667250"/>
          </a:xfrm>
        </p:spPr>
        <p:txBody>
          <a:bodyPr>
            <a:normAutofit lnSpcReduction="10000"/>
          </a:bodyPr>
          <a:lstStyle/>
          <a:p>
            <a:r>
              <a:rPr lang="en-US" dirty="0"/>
              <a:t>Hope Object Lesson - </a:t>
            </a:r>
            <a:r>
              <a:rPr lang="en-US" sz="2400" b="0" dirty="0">
                <a:hlinkClick r:id="rId3"/>
              </a:rPr>
              <a:t>https://youtu.be/indKdlM0IzA?si=7iWY7mQ05IaK8gZl</a:t>
            </a:r>
            <a:r>
              <a:rPr lang="en-US" sz="2400" b="0" dirty="0"/>
              <a:t> (start @ 2:50)</a:t>
            </a:r>
            <a:endParaRPr lang="en-US" b="0" dirty="0"/>
          </a:p>
          <a:p>
            <a:r>
              <a:rPr lang="en-US" dirty="0"/>
              <a:t>Apostles Creed</a:t>
            </a:r>
          </a:p>
          <a:p>
            <a:pPr lvl="1"/>
            <a:r>
              <a:rPr lang="en-US" sz="2700" dirty="0"/>
              <a:t>“He descended into hell; 3</a:t>
            </a:r>
            <a:r>
              <a:rPr lang="en-US" sz="2700" baseline="30000" dirty="0"/>
              <a:t>rd</a:t>
            </a:r>
            <a:r>
              <a:rPr lang="en-US" sz="2700" dirty="0"/>
              <a:t> day he rose again from the dead.”</a:t>
            </a:r>
          </a:p>
          <a:p>
            <a:pPr lvl="1"/>
            <a:r>
              <a:rPr lang="en-US" dirty="0"/>
              <a:t>“the forgiveness of sins”</a:t>
            </a:r>
          </a:p>
          <a:p>
            <a:pPr lvl="1"/>
            <a:r>
              <a:rPr lang="en-US" dirty="0"/>
              <a:t>“the resurrection of the body”</a:t>
            </a:r>
          </a:p>
          <a:p>
            <a:pPr lvl="1"/>
            <a:r>
              <a:rPr lang="en-US" dirty="0"/>
              <a:t>“and the life everlasting”</a:t>
            </a:r>
          </a:p>
          <a:p>
            <a:r>
              <a:rPr lang="en-US" dirty="0"/>
              <a:t>Plant seeds &amp; take home to watch them transformed</a:t>
            </a:r>
          </a:p>
          <a:p>
            <a:r>
              <a:rPr lang="en-US" dirty="0"/>
              <a:t>Closing Prayer - </a:t>
            </a:r>
            <a:r>
              <a:rPr lang="en-US" b="0" dirty="0"/>
              <a:t>“O Sons and Daughters, Let Us Sing!”</a:t>
            </a:r>
          </a:p>
          <a:p>
            <a:pPr lvl="1"/>
            <a:r>
              <a:rPr lang="en-US" sz="2400" dirty="0">
                <a:hlinkClick r:id="rId4"/>
              </a:rPr>
              <a:t>https://youtu.be/wJEURmuj77M?si=D6XoRrPQAUqfwBN0</a:t>
            </a:r>
            <a:r>
              <a:rPr lang="en-US" sz="2400" dirty="0"/>
              <a:t> (5:28)</a:t>
            </a:r>
          </a:p>
        </p:txBody>
      </p:sp>
    </p:spTree>
    <p:extLst>
      <p:ext uri="{BB962C8B-B14F-4D97-AF65-F5344CB8AC3E}">
        <p14:creationId xmlns:p14="http://schemas.microsoft.com/office/powerpoint/2010/main" val="19714717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9C3AF-E6F5-D65C-5C21-C0103C5481D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A147447-52DF-152E-F1CE-99425405E4AF}"/>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831670D7-0858-7005-3DDD-8E3B039AB1C1}"/>
              </a:ext>
            </a:extLst>
          </p:cNvPr>
          <p:cNvPicPr>
            <a:picLocks noChangeAspect="1"/>
          </p:cNvPicPr>
          <p:nvPr/>
        </p:nvPicPr>
        <p:blipFill>
          <a:blip r:embed="rId4"/>
          <a:stretch>
            <a:fillRect/>
          </a:stretch>
        </p:blipFill>
        <p:spPr>
          <a:xfrm>
            <a:off x="931985" y="457200"/>
            <a:ext cx="10345271" cy="5943600"/>
          </a:xfrm>
          <a:prstGeom prst="rect">
            <a:avLst/>
          </a:prstGeom>
        </p:spPr>
      </p:pic>
      <p:sp>
        <p:nvSpPr>
          <p:cNvPr id="5" name="TextBox 4">
            <a:extLst>
              <a:ext uri="{FF2B5EF4-FFF2-40B4-BE49-F238E27FC236}">
                <a16:creationId xmlns:a16="http://schemas.microsoft.com/office/drawing/2014/main" id="{56B292C9-E5F4-4EBB-F26F-C7844F90E968}"/>
              </a:ext>
            </a:extLst>
          </p:cNvPr>
          <p:cNvSpPr txBox="1"/>
          <p:nvPr/>
        </p:nvSpPr>
        <p:spPr>
          <a:xfrm>
            <a:off x="2474260" y="1878160"/>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09FDFA28-ED35-AF72-ACC4-61ADDEEB3FA1}"/>
              </a:ext>
            </a:extLst>
          </p:cNvPr>
          <p:cNvSpPr txBox="1"/>
          <p:nvPr/>
        </p:nvSpPr>
        <p:spPr>
          <a:xfrm>
            <a:off x="2492189" y="4119287"/>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
        <p:nvSpPr>
          <p:cNvPr id="7" name="TextBox 6">
            <a:extLst>
              <a:ext uri="{FF2B5EF4-FFF2-40B4-BE49-F238E27FC236}">
                <a16:creationId xmlns:a16="http://schemas.microsoft.com/office/drawing/2014/main" id="{9CE125E8-79AF-6685-F3DD-A1228C66249E}"/>
              </a:ext>
            </a:extLst>
          </p:cNvPr>
          <p:cNvSpPr txBox="1"/>
          <p:nvPr/>
        </p:nvSpPr>
        <p:spPr>
          <a:xfrm>
            <a:off x="3899641" y="1878160"/>
            <a:ext cx="1463040" cy="1754326"/>
          </a:xfrm>
          <a:prstGeom prst="rect">
            <a:avLst/>
          </a:prstGeom>
          <a:noFill/>
        </p:spPr>
        <p:txBody>
          <a:bodyPr wrap="square" rtlCol="0">
            <a:spAutoFit/>
          </a:bodyPr>
          <a:lstStyle/>
          <a:p>
            <a:r>
              <a:rPr lang="en-US" dirty="0"/>
              <a:t>Sexual misconduct; we’re free in Christ to do what we want</a:t>
            </a:r>
          </a:p>
        </p:txBody>
      </p:sp>
      <p:sp>
        <p:nvSpPr>
          <p:cNvPr id="8" name="TextBox 7">
            <a:extLst>
              <a:ext uri="{FF2B5EF4-FFF2-40B4-BE49-F238E27FC236}">
                <a16:creationId xmlns:a16="http://schemas.microsoft.com/office/drawing/2014/main" id="{47CE4055-2887-33A0-0818-039490E10E4E}"/>
              </a:ext>
            </a:extLst>
          </p:cNvPr>
          <p:cNvSpPr txBox="1"/>
          <p:nvPr/>
        </p:nvSpPr>
        <p:spPr>
          <a:xfrm>
            <a:off x="3917570" y="4119287"/>
            <a:ext cx="1463040" cy="2031325"/>
          </a:xfrm>
          <a:prstGeom prst="rect">
            <a:avLst/>
          </a:prstGeom>
          <a:noFill/>
        </p:spPr>
        <p:txBody>
          <a:bodyPr wrap="square" rtlCol="0">
            <a:spAutoFit/>
          </a:bodyPr>
          <a:lstStyle/>
          <a:p>
            <a:r>
              <a:rPr lang="en-US" dirty="0"/>
              <a:t>What you do w/ your body matters now &amp; in future; sexual integrity a “must”</a:t>
            </a:r>
          </a:p>
        </p:txBody>
      </p:sp>
      <p:sp>
        <p:nvSpPr>
          <p:cNvPr id="3" name="TextBox 2">
            <a:extLst>
              <a:ext uri="{FF2B5EF4-FFF2-40B4-BE49-F238E27FC236}">
                <a16:creationId xmlns:a16="http://schemas.microsoft.com/office/drawing/2014/main" id="{8CDAF10B-63C7-A35F-2ABC-AB46366EB3B1}"/>
              </a:ext>
            </a:extLst>
          </p:cNvPr>
          <p:cNvSpPr txBox="1"/>
          <p:nvPr/>
        </p:nvSpPr>
        <p:spPr>
          <a:xfrm>
            <a:off x="5325011" y="1878160"/>
            <a:ext cx="1463040" cy="1200329"/>
          </a:xfrm>
          <a:prstGeom prst="rect">
            <a:avLst/>
          </a:prstGeom>
          <a:noFill/>
        </p:spPr>
        <p:txBody>
          <a:bodyPr wrap="square" rtlCol="0">
            <a:spAutoFit/>
          </a:bodyPr>
          <a:lstStyle/>
          <a:p>
            <a:r>
              <a:rPr lang="en-US" dirty="0"/>
              <a:t>Can you eat meat sacrificed to other gods?</a:t>
            </a:r>
          </a:p>
        </p:txBody>
      </p:sp>
      <p:sp>
        <p:nvSpPr>
          <p:cNvPr id="9" name="TextBox 8">
            <a:extLst>
              <a:ext uri="{FF2B5EF4-FFF2-40B4-BE49-F238E27FC236}">
                <a16:creationId xmlns:a16="http://schemas.microsoft.com/office/drawing/2014/main" id="{EB402929-7357-4370-284F-625F122B8F24}"/>
              </a:ext>
            </a:extLst>
          </p:cNvPr>
          <p:cNvSpPr txBox="1"/>
          <p:nvPr/>
        </p:nvSpPr>
        <p:spPr>
          <a:xfrm>
            <a:off x="5342940" y="4119287"/>
            <a:ext cx="1463040" cy="2031325"/>
          </a:xfrm>
          <a:prstGeom prst="rect">
            <a:avLst/>
          </a:prstGeom>
          <a:noFill/>
        </p:spPr>
        <p:txBody>
          <a:bodyPr wrap="square" rtlCol="0">
            <a:spAutoFit/>
          </a:bodyPr>
          <a:lstStyle/>
          <a:p>
            <a:r>
              <a:rPr lang="en-US" dirty="0"/>
              <a:t>No, if some-one thinks you’re wor-shiping other gods; yes, if everyone understands</a:t>
            </a:r>
          </a:p>
        </p:txBody>
      </p:sp>
      <p:sp>
        <p:nvSpPr>
          <p:cNvPr id="13" name="TextBox 12">
            <a:extLst>
              <a:ext uri="{FF2B5EF4-FFF2-40B4-BE49-F238E27FC236}">
                <a16:creationId xmlns:a16="http://schemas.microsoft.com/office/drawing/2014/main" id="{CD9B92D0-B34D-2646-3AA7-6E260259C4F5}"/>
              </a:ext>
            </a:extLst>
          </p:cNvPr>
          <p:cNvSpPr txBox="1"/>
          <p:nvPr/>
        </p:nvSpPr>
        <p:spPr>
          <a:xfrm>
            <a:off x="6712722" y="1878160"/>
            <a:ext cx="1463040" cy="1200329"/>
          </a:xfrm>
          <a:prstGeom prst="rect">
            <a:avLst/>
          </a:prstGeom>
          <a:noFill/>
        </p:spPr>
        <p:txBody>
          <a:bodyPr wrap="square" rtlCol="0">
            <a:spAutoFit/>
          </a:bodyPr>
          <a:lstStyle/>
          <a:p>
            <a:r>
              <a:rPr lang="en-US" dirty="0"/>
              <a:t>Disorderly worship; abusing spiritual gifts</a:t>
            </a:r>
          </a:p>
        </p:txBody>
      </p:sp>
      <p:sp>
        <p:nvSpPr>
          <p:cNvPr id="15" name="TextBox 14">
            <a:extLst>
              <a:ext uri="{FF2B5EF4-FFF2-40B4-BE49-F238E27FC236}">
                <a16:creationId xmlns:a16="http://schemas.microsoft.com/office/drawing/2014/main" id="{1C573503-B845-F6F9-311A-D3059B76A9E0}"/>
              </a:ext>
            </a:extLst>
          </p:cNvPr>
          <p:cNvSpPr txBox="1"/>
          <p:nvPr/>
        </p:nvSpPr>
        <p:spPr>
          <a:xfrm>
            <a:off x="6730651" y="4101702"/>
            <a:ext cx="1463040" cy="2308324"/>
          </a:xfrm>
          <a:prstGeom prst="rect">
            <a:avLst/>
          </a:prstGeom>
          <a:noFill/>
        </p:spPr>
        <p:txBody>
          <a:bodyPr wrap="square" rtlCol="0">
            <a:spAutoFit/>
          </a:bodyPr>
          <a:lstStyle/>
          <a:p>
            <a:r>
              <a:rPr lang="en-US" sz="1750" dirty="0"/>
              <a:t>Worship is God's Spirit working thru everyone in unified way to build up church w/ love</a:t>
            </a:r>
          </a:p>
        </p:txBody>
      </p:sp>
      <p:sp>
        <p:nvSpPr>
          <p:cNvPr id="11" name="TextBox 10">
            <a:extLst>
              <a:ext uri="{FF2B5EF4-FFF2-40B4-BE49-F238E27FC236}">
                <a16:creationId xmlns:a16="http://schemas.microsoft.com/office/drawing/2014/main" id="{F2DC897C-1F28-269E-43A6-C032E6FAA04B}"/>
              </a:ext>
            </a:extLst>
          </p:cNvPr>
          <p:cNvSpPr txBox="1"/>
          <p:nvPr/>
        </p:nvSpPr>
        <p:spPr>
          <a:xfrm>
            <a:off x="8219506" y="1868934"/>
            <a:ext cx="1463040" cy="2031325"/>
          </a:xfrm>
          <a:prstGeom prst="rect">
            <a:avLst/>
          </a:prstGeom>
          <a:noFill/>
        </p:spPr>
        <p:txBody>
          <a:bodyPr wrap="square" rtlCol="0">
            <a:spAutoFit/>
          </a:bodyPr>
          <a:lstStyle/>
          <a:p>
            <a:r>
              <a:rPr lang="en-US" dirty="0"/>
              <a:t>No resurrection; resurrection doesn't matter to being a Christian</a:t>
            </a:r>
          </a:p>
        </p:txBody>
      </p:sp>
      <p:sp>
        <p:nvSpPr>
          <p:cNvPr id="14" name="TextBox 13">
            <a:extLst>
              <a:ext uri="{FF2B5EF4-FFF2-40B4-BE49-F238E27FC236}">
                <a16:creationId xmlns:a16="http://schemas.microsoft.com/office/drawing/2014/main" id="{DC9A84E5-455A-1B9E-3EA9-A8B5EB21023E}"/>
              </a:ext>
            </a:extLst>
          </p:cNvPr>
          <p:cNvSpPr txBox="1"/>
          <p:nvPr/>
        </p:nvSpPr>
        <p:spPr>
          <a:xfrm>
            <a:off x="8184336" y="4099697"/>
            <a:ext cx="1551630" cy="1923604"/>
          </a:xfrm>
          <a:prstGeom prst="rect">
            <a:avLst/>
          </a:prstGeom>
          <a:noFill/>
        </p:spPr>
        <p:txBody>
          <a:bodyPr wrap="square">
            <a:spAutoFit/>
          </a:bodyPr>
          <a:lstStyle/>
          <a:p>
            <a:r>
              <a:rPr lang="en-US" sz="1700" dirty="0"/>
              <a:t>Resurrection indispensable part of gospel; promise of future hope of victory over death</a:t>
            </a:r>
          </a:p>
        </p:txBody>
      </p:sp>
      <p:sp>
        <p:nvSpPr>
          <p:cNvPr id="19" name="TextBox 18">
            <a:extLst>
              <a:ext uri="{FF2B5EF4-FFF2-40B4-BE49-F238E27FC236}">
                <a16:creationId xmlns:a16="http://schemas.microsoft.com/office/drawing/2014/main" id="{3F46D2AF-2FC4-2956-C0D9-0605DF482132}"/>
              </a:ext>
            </a:extLst>
          </p:cNvPr>
          <p:cNvSpPr txBox="1"/>
          <p:nvPr/>
        </p:nvSpPr>
        <p:spPr>
          <a:xfrm>
            <a:off x="9709267" y="1859708"/>
            <a:ext cx="1463040" cy="369332"/>
          </a:xfrm>
          <a:prstGeom prst="rect">
            <a:avLst/>
          </a:prstGeom>
          <a:noFill/>
        </p:spPr>
        <p:txBody>
          <a:bodyPr wrap="square" rtlCol="0">
            <a:spAutoFit/>
          </a:bodyPr>
          <a:lstStyle/>
          <a:p>
            <a:r>
              <a:rPr lang="en-US" dirty="0"/>
              <a:t> </a:t>
            </a:r>
          </a:p>
        </p:txBody>
      </p:sp>
    </p:spTree>
    <p:extLst>
      <p:ext uri="{BB962C8B-B14F-4D97-AF65-F5344CB8AC3E}">
        <p14:creationId xmlns:p14="http://schemas.microsoft.com/office/powerpoint/2010/main" val="275618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92E81-DDB2-5707-80F8-BB0843C47F7A}"/>
              </a:ext>
            </a:extLst>
          </p:cNvPr>
          <p:cNvSpPr>
            <a:spLocks noGrp="1"/>
          </p:cNvSpPr>
          <p:nvPr>
            <p:ph type="title"/>
          </p:nvPr>
        </p:nvSpPr>
        <p:spPr/>
        <p:txBody>
          <a:bodyPr/>
          <a:lstStyle/>
          <a:p>
            <a:r>
              <a:rPr lang="en-US" dirty="0"/>
              <a:t>Lesson Nine</a:t>
            </a:r>
            <a:br>
              <a:rPr lang="en-US" dirty="0"/>
            </a:br>
            <a:r>
              <a:rPr lang="en-US" dirty="0"/>
              <a:t>Connected by God’s Love</a:t>
            </a:r>
          </a:p>
        </p:txBody>
      </p:sp>
      <p:sp>
        <p:nvSpPr>
          <p:cNvPr id="3" name="Content Placeholder 2">
            <a:extLst>
              <a:ext uri="{FF2B5EF4-FFF2-40B4-BE49-F238E27FC236}">
                <a16:creationId xmlns:a16="http://schemas.microsoft.com/office/drawing/2014/main" id="{3AEA66DD-5E46-1AE9-E027-C7A18419462F}"/>
              </a:ext>
            </a:extLst>
          </p:cNvPr>
          <p:cNvSpPr>
            <a:spLocks noGrp="1"/>
          </p:cNvSpPr>
          <p:nvPr>
            <p:ph idx="1"/>
          </p:nvPr>
        </p:nvSpPr>
        <p:spPr>
          <a:xfrm>
            <a:off x="838200" y="1825625"/>
            <a:ext cx="10515600" cy="4667250"/>
          </a:xfrm>
        </p:spPr>
        <p:txBody>
          <a:bodyPr>
            <a:normAutofit/>
          </a:bodyPr>
          <a:lstStyle/>
          <a:p>
            <a:r>
              <a:rPr lang="en-US" dirty="0"/>
              <a:t>1 Cor. 16 – Closes letter &amp; reminder to do everything out of a heart of love for 1 another</a:t>
            </a:r>
          </a:p>
          <a:p>
            <a:r>
              <a:rPr lang="en-US" dirty="0"/>
              <a:t>Collection for the Jerusalem Church (1-4)</a:t>
            </a:r>
          </a:p>
          <a:p>
            <a:pPr lvl="1"/>
            <a:r>
              <a:rPr lang="en-US" dirty="0"/>
              <a:t>Gives us principles regarding financial stewardship</a:t>
            </a:r>
          </a:p>
          <a:p>
            <a:pPr lvl="1"/>
            <a:r>
              <a:rPr lang="en-US" dirty="0"/>
              <a:t>Doing something for someone who can never repay you</a:t>
            </a:r>
          </a:p>
          <a:p>
            <a:r>
              <a:rPr lang="en-US" dirty="0"/>
              <a:t>Final Messages (5-18)</a:t>
            </a:r>
          </a:p>
          <a:p>
            <a:pPr lvl="1"/>
            <a:r>
              <a:rPr lang="en-US" dirty="0"/>
              <a:t>“Keep alert; stand firm in the faith; be courageous; be strong. Let all that you do be done in love.”  (13-14)</a:t>
            </a:r>
          </a:p>
          <a:p>
            <a:pPr lvl="1"/>
            <a:r>
              <a:rPr lang="en-US" dirty="0"/>
              <a:t>These 5 commands address all Corinthian problems</a:t>
            </a:r>
          </a:p>
        </p:txBody>
      </p:sp>
    </p:spTree>
    <p:extLst>
      <p:ext uri="{BB962C8B-B14F-4D97-AF65-F5344CB8AC3E}">
        <p14:creationId xmlns:p14="http://schemas.microsoft.com/office/powerpoint/2010/main" val="12194709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35A04-4C0B-CB12-7DDE-CA8EF8405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F9BCBD-B40A-D5D0-B31F-7FC37E36D505}"/>
              </a:ext>
            </a:extLst>
          </p:cNvPr>
          <p:cNvSpPr>
            <a:spLocks noGrp="1"/>
          </p:cNvSpPr>
          <p:nvPr>
            <p:ph type="title"/>
          </p:nvPr>
        </p:nvSpPr>
        <p:spPr/>
        <p:txBody>
          <a:bodyPr/>
          <a:lstStyle/>
          <a:p>
            <a:r>
              <a:rPr lang="en-US" dirty="0"/>
              <a:t>Lesson Nine</a:t>
            </a:r>
            <a:br>
              <a:rPr lang="en-US" dirty="0"/>
            </a:br>
            <a:r>
              <a:rPr lang="en-US" dirty="0"/>
              <a:t>Connected by God’s Love</a:t>
            </a:r>
          </a:p>
        </p:txBody>
      </p:sp>
      <p:sp>
        <p:nvSpPr>
          <p:cNvPr id="3" name="Content Placeholder 2">
            <a:extLst>
              <a:ext uri="{FF2B5EF4-FFF2-40B4-BE49-F238E27FC236}">
                <a16:creationId xmlns:a16="http://schemas.microsoft.com/office/drawing/2014/main" id="{DA8DB280-CDB1-FB37-8228-63CC8B33574E}"/>
              </a:ext>
            </a:extLst>
          </p:cNvPr>
          <p:cNvSpPr>
            <a:spLocks noGrp="1"/>
          </p:cNvSpPr>
          <p:nvPr>
            <p:ph idx="1"/>
          </p:nvPr>
        </p:nvSpPr>
        <p:spPr>
          <a:xfrm>
            <a:off x="838200" y="1825625"/>
            <a:ext cx="10515600" cy="4667250"/>
          </a:xfrm>
        </p:spPr>
        <p:txBody>
          <a:bodyPr>
            <a:normAutofit/>
          </a:bodyPr>
          <a:lstStyle/>
          <a:p>
            <a:r>
              <a:rPr lang="en-US" dirty="0"/>
              <a:t>5-Command Scramble</a:t>
            </a:r>
          </a:p>
          <a:p>
            <a:r>
              <a:rPr lang="en-US" dirty="0"/>
              <a:t>“Paul’s Colleagues” – pp. 94-95 </a:t>
            </a:r>
          </a:p>
          <a:p>
            <a:pPr lvl="1">
              <a:tabLst>
                <a:tab pos="3657600" algn="l"/>
              </a:tabLst>
            </a:pPr>
            <a:r>
              <a:rPr lang="en-US" dirty="0"/>
              <a:t>Timothy	</a:t>
            </a:r>
            <a:r>
              <a:rPr lang="en-US" dirty="0">
                <a:sym typeface="Symbol" panose="05050102010706020507" pitchFamily="18" charset="2"/>
              </a:rPr>
              <a:t>  </a:t>
            </a:r>
            <a:r>
              <a:rPr lang="en-US" dirty="0"/>
              <a:t>Stephanas, Fortunatus and Achaicus</a:t>
            </a:r>
          </a:p>
          <a:p>
            <a:pPr lvl="1">
              <a:tabLst>
                <a:tab pos="3657600" algn="l"/>
              </a:tabLst>
            </a:pPr>
            <a:r>
              <a:rPr lang="en-US" dirty="0"/>
              <a:t>Apollos	</a:t>
            </a:r>
            <a:r>
              <a:rPr lang="en-US" dirty="0">
                <a:sym typeface="Symbol" panose="05050102010706020507" pitchFamily="18" charset="2"/>
              </a:rPr>
              <a:t>  </a:t>
            </a:r>
            <a:r>
              <a:rPr lang="en-US" dirty="0"/>
              <a:t>Aquila and Prisca (Priscilla)</a:t>
            </a:r>
          </a:p>
          <a:p>
            <a:r>
              <a:rPr lang="en-US" dirty="0"/>
              <a:t>Discussion Questions – bottom, right, p. 97</a:t>
            </a:r>
          </a:p>
          <a:p>
            <a:pPr lvl="1"/>
            <a:r>
              <a:rPr lang="en-US" dirty="0"/>
              <a:t>How do you pray about conflicts that seem intractable?</a:t>
            </a:r>
          </a:p>
          <a:p>
            <a:pPr lvl="1"/>
            <a:r>
              <a:rPr lang="en-US" dirty="0"/>
              <a:t>How do you salvage whatever good you can from situation?</a:t>
            </a:r>
          </a:p>
          <a:p>
            <a:r>
              <a:rPr lang="en-US" dirty="0"/>
              <a:t>Paul ends w/ a curse, a blessing, &amp; love</a:t>
            </a:r>
          </a:p>
        </p:txBody>
      </p:sp>
    </p:spTree>
    <p:extLst>
      <p:ext uri="{BB962C8B-B14F-4D97-AF65-F5344CB8AC3E}">
        <p14:creationId xmlns:p14="http://schemas.microsoft.com/office/powerpoint/2010/main" val="3346462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4639F-CEEE-A456-C169-E82C41B52307}"/>
              </a:ext>
            </a:extLst>
          </p:cNvPr>
          <p:cNvSpPr>
            <a:spLocks noGrp="1"/>
          </p:cNvSpPr>
          <p:nvPr>
            <p:ph type="title"/>
          </p:nvPr>
        </p:nvSpPr>
        <p:spPr/>
        <p:txBody>
          <a:bodyPr>
            <a:normAutofit/>
          </a:bodyPr>
          <a:lstStyle/>
          <a:p>
            <a:r>
              <a:rPr lang="en-US" sz="3600" dirty="0"/>
              <a:t>Table of Contents</a:t>
            </a:r>
          </a:p>
        </p:txBody>
      </p:sp>
      <p:sp>
        <p:nvSpPr>
          <p:cNvPr id="12" name="Content Placeholder 11">
            <a:extLst>
              <a:ext uri="{FF2B5EF4-FFF2-40B4-BE49-F238E27FC236}">
                <a16:creationId xmlns:a16="http://schemas.microsoft.com/office/drawing/2014/main" id="{3A6BBD6A-7575-87A2-5915-A17EBB0458E2}"/>
              </a:ext>
            </a:extLst>
          </p:cNvPr>
          <p:cNvSpPr>
            <a:spLocks noGrp="1"/>
          </p:cNvSpPr>
          <p:nvPr>
            <p:ph idx="1"/>
          </p:nvPr>
        </p:nvSpPr>
        <p:spPr/>
        <p:txBody>
          <a:bodyPr>
            <a:normAutofit/>
          </a:bodyPr>
          <a:lstStyle/>
          <a:p>
            <a:pPr defTabSz="457200">
              <a:lnSpc>
                <a:spcPct val="100000"/>
              </a:lnSpc>
              <a:tabLst>
                <a:tab pos="640080" algn="l"/>
              </a:tabLst>
              <a:defRPr/>
            </a:pPr>
            <a:r>
              <a:rPr lang="en-US" dirty="0"/>
              <a:t>Table of Contents on pp. 3-4</a:t>
            </a:r>
          </a:p>
          <a:p>
            <a:pPr defTabSz="457200">
              <a:lnSpc>
                <a:spcPct val="100000"/>
              </a:lnSpc>
              <a:tabLst>
                <a:tab pos="640080" algn="l"/>
              </a:tabLst>
              <a:defRPr/>
            </a:pPr>
            <a:r>
              <a:rPr lang="en-US" dirty="0"/>
              <a:t>About the Art &amp; Artists on pp. 5-7</a:t>
            </a:r>
          </a:p>
          <a:p>
            <a:r>
              <a:rPr lang="en-US" dirty="0"/>
              <a:t>Introduction / Lessons begin on p. 10</a:t>
            </a:r>
          </a:p>
          <a:p>
            <a:r>
              <a:rPr lang="en-US" dirty="0"/>
              <a:t>Schedule to list teachers on p. 103</a:t>
            </a:r>
          </a:p>
          <a:p>
            <a:pPr>
              <a:lnSpc>
                <a:spcPct val="100000"/>
              </a:lnSpc>
              <a:defRPr/>
            </a:pPr>
            <a:r>
              <a:rPr lang="en-US" dirty="0"/>
              <a:t>Annotated Bibliography on pp. 104-105</a:t>
            </a:r>
          </a:p>
          <a:p>
            <a:pPr>
              <a:lnSpc>
                <a:spcPct val="100000"/>
              </a:lnSpc>
              <a:defRPr/>
            </a:pPr>
            <a:r>
              <a:rPr lang="en-US" dirty="0"/>
              <a:t>Calendars on pp. 108-109  </a:t>
            </a:r>
          </a:p>
        </p:txBody>
      </p:sp>
      <p:pic>
        <p:nvPicPr>
          <p:cNvPr id="18" name="Picture 17">
            <a:extLst>
              <a:ext uri="{FF2B5EF4-FFF2-40B4-BE49-F238E27FC236}">
                <a16:creationId xmlns:a16="http://schemas.microsoft.com/office/drawing/2014/main" id="{4F44C2D4-38A6-564B-1FCE-83C12666594E}"/>
              </a:ext>
            </a:extLst>
          </p:cNvPr>
          <p:cNvPicPr>
            <a:picLocks noChangeAspect="1"/>
          </p:cNvPicPr>
          <p:nvPr/>
        </p:nvPicPr>
        <p:blipFill>
          <a:blip r:embed="rId3">
            <a:extLst>
              <a:ext uri="{28A0092B-C50C-407E-A947-70E740481C1C}">
                <a14:useLocalDpi xmlns:a14="http://schemas.microsoft.com/office/drawing/2010/main" val="0"/>
              </a:ext>
            </a:extLst>
          </a:blip>
          <a:srcRect r="8103" b="6666"/>
          <a:stretch>
            <a:fillRect/>
          </a:stretch>
        </p:blipFill>
        <p:spPr>
          <a:xfrm>
            <a:off x="8430975" y="453529"/>
            <a:ext cx="2834640" cy="3965329"/>
          </a:xfrm>
          <a:prstGeom prst="rect">
            <a:avLst/>
          </a:prstGeom>
        </p:spPr>
      </p:pic>
    </p:spTree>
    <p:extLst>
      <p:ext uri="{BB962C8B-B14F-4D97-AF65-F5344CB8AC3E}">
        <p14:creationId xmlns:p14="http://schemas.microsoft.com/office/powerpoint/2010/main" val="6858364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23203-370A-69C6-56D1-66009BF70B2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A0A02F7-6610-5351-C107-26EFE692C0DF}"/>
              </a:ext>
            </a:extLst>
          </p:cNvPr>
          <p:cNvSpPr txBox="1"/>
          <p:nvPr/>
        </p:nvSpPr>
        <p:spPr>
          <a:xfrm>
            <a:off x="5961529" y="6524674"/>
            <a:ext cx="6221506" cy="261610"/>
          </a:xfrm>
          <a:prstGeom prst="rect">
            <a:avLst/>
          </a:prstGeom>
          <a:noFill/>
        </p:spPr>
        <p:txBody>
          <a:bodyPr wrap="square" rtlCol="0">
            <a:spAutoFit/>
          </a:bodyPr>
          <a:lstStyle/>
          <a:p>
            <a:r>
              <a:rPr lang="en-US" sz="1100" dirty="0">
                <a:solidFill>
                  <a:schemeClr val="bg1"/>
                </a:solidFill>
                <a:hlinkClick r:id="rId3">
                  <a:extLst>
                    <a:ext uri="{A12FA001-AC4F-418D-AE19-62706E023703}">
                      <ahyp:hlinkClr xmlns:ahyp="http://schemas.microsoft.com/office/drawing/2018/hyperlinkcolor" val="tx"/>
                    </a:ext>
                  </a:extLst>
                </a:hlinkClick>
              </a:rPr>
              <a:t>https://womenlivingwell.org/wp-content/uploads/2019/09/1-Corinthians-1-5-VOTD-Printable.pdf</a:t>
            </a:r>
            <a:r>
              <a:rPr lang="en-US" sz="1100" dirty="0">
                <a:solidFill>
                  <a:schemeClr val="bg1"/>
                </a:solidFill>
              </a:rPr>
              <a:t> </a:t>
            </a:r>
          </a:p>
        </p:txBody>
      </p:sp>
      <p:pic>
        <p:nvPicPr>
          <p:cNvPr id="2" name="Picture 1">
            <a:extLst>
              <a:ext uri="{FF2B5EF4-FFF2-40B4-BE49-F238E27FC236}">
                <a16:creationId xmlns:a16="http://schemas.microsoft.com/office/drawing/2014/main" id="{D8D89959-B087-91CA-F715-CD2C08DA899D}"/>
              </a:ext>
            </a:extLst>
          </p:cNvPr>
          <p:cNvPicPr>
            <a:picLocks noChangeAspect="1"/>
          </p:cNvPicPr>
          <p:nvPr/>
        </p:nvPicPr>
        <p:blipFill>
          <a:blip r:embed="rId4"/>
          <a:stretch>
            <a:fillRect/>
          </a:stretch>
        </p:blipFill>
        <p:spPr>
          <a:xfrm>
            <a:off x="931985" y="457200"/>
            <a:ext cx="10345271" cy="5943600"/>
          </a:xfrm>
          <a:prstGeom prst="rect">
            <a:avLst/>
          </a:prstGeom>
        </p:spPr>
      </p:pic>
      <p:sp>
        <p:nvSpPr>
          <p:cNvPr id="5" name="TextBox 4">
            <a:extLst>
              <a:ext uri="{FF2B5EF4-FFF2-40B4-BE49-F238E27FC236}">
                <a16:creationId xmlns:a16="http://schemas.microsoft.com/office/drawing/2014/main" id="{FA9890E2-FD36-C206-8067-59858CF742C3}"/>
              </a:ext>
            </a:extLst>
          </p:cNvPr>
          <p:cNvSpPr txBox="1"/>
          <p:nvPr/>
        </p:nvSpPr>
        <p:spPr>
          <a:xfrm>
            <a:off x="2474260" y="1878160"/>
            <a:ext cx="1463040" cy="2308324"/>
          </a:xfrm>
          <a:prstGeom prst="rect">
            <a:avLst/>
          </a:prstGeom>
          <a:noFill/>
        </p:spPr>
        <p:txBody>
          <a:bodyPr wrap="square" rtlCol="0">
            <a:spAutoFit/>
          </a:bodyPr>
          <a:lstStyle/>
          <a:p>
            <a:r>
              <a:rPr lang="en-US" dirty="0"/>
              <a:t>Divided by who baptized them; their status based on leader’s importance</a:t>
            </a:r>
          </a:p>
        </p:txBody>
      </p:sp>
      <p:sp>
        <p:nvSpPr>
          <p:cNvPr id="6" name="TextBox 5">
            <a:extLst>
              <a:ext uri="{FF2B5EF4-FFF2-40B4-BE49-F238E27FC236}">
                <a16:creationId xmlns:a16="http://schemas.microsoft.com/office/drawing/2014/main" id="{CB7A7BE8-E659-32BA-BD90-98428171EBCE}"/>
              </a:ext>
            </a:extLst>
          </p:cNvPr>
          <p:cNvSpPr txBox="1"/>
          <p:nvPr/>
        </p:nvSpPr>
        <p:spPr>
          <a:xfrm>
            <a:off x="2492189" y="4119287"/>
            <a:ext cx="1463040" cy="2031325"/>
          </a:xfrm>
          <a:prstGeom prst="rect">
            <a:avLst/>
          </a:prstGeom>
          <a:noFill/>
        </p:spPr>
        <p:txBody>
          <a:bodyPr wrap="square" rtlCol="0">
            <a:spAutoFit/>
          </a:bodyPr>
          <a:lstStyle/>
          <a:p>
            <a:r>
              <a:rPr lang="en-US" dirty="0"/>
              <a:t>Their faith </a:t>
            </a:r>
            <a:br>
              <a:rPr lang="en-US" dirty="0"/>
            </a:br>
            <a:r>
              <a:rPr lang="en-US" dirty="0"/>
              <a:t>in Christ unites them; leaders &amp; teachers are servants</a:t>
            </a:r>
          </a:p>
        </p:txBody>
      </p:sp>
      <p:sp>
        <p:nvSpPr>
          <p:cNvPr id="7" name="TextBox 6">
            <a:extLst>
              <a:ext uri="{FF2B5EF4-FFF2-40B4-BE49-F238E27FC236}">
                <a16:creationId xmlns:a16="http://schemas.microsoft.com/office/drawing/2014/main" id="{16F3329E-340D-7A55-7582-429D226A7108}"/>
              </a:ext>
            </a:extLst>
          </p:cNvPr>
          <p:cNvSpPr txBox="1"/>
          <p:nvPr/>
        </p:nvSpPr>
        <p:spPr>
          <a:xfrm>
            <a:off x="3899641" y="1878160"/>
            <a:ext cx="1463040" cy="1754326"/>
          </a:xfrm>
          <a:prstGeom prst="rect">
            <a:avLst/>
          </a:prstGeom>
          <a:noFill/>
        </p:spPr>
        <p:txBody>
          <a:bodyPr wrap="square" rtlCol="0">
            <a:spAutoFit/>
          </a:bodyPr>
          <a:lstStyle/>
          <a:p>
            <a:r>
              <a:rPr lang="en-US" dirty="0"/>
              <a:t>Sexual misconduct; we’re free in Christ to do what we want</a:t>
            </a:r>
          </a:p>
        </p:txBody>
      </p:sp>
      <p:sp>
        <p:nvSpPr>
          <p:cNvPr id="8" name="TextBox 7">
            <a:extLst>
              <a:ext uri="{FF2B5EF4-FFF2-40B4-BE49-F238E27FC236}">
                <a16:creationId xmlns:a16="http://schemas.microsoft.com/office/drawing/2014/main" id="{F9506DA5-23DC-709E-DF01-CD69F61F36B7}"/>
              </a:ext>
            </a:extLst>
          </p:cNvPr>
          <p:cNvSpPr txBox="1"/>
          <p:nvPr/>
        </p:nvSpPr>
        <p:spPr>
          <a:xfrm>
            <a:off x="3917570" y="4119287"/>
            <a:ext cx="1463040" cy="2031325"/>
          </a:xfrm>
          <a:prstGeom prst="rect">
            <a:avLst/>
          </a:prstGeom>
          <a:noFill/>
        </p:spPr>
        <p:txBody>
          <a:bodyPr wrap="square" rtlCol="0">
            <a:spAutoFit/>
          </a:bodyPr>
          <a:lstStyle/>
          <a:p>
            <a:r>
              <a:rPr lang="en-US" dirty="0"/>
              <a:t>What you do w/ your body matters now &amp; in future; sexual integrity a “must”</a:t>
            </a:r>
          </a:p>
        </p:txBody>
      </p:sp>
      <p:sp>
        <p:nvSpPr>
          <p:cNvPr id="3" name="TextBox 2">
            <a:extLst>
              <a:ext uri="{FF2B5EF4-FFF2-40B4-BE49-F238E27FC236}">
                <a16:creationId xmlns:a16="http://schemas.microsoft.com/office/drawing/2014/main" id="{1C35C870-B95F-1E1B-0F2A-6C5EA0A141B7}"/>
              </a:ext>
            </a:extLst>
          </p:cNvPr>
          <p:cNvSpPr txBox="1"/>
          <p:nvPr/>
        </p:nvSpPr>
        <p:spPr>
          <a:xfrm>
            <a:off x="5325011" y="1878160"/>
            <a:ext cx="1463040" cy="1200329"/>
          </a:xfrm>
          <a:prstGeom prst="rect">
            <a:avLst/>
          </a:prstGeom>
          <a:noFill/>
        </p:spPr>
        <p:txBody>
          <a:bodyPr wrap="square" rtlCol="0">
            <a:spAutoFit/>
          </a:bodyPr>
          <a:lstStyle/>
          <a:p>
            <a:r>
              <a:rPr lang="en-US" dirty="0"/>
              <a:t>Can you eat meat sacrificed to other gods?</a:t>
            </a:r>
          </a:p>
        </p:txBody>
      </p:sp>
      <p:sp>
        <p:nvSpPr>
          <p:cNvPr id="9" name="TextBox 8">
            <a:extLst>
              <a:ext uri="{FF2B5EF4-FFF2-40B4-BE49-F238E27FC236}">
                <a16:creationId xmlns:a16="http://schemas.microsoft.com/office/drawing/2014/main" id="{6513FF1E-D84C-35F4-C642-F6C13DAAC8E9}"/>
              </a:ext>
            </a:extLst>
          </p:cNvPr>
          <p:cNvSpPr txBox="1"/>
          <p:nvPr/>
        </p:nvSpPr>
        <p:spPr>
          <a:xfrm>
            <a:off x="5342940" y="4119287"/>
            <a:ext cx="1463040" cy="2031325"/>
          </a:xfrm>
          <a:prstGeom prst="rect">
            <a:avLst/>
          </a:prstGeom>
          <a:noFill/>
        </p:spPr>
        <p:txBody>
          <a:bodyPr wrap="square" rtlCol="0">
            <a:spAutoFit/>
          </a:bodyPr>
          <a:lstStyle/>
          <a:p>
            <a:r>
              <a:rPr lang="en-US" dirty="0"/>
              <a:t>No, if some-one thinks you’re wor-shiping other gods; yes, if everyone understands</a:t>
            </a:r>
          </a:p>
        </p:txBody>
      </p:sp>
      <p:sp>
        <p:nvSpPr>
          <p:cNvPr id="13" name="TextBox 12">
            <a:extLst>
              <a:ext uri="{FF2B5EF4-FFF2-40B4-BE49-F238E27FC236}">
                <a16:creationId xmlns:a16="http://schemas.microsoft.com/office/drawing/2014/main" id="{95C1B7D9-472E-2710-0951-9C1CB4014053}"/>
              </a:ext>
            </a:extLst>
          </p:cNvPr>
          <p:cNvSpPr txBox="1"/>
          <p:nvPr/>
        </p:nvSpPr>
        <p:spPr>
          <a:xfrm>
            <a:off x="6712722" y="1878160"/>
            <a:ext cx="1463040" cy="1200329"/>
          </a:xfrm>
          <a:prstGeom prst="rect">
            <a:avLst/>
          </a:prstGeom>
          <a:noFill/>
        </p:spPr>
        <p:txBody>
          <a:bodyPr wrap="square" rtlCol="0">
            <a:spAutoFit/>
          </a:bodyPr>
          <a:lstStyle/>
          <a:p>
            <a:r>
              <a:rPr lang="en-US" dirty="0"/>
              <a:t>Disorderly worship; abusing spiritual gifts</a:t>
            </a:r>
          </a:p>
        </p:txBody>
      </p:sp>
      <p:sp>
        <p:nvSpPr>
          <p:cNvPr id="15" name="TextBox 14">
            <a:extLst>
              <a:ext uri="{FF2B5EF4-FFF2-40B4-BE49-F238E27FC236}">
                <a16:creationId xmlns:a16="http://schemas.microsoft.com/office/drawing/2014/main" id="{E71FA1FB-32E8-FFA8-9F75-E2BBBFA67838}"/>
              </a:ext>
            </a:extLst>
          </p:cNvPr>
          <p:cNvSpPr txBox="1"/>
          <p:nvPr/>
        </p:nvSpPr>
        <p:spPr>
          <a:xfrm>
            <a:off x="6730651" y="4101702"/>
            <a:ext cx="1463040" cy="2308324"/>
          </a:xfrm>
          <a:prstGeom prst="rect">
            <a:avLst/>
          </a:prstGeom>
          <a:noFill/>
        </p:spPr>
        <p:txBody>
          <a:bodyPr wrap="square" rtlCol="0">
            <a:spAutoFit/>
          </a:bodyPr>
          <a:lstStyle/>
          <a:p>
            <a:r>
              <a:rPr lang="en-US" sz="1750" dirty="0"/>
              <a:t>Worship is God's Spirit working thru everyone in unified way to build up church w/ love</a:t>
            </a:r>
          </a:p>
        </p:txBody>
      </p:sp>
      <p:sp>
        <p:nvSpPr>
          <p:cNvPr id="11" name="TextBox 10">
            <a:extLst>
              <a:ext uri="{FF2B5EF4-FFF2-40B4-BE49-F238E27FC236}">
                <a16:creationId xmlns:a16="http://schemas.microsoft.com/office/drawing/2014/main" id="{46802DB0-DD07-C829-B75A-DF3A55C2D1D3}"/>
              </a:ext>
            </a:extLst>
          </p:cNvPr>
          <p:cNvSpPr txBox="1"/>
          <p:nvPr/>
        </p:nvSpPr>
        <p:spPr>
          <a:xfrm>
            <a:off x="8219506" y="1868934"/>
            <a:ext cx="1463040" cy="1754326"/>
          </a:xfrm>
          <a:prstGeom prst="rect">
            <a:avLst/>
          </a:prstGeom>
          <a:noFill/>
        </p:spPr>
        <p:txBody>
          <a:bodyPr wrap="square" rtlCol="0">
            <a:spAutoFit/>
          </a:bodyPr>
          <a:lstStyle/>
          <a:p>
            <a:r>
              <a:rPr lang="en-US" dirty="0"/>
              <a:t>No resurrection &amp; doesn't matter to being a Christian</a:t>
            </a:r>
          </a:p>
        </p:txBody>
      </p:sp>
      <p:sp>
        <p:nvSpPr>
          <p:cNvPr id="14" name="TextBox 13">
            <a:extLst>
              <a:ext uri="{FF2B5EF4-FFF2-40B4-BE49-F238E27FC236}">
                <a16:creationId xmlns:a16="http://schemas.microsoft.com/office/drawing/2014/main" id="{4211463D-E537-334D-4A80-72C09F1F3AE2}"/>
              </a:ext>
            </a:extLst>
          </p:cNvPr>
          <p:cNvSpPr txBox="1"/>
          <p:nvPr/>
        </p:nvSpPr>
        <p:spPr>
          <a:xfrm>
            <a:off x="8184336" y="4099697"/>
            <a:ext cx="1551630" cy="1923604"/>
          </a:xfrm>
          <a:prstGeom prst="rect">
            <a:avLst/>
          </a:prstGeom>
          <a:noFill/>
        </p:spPr>
        <p:txBody>
          <a:bodyPr wrap="square">
            <a:spAutoFit/>
          </a:bodyPr>
          <a:lstStyle/>
          <a:p>
            <a:r>
              <a:rPr lang="en-US" sz="1700" dirty="0"/>
              <a:t>Resurrection indispensable part of gospel; promise of future hope of victory over death</a:t>
            </a:r>
          </a:p>
        </p:txBody>
      </p:sp>
      <p:sp>
        <p:nvSpPr>
          <p:cNvPr id="17" name="TextBox 16">
            <a:extLst>
              <a:ext uri="{FF2B5EF4-FFF2-40B4-BE49-F238E27FC236}">
                <a16:creationId xmlns:a16="http://schemas.microsoft.com/office/drawing/2014/main" id="{CBA22B6E-3B70-131B-46BD-CFE0F6A1A033}"/>
              </a:ext>
            </a:extLst>
          </p:cNvPr>
          <p:cNvSpPr txBox="1"/>
          <p:nvPr/>
        </p:nvSpPr>
        <p:spPr>
          <a:xfrm>
            <a:off x="9653881" y="4092598"/>
            <a:ext cx="1518426" cy="2185214"/>
          </a:xfrm>
          <a:prstGeom prst="rect">
            <a:avLst/>
          </a:prstGeom>
          <a:noFill/>
        </p:spPr>
        <p:txBody>
          <a:bodyPr wrap="square">
            <a:spAutoFit/>
          </a:bodyPr>
          <a:lstStyle/>
          <a:p>
            <a:r>
              <a:rPr lang="en-US" sz="1700" dirty="0"/>
              <a:t>Often collect monies &amp; do things for others that can never repay because you love them</a:t>
            </a:r>
          </a:p>
        </p:txBody>
      </p:sp>
      <p:sp>
        <p:nvSpPr>
          <p:cNvPr id="19" name="TextBox 18">
            <a:extLst>
              <a:ext uri="{FF2B5EF4-FFF2-40B4-BE49-F238E27FC236}">
                <a16:creationId xmlns:a16="http://schemas.microsoft.com/office/drawing/2014/main" id="{9BD275C2-EA9C-F97C-C56E-9E66ED1BA7FB}"/>
              </a:ext>
            </a:extLst>
          </p:cNvPr>
          <p:cNvSpPr txBox="1"/>
          <p:nvPr/>
        </p:nvSpPr>
        <p:spPr>
          <a:xfrm>
            <a:off x="9709267" y="1859708"/>
            <a:ext cx="1463040" cy="1200329"/>
          </a:xfrm>
          <a:prstGeom prst="rect">
            <a:avLst/>
          </a:prstGeom>
          <a:noFill/>
        </p:spPr>
        <p:txBody>
          <a:bodyPr wrap="square" rtlCol="0">
            <a:spAutoFit/>
          </a:bodyPr>
          <a:lstStyle/>
          <a:p>
            <a:r>
              <a:rPr lang="en-US" dirty="0"/>
              <a:t>How to give money to saints in Jerusalem? </a:t>
            </a:r>
          </a:p>
        </p:txBody>
      </p:sp>
    </p:spTree>
    <p:extLst>
      <p:ext uri="{BB962C8B-B14F-4D97-AF65-F5344CB8AC3E}">
        <p14:creationId xmlns:p14="http://schemas.microsoft.com/office/powerpoint/2010/main" val="4274724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CB173-6377-ADC3-9BF4-CFDC848324F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3D2BFE9-80B3-9442-BBA8-3A6FABA9F5CD}"/>
              </a:ext>
            </a:extLst>
          </p:cNvPr>
          <p:cNvPicPr>
            <a:picLocks noChangeAspect="1"/>
          </p:cNvPicPr>
          <p:nvPr/>
        </p:nvPicPr>
        <p:blipFill>
          <a:blip r:embed="rId3"/>
          <a:stretch>
            <a:fillRect/>
          </a:stretch>
        </p:blipFill>
        <p:spPr>
          <a:xfrm>
            <a:off x="2667000" y="1584787"/>
            <a:ext cx="6858000" cy="4572000"/>
          </a:xfrm>
          <a:prstGeom prst="rect">
            <a:avLst/>
          </a:prstGeom>
        </p:spPr>
      </p:pic>
      <p:sp>
        <p:nvSpPr>
          <p:cNvPr id="2" name="Title 1">
            <a:extLst>
              <a:ext uri="{FF2B5EF4-FFF2-40B4-BE49-F238E27FC236}">
                <a16:creationId xmlns:a16="http://schemas.microsoft.com/office/drawing/2014/main" id="{4918DA8A-5140-7400-5E54-BACC12F3C59E}"/>
              </a:ext>
            </a:extLst>
          </p:cNvPr>
          <p:cNvSpPr>
            <a:spLocks noGrp="1"/>
          </p:cNvSpPr>
          <p:nvPr>
            <p:ph type="ctrTitle"/>
          </p:nvPr>
        </p:nvSpPr>
        <p:spPr>
          <a:xfrm>
            <a:off x="1524000" y="590313"/>
            <a:ext cx="9144000" cy="1009831"/>
          </a:xfrm>
        </p:spPr>
        <p:txBody>
          <a:bodyPr/>
          <a:lstStyle/>
          <a:p>
            <a:r>
              <a:rPr lang="en-US" b="1" dirty="0"/>
              <a:t>Questions / Reflections</a:t>
            </a:r>
            <a:endParaRPr lang="en-US" dirty="0"/>
          </a:p>
        </p:txBody>
      </p:sp>
    </p:spTree>
    <p:extLst>
      <p:ext uri="{BB962C8B-B14F-4D97-AF65-F5344CB8AC3E}">
        <p14:creationId xmlns:p14="http://schemas.microsoft.com/office/powerpoint/2010/main" val="3443097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4510C-2E5A-141A-4740-31F7B4BEEA41}"/>
              </a:ext>
            </a:extLst>
          </p:cNvPr>
          <p:cNvSpPr>
            <a:spLocks noGrp="1"/>
          </p:cNvSpPr>
          <p:nvPr>
            <p:ph type="title"/>
          </p:nvPr>
        </p:nvSpPr>
        <p:spPr/>
        <p:txBody>
          <a:bodyPr/>
          <a:lstStyle/>
          <a:p>
            <a:r>
              <a:rPr lang="en-US" dirty="0"/>
              <a:t>Structure of Bible Study Lessons</a:t>
            </a:r>
          </a:p>
        </p:txBody>
      </p:sp>
      <p:sp>
        <p:nvSpPr>
          <p:cNvPr id="3" name="Content Placeholder 2">
            <a:extLst>
              <a:ext uri="{FF2B5EF4-FFF2-40B4-BE49-F238E27FC236}">
                <a16:creationId xmlns:a16="http://schemas.microsoft.com/office/drawing/2014/main" id="{DE8BA1C3-FCCD-C355-80A4-EB03FDA02088}"/>
              </a:ext>
            </a:extLst>
          </p:cNvPr>
          <p:cNvSpPr>
            <a:spLocks noGrp="1"/>
          </p:cNvSpPr>
          <p:nvPr>
            <p:ph idx="1"/>
          </p:nvPr>
        </p:nvSpPr>
        <p:spPr/>
        <p:txBody>
          <a:bodyPr/>
          <a:lstStyle/>
          <a:p>
            <a:r>
              <a:rPr lang="en-US" dirty="0"/>
              <a:t>Each lesson includes:</a:t>
            </a:r>
          </a:p>
          <a:p>
            <a:pPr lvl="1"/>
            <a:r>
              <a:rPr lang="en-US" dirty="0"/>
              <a:t>Opening prayer and introduction</a:t>
            </a:r>
          </a:p>
          <a:p>
            <a:pPr lvl="1"/>
            <a:r>
              <a:rPr lang="en-US" dirty="0"/>
              <a:t>Lesson overview of scripture from 1</a:t>
            </a:r>
            <a:r>
              <a:rPr lang="en-US" baseline="30000" dirty="0"/>
              <a:t>st</a:t>
            </a:r>
            <a:r>
              <a:rPr lang="en-US" dirty="0"/>
              <a:t> Corinthians</a:t>
            </a:r>
          </a:p>
          <a:p>
            <a:pPr lvl="1"/>
            <a:r>
              <a:rPr lang="en-US" dirty="0"/>
              <a:t>Reflection questions</a:t>
            </a:r>
          </a:p>
          <a:p>
            <a:pPr lvl="1"/>
            <a:r>
              <a:rPr lang="en-US" dirty="0"/>
              <a:t>Takeaway</a:t>
            </a:r>
          </a:p>
          <a:p>
            <a:pPr lvl="1"/>
            <a:r>
              <a:rPr lang="en-US" dirty="0"/>
              <a:t>Suggestions for Leaders</a:t>
            </a:r>
          </a:p>
          <a:p>
            <a:pPr lvl="2"/>
            <a:r>
              <a:rPr lang="en-US" dirty="0"/>
              <a:t>Includes the Closing Prayers, </a:t>
            </a:r>
            <a:r>
              <a:rPr lang="en-US"/>
              <a:t>except for Lessons 2, 5, 6 &amp; 8</a:t>
            </a:r>
            <a:endParaRPr lang="en-US" dirty="0"/>
          </a:p>
        </p:txBody>
      </p:sp>
    </p:spTree>
    <p:extLst>
      <p:ext uri="{BB962C8B-B14F-4D97-AF65-F5344CB8AC3E}">
        <p14:creationId xmlns:p14="http://schemas.microsoft.com/office/powerpoint/2010/main" val="1062806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00133-AE6E-4DD1-09BA-89166AB67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48107-7DC0-E527-BAD9-717C3411F938}"/>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2550A63E-F535-17EA-022A-0DB911C28577}"/>
              </a:ext>
            </a:extLst>
          </p:cNvPr>
          <p:cNvSpPr>
            <a:spLocks noGrp="1"/>
          </p:cNvSpPr>
          <p:nvPr>
            <p:ph idx="1"/>
          </p:nvPr>
        </p:nvSpPr>
        <p:spPr/>
        <p:txBody>
          <a:bodyPr>
            <a:normAutofit/>
          </a:bodyPr>
          <a:lstStyle/>
          <a:p>
            <a:r>
              <a:rPr lang="en-US" dirty="0"/>
              <a:t>Background on City of Corinth</a:t>
            </a:r>
          </a:p>
          <a:p>
            <a:pPr marL="971550" lvl="1" indent="-514350">
              <a:buFont typeface="+mj-lt"/>
              <a:buAutoNum type="arabicPeriod"/>
            </a:pPr>
            <a:r>
              <a:rPr lang="en-US" b="1" dirty="0"/>
              <a:t>Cosmopolitan</a:t>
            </a:r>
            <a:r>
              <a:rPr lang="en-US" dirty="0"/>
              <a:t> </a:t>
            </a:r>
          </a:p>
          <a:p>
            <a:pPr marL="1371600" lvl="2" indent="-514350"/>
            <a:r>
              <a:rPr lang="en-US" dirty="0"/>
              <a:t>Large, multi-ethnic population</a:t>
            </a:r>
          </a:p>
          <a:p>
            <a:pPr marL="1371600" lvl="2" indent="-514350"/>
            <a:r>
              <a:rPr lang="en-US" dirty="0"/>
              <a:t>An important &amp; influential Roman colony &amp; Greek city</a:t>
            </a:r>
          </a:p>
          <a:p>
            <a:pPr marL="971550" lvl="1" indent="-514350">
              <a:buFont typeface="+mj-lt"/>
              <a:buAutoNum type="arabicPeriod"/>
            </a:pPr>
            <a:r>
              <a:rPr lang="en-US" b="1" dirty="0"/>
              <a:t>Commercial</a:t>
            </a:r>
            <a:r>
              <a:rPr lang="en-US" dirty="0"/>
              <a:t> </a:t>
            </a:r>
          </a:p>
          <a:p>
            <a:pPr lvl="2"/>
            <a:r>
              <a:rPr lang="en-US" dirty="0"/>
              <a:t>Prominent center for commerce, politics, entertainment &amp; religions</a:t>
            </a:r>
          </a:p>
          <a:p>
            <a:pPr lvl="2"/>
            <a:r>
              <a:rPr lang="en-US" dirty="0"/>
              <a:t>Located on an isthmus between Ionian &amp; Aegean Seas</a:t>
            </a:r>
          </a:p>
          <a:p>
            <a:pPr marL="971550" lvl="1" indent="-514350">
              <a:buFont typeface="+mj-lt"/>
              <a:buAutoNum type="arabicPeriod"/>
            </a:pPr>
            <a:r>
              <a:rPr lang="en-US" b="1" dirty="0"/>
              <a:t>Corrupt</a:t>
            </a:r>
          </a:p>
          <a:p>
            <a:pPr lvl="2"/>
            <a:r>
              <a:rPr lang="en-US" dirty="0"/>
              <a:t>Gross immorality – reputation as a “party town”</a:t>
            </a:r>
          </a:p>
          <a:p>
            <a:pPr lvl="2"/>
            <a:r>
              <a:rPr lang="en-US" dirty="0"/>
              <a:t>Term “Corinthian woman” = “prostitute”</a:t>
            </a:r>
          </a:p>
        </p:txBody>
      </p:sp>
    </p:spTree>
    <p:extLst>
      <p:ext uri="{BB962C8B-B14F-4D97-AF65-F5344CB8AC3E}">
        <p14:creationId xmlns:p14="http://schemas.microsoft.com/office/powerpoint/2010/main" val="2831167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48466B5-CBFD-FA2A-9D85-81C451DF011E}"/>
              </a:ext>
            </a:extLst>
          </p:cNvPr>
          <p:cNvGrpSpPr/>
          <p:nvPr/>
        </p:nvGrpSpPr>
        <p:grpSpPr>
          <a:xfrm>
            <a:off x="0" y="-405114"/>
            <a:ext cx="12216280" cy="7268904"/>
            <a:chOff x="0" y="-405114"/>
            <a:chExt cx="12216280" cy="7268904"/>
          </a:xfrm>
        </p:grpSpPr>
        <p:pic>
          <p:nvPicPr>
            <p:cNvPr id="4" name="Picture 3">
              <a:extLst>
                <a:ext uri="{FF2B5EF4-FFF2-40B4-BE49-F238E27FC236}">
                  <a16:creationId xmlns:a16="http://schemas.microsoft.com/office/drawing/2014/main" id="{8583F0B5-48E5-2D49-4AA0-8C46EC809399}"/>
                </a:ext>
              </a:extLst>
            </p:cNvPr>
            <p:cNvPicPr>
              <a:picLocks noChangeAspect="1"/>
            </p:cNvPicPr>
            <p:nvPr/>
          </p:nvPicPr>
          <p:blipFill>
            <a:blip r:embed="rId3"/>
            <a:srcRect t="3521"/>
            <a:stretch>
              <a:fillRect/>
            </a:stretch>
          </p:blipFill>
          <p:spPr>
            <a:xfrm>
              <a:off x="0" y="-405114"/>
              <a:ext cx="12216280" cy="7268904"/>
            </a:xfrm>
            <a:prstGeom prst="rect">
              <a:avLst/>
            </a:prstGeom>
          </p:spPr>
        </p:pic>
        <p:sp>
          <p:nvSpPr>
            <p:cNvPr id="5" name="Rectangle 4">
              <a:extLst>
                <a:ext uri="{FF2B5EF4-FFF2-40B4-BE49-F238E27FC236}">
                  <a16:creationId xmlns:a16="http://schemas.microsoft.com/office/drawing/2014/main" id="{6928DEDD-F73F-F3DD-8E62-3309E9C8301A}"/>
                </a:ext>
              </a:extLst>
            </p:cNvPr>
            <p:cNvSpPr/>
            <p:nvPr/>
          </p:nvSpPr>
          <p:spPr>
            <a:xfrm>
              <a:off x="259092" y="3615518"/>
              <a:ext cx="1534394" cy="461665"/>
            </a:xfrm>
            <a:prstGeom prst="rect">
              <a:avLst/>
            </a:prstGeom>
            <a:noFill/>
            <a:ln>
              <a:noFill/>
            </a:ln>
          </p:spPr>
          <p:txBody>
            <a:bodyPr wrap="none" lIns="91440" tIns="45720" rIns="91440" bIns="45720">
              <a:spAutoFit/>
            </a:bodyPr>
            <a:lstStyle/>
            <a:p>
              <a:pPr algn="ctr">
                <a:tabLst>
                  <a:tab pos="2627313" algn="l"/>
                </a:tabLst>
              </a:pPr>
              <a:r>
                <a:rPr lang="en-US" sz="2400" i="1" dirty="0">
                  <a:ln w="10160">
                    <a:solidFill>
                      <a:schemeClr val="tx1"/>
                    </a:solidFill>
                    <a:prstDash val="solid"/>
                  </a:ln>
                  <a:latin typeface="Aptos Light" panose="020F0502020204030204" pitchFamily="34" charset="0"/>
                  <a:ea typeface="Calibri" panose="020F0502020204030204" pitchFamily="34" charset="0"/>
                  <a:cs typeface="Calibri" panose="020F0502020204030204" pitchFamily="34" charset="0"/>
                </a:rPr>
                <a:t>Ionian Sea</a:t>
              </a:r>
            </a:p>
          </p:txBody>
        </p:sp>
        <p:sp>
          <p:nvSpPr>
            <p:cNvPr id="6" name="Rectangle 5">
              <a:extLst>
                <a:ext uri="{FF2B5EF4-FFF2-40B4-BE49-F238E27FC236}">
                  <a16:creationId xmlns:a16="http://schemas.microsoft.com/office/drawing/2014/main" id="{38706FD5-359D-8596-0F9B-1A074D254482}"/>
                </a:ext>
              </a:extLst>
            </p:cNvPr>
            <p:cNvSpPr/>
            <p:nvPr/>
          </p:nvSpPr>
          <p:spPr>
            <a:xfrm>
              <a:off x="2690212" y="3580348"/>
              <a:ext cx="1215076" cy="523220"/>
            </a:xfrm>
            <a:prstGeom prst="rect">
              <a:avLst/>
            </a:prstGeom>
            <a:noFill/>
            <a:ln>
              <a:noFill/>
            </a:ln>
          </p:spPr>
          <p:txBody>
            <a:bodyPr wrap="none" lIns="91440" tIns="45720" rIns="91440" bIns="45720">
              <a:spAutoFit/>
            </a:bodyPr>
            <a:lstStyle/>
            <a:p>
              <a:pPr algn="ctr">
                <a:tabLst>
                  <a:tab pos="2627313" algn="l"/>
                </a:tabLst>
              </a:pPr>
              <a:r>
                <a:rPr lang="en-US" sz="2800" i="1" dirty="0">
                  <a:ln w="10160">
                    <a:solidFill>
                      <a:schemeClr val="bg1"/>
                    </a:solidFill>
                    <a:prstDash val="solid"/>
                  </a:ln>
                  <a:solidFill>
                    <a:schemeClr val="bg1"/>
                  </a:solidFill>
                  <a:latin typeface="Aptos Light" panose="020F0502020204030204" pitchFamily="34" charset="0"/>
                  <a:ea typeface="Calibri" panose="020F0502020204030204" pitchFamily="34" charset="0"/>
                  <a:cs typeface="Calibri" panose="020F0502020204030204" pitchFamily="34" charset="0"/>
                </a:rPr>
                <a:t>Achaia</a:t>
              </a:r>
            </a:p>
          </p:txBody>
        </p:sp>
        <p:sp>
          <p:nvSpPr>
            <p:cNvPr id="7" name="Rectangle 6">
              <a:extLst>
                <a:ext uri="{FF2B5EF4-FFF2-40B4-BE49-F238E27FC236}">
                  <a16:creationId xmlns:a16="http://schemas.microsoft.com/office/drawing/2014/main" id="{A734B400-08A2-1DD9-BD85-670EA3900426}"/>
                </a:ext>
              </a:extLst>
            </p:cNvPr>
            <p:cNvSpPr/>
            <p:nvPr/>
          </p:nvSpPr>
          <p:spPr>
            <a:xfrm>
              <a:off x="4120295" y="4786491"/>
              <a:ext cx="1478290" cy="400110"/>
            </a:xfrm>
            <a:prstGeom prst="rect">
              <a:avLst/>
            </a:prstGeom>
            <a:noFill/>
            <a:ln>
              <a:noFill/>
            </a:ln>
          </p:spPr>
          <p:txBody>
            <a:bodyPr wrap="none" lIns="91440" tIns="45720" rIns="91440" bIns="45720">
              <a:spAutoFit/>
            </a:bodyPr>
            <a:lstStyle/>
            <a:p>
              <a:pPr algn="ctr">
                <a:tabLst>
                  <a:tab pos="2627313" algn="l"/>
                </a:tabLst>
              </a:pPr>
              <a:r>
                <a:rPr lang="en-US" sz="2000" i="1" dirty="0">
                  <a:ln w="10160">
                    <a:solidFill>
                      <a:schemeClr val="tx1"/>
                    </a:solidFill>
                    <a:prstDash val="solid"/>
                  </a:ln>
                  <a:latin typeface="Aptos Light" panose="020F0502020204030204" pitchFamily="34" charset="0"/>
                  <a:ea typeface="Calibri" panose="020F0502020204030204" pitchFamily="34" charset="0"/>
                  <a:cs typeface="Calibri" panose="020F0502020204030204" pitchFamily="34" charset="0"/>
                </a:rPr>
                <a:t>Cape Malea</a:t>
              </a:r>
            </a:p>
          </p:txBody>
        </p:sp>
      </p:grpSp>
      <p:sp>
        <p:nvSpPr>
          <p:cNvPr id="9" name="Rectangle 8">
            <a:extLst>
              <a:ext uri="{FF2B5EF4-FFF2-40B4-BE49-F238E27FC236}">
                <a16:creationId xmlns:a16="http://schemas.microsoft.com/office/drawing/2014/main" id="{2FFB3B71-900E-A617-3324-82E9F309DAC9}"/>
              </a:ext>
            </a:extLst>
          </p:cNvPr>
          <p:cNvSpPr/>
          <p:nvPr/>
        </p:nvSpPr>
        <p:spPr>
          <a:xfrm>
            <a:off x="8643115" y="2875002"/>
            <a:ext cx="1114408" cy="400110"/>
          </a:xfrm>
          <a:prstGeom prst="rect">
            <a:avLst/>
          </a:prstGeom>
          <a:noFill/>
          <a:ln>
            <a:noFill/>
          </a:ln>
        </p:spPr>
        <p:txBody>
          <a:bodyPr wrap="none" lIns="91440" tIns="45720" rIns="91440" bIns="45720">
            <a:spAutoFit/>
          </a:bodyPr>
          <a:lstStyle/>
          <a:p>
            <a:pPr algn="ctr">
              <a:tabLst>
                <a:tab pos="2627313" algn="l"/>
              </a:tabLst>
            </a:pPr>
            <a:r>
              <a:rPr lang="en-US" sz="2000" i="1" dirty="0">
                <a:ln w="10160">
                  <a:solidFill>
                    <a:schemeClr val="bg1"/>
                  </a:solidFill>
                  <a:prstDash val="solid"/>
                </a:ln>
                <a:solidFill>
                  <a:schemeClr val="bg1"/>
                </a:solidFill>
                <a:effectLst>
                  <a:outerShdw blurRad="38100" dist="22860" dir="5400000" algn="tl" rotWithShape="0">
                    <a:srgbClr val="000000">
                      <a:alpha val="30000"/>
                    </a:srgbClr>
                  </a:outerShdw>
                </a:effectLst>
                <a:latin typeface="Aptos Light" panose="020F0502020204030204" pitchFamily="34" charset="0"/>
                <a:ea typeface="Calibri" panose="020F0502020204030204" pitchFamily="34" charset="0"/>
                <a:cs typeface="Calibri" panose="020F0502020204030204" pitchFamily="34" charset="0"/>
              </a:rPr>
              <a:t>Ephesus</a:t>
            </a:r>
          </a:p>
        </p:txBody>
      </p:sp>
      <p:sp>
        <p:nvSpPr>
          <p:cNvPr id="14" name="Rectangle 13">
            <a:extLst>
              <a:ext uri="{FF2B5EF4-FFF2-40B4-BE49-F238E27FC236}">
                <a16:creationId xmlns:a16="http://schemas.microsoft.com/office/drawing/2014/main" id="{58D2C3BB-70E8-F813-502A-B610741C29F0}"/>
              </a:ext>
            </a:extLst>
          </p:cNvPr>
          <p:cNvSpPr/>
          <p:nvPr/>
        </p:nvSpPr>
        <p:spPr>
          <a:xfrm>
            <a:off x="2185476" y="2721114"/>
            <a:ext cx="1726114" cy="707886"/>
          </a:xfrm>
          <a:prstGeom prst="rect">
            <a:avLst/>
          </a:prstGeom>
          <a:noFill/>
          <a:ln>
            <a:noFill/>
          </a:ln>
        </p:spPr>
        <p:txBody>
          <a:bodyPr wrap="none" lIns="91440" tIns="45720" rIns="91440" bIns="45720">
            <a:spAutoFit/>
          </a:bodyPr>
          <a:lstStyle/>
          <a:p>
            <a:pPr algn="ctr">
              <a:tabLst>
                <a:tab pos="2627313" algn="l"/>
              </a:tabLst>
            </a:pPr>
            <a:r>
              <a:rPr lang="en-US" sz="2000" i="1" dirty="0">
                <a:ln w="10160">
                  <a:solidFill>
                    <a:schemeClr val="tx1"/>
                  </a:solidFill>
                  <a:prstDash val="solid"/>
                </a:ln>
                <a:latin typeface="Aptos Light" panose="020F0502020204030204" pitchFamily="34" charset="0"/>
                <a:ea typeface="Calibri" panose="020F0502020204030204" pitchFamily="34" charset="0"/>
                <a:cs typeface="Calibri" panose="020F0502020204030204" pitchFamily="34" charset="0"/>
              </a:rPr>
              <a:t>Peloponnesee</a:t>
            </a:r>
            <a:br>
              <a:rPr lang="en-US" sz="2000" i="1" dirty="0">
                <a:ln w="10160">
                  <a:solidFill>
                    <a:schemeClr val="tx1"/>
                  </a:solidFill>
                  <a:prstDash val="solid"/>
                </a:ln>
                <a:latin typeface="Aptos Light" panose="020F0502020204030204" pitchFamily="34" charset="0"/>
                <a:ea typeface="Calibri" panose="020F0502020204030204" pitchFamily="34" charset="0"/>
                <a:cs typeface="Calibri" panose="020F0502020204030204" pitchFamily="34" charset="0"/>
              </a:rPr>
            </a:br>
            <a:r>
              <a:rPr lang="en-US" sz="2000" i="1" dirty="0">
                <a:ln w="10160">
                  <a:solidFill>
                    <a:schemeClr val="tx1"/>
                  </a:solidFill>
                  <a:prstDash val="solid"/>
                </a:ln>
                <a:latin typeface="Aptos Light" panose="020F0502020204030204" pitchFamily="34" charset="0"/>
                <a:ea typeface="Calibri" panose="020F0502020204030204" pitchFamily="34" charset="0"/>
                <a:cs typeface="Calibri" panose="020F0502020204030204" pitchFamily="34" charset="0"/>
              </a:rPr>
              <a:t>Peninsula</a:t>
            </a:r>
          </a:p>
        </p:txBody>
      </p:sp>
      <p:pic>
        <p:nvPicPr>
          <p:cNvPr id="3" name="Picture 2">
            <a:extLst>
              <a:ext uri="{FF2B5EF4-FFF2-40B4-BE49-F238E27FC236}">
                <a16:creationId xmlns:a16="http://schemas.microsoft.com/office/drawing/2014/main" id="{0E57C9CC-94FA-EDF1-21F4-6BF03DB99435}"/>
              </a:ext>
            </a:extLst>
          </p:cNvPr>
          <p:cNvPicPr>
            <a:picLocks noChangeAspect="1"/>
          </p:cNvPicPr>
          <p:nvPr/>
        </p:nvPicPr>
        <p:blipFill>
          <a:blip r:embed="rId4"/>
          <a:stretch>
            <a:fillRect/>
          </a:stretch>
        </p:blipFill>
        <p:spPr>
          <a:xfrm>
            <a:off x="8286714" y="3580348"/>
            <a:ext cx="3200400" cy="3146844"/>
          </a:xfrm>
          <a:prstGeom prst="rect">
            <a:avLst/>
          </a:prstGeom>
          <a:ln w="127000" cap="sq">
            <a:solidFill>
              <a:srgbClr val="FF0000"/>
            </a:solidFill>
            <a:miter lim="800000"/>
          </a:ln>
          <a:effectLst>
            <a:outerShdw blurRad="57150" dist="50800" dir="2700000" algn="tl" rotWithShape="0">
              <a:srgbClr val="000000">
                <a:alpha val="40000"/>
              </a:srgbClr>
            </a:outerShdw>
          </a:effectLst>
        </p:spPr>
      </p:pic>
      <p:cxnSp>
        <p:nvCxnSpPr>
          <p:cNvPr id="12" name="Straight Connector 11">
            <a:extLst>
              <a:ext uri="{FF2B5EF4-FFF2-40B4-BE49-F238E27FC236}">
                <a16:creationId xmlns:a16="http://schemas.microsoft.com/office/drawing/2014/main" id="{458B79AC-CA4D-3404-804E-B70038136AB2}"/>
              </a:ext>
            </a:extLst>
          </p:cNvPr>
          <p:cNvCxnSpPr/>
          <p:nvPr/>
        </p:nvCxnSpPr>
        <p:spPr>
          <a:xfrm>
            <a:off x="4120295" y="3075057"/>
            <a:ext cx="4038967" cy="1002126"/>
          </a:xfrm>
          <a:prstGeom prst="line">
            <a:avLst/>
          </a:prstGeom>
          <a:ln w="76200">
            <a:solidFill>
              <a:srgbClr val="FF0000"/>
            </a:solidFill>
            <a:tailEnd type="stealth"/>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119202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597F-C53B-EE7A-BB7F-5848DFB2A819}"/>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79EB1204-915C-B8E6-7C86-659091ECF529}"/>
              </a:ext>
            </a:extLst>
          </p:cNvPr>
          <p:cNvSpPr>
            <a:spLocks noGrp="1"/>
          </p:cNvSpPr>
          <p:nvPr>
            <p:ph idx="1"/>
          </p:nvPr>
        </p:nvSpPr>
        <p:spPr/>
        <p:txBody>
          <a:bodyPr>
            <a:normAutofit fontScale="92500" lnSpcReduction="10000"/>
          </a:bodyPr>
          <a:lstStyle/>
          <a:p>
            <a:r>
              <a:rPr lang="en-US" dirty="0"/>
              <a:t>Background on Church at Corinth</a:t>
            </a:r>
          </a:p>
          <a:p>
            <a:pPr lvl="1"/>
            <a:r>
              <a:rPr lang="en-US" sz="2600" dirty="0"/>
              <a:t>Paul to Corinth on 2</a:t>
            </a:r>
            <a:r>
              <a:rPr lang="en-US" sz="2600" baseline="30000" dirty="0"/>
              <a:t>nd</a:t>
            </a:r>
            <a:r>
              <a:rPr lang="en-US" sz="2600" dirty="0"/>
              <a:t> missionary journey about 51 AD</a:t>
            </a:r>
          </a:p>
          <a:p>
            <a:pPr lvl="1"/>
            <a:r>
              <a:rPr lang="en-US" sz="2600" dirty="0"/>
              <a:t>Spent 18 months in Corinth</a:t>
            </a:r>
          </a:p>
          <a:p>
            <a:pPr lvl="1"/>
            <a:r>
              <a:rPr lang="en-US" sz="2600" dirty="0"/>
              <a:t>Different backgrounds / languages / economic status / cultures</a:t>
            </a:r>
          </a:p>
          <a:p>
            <a:r>
              <a:rPr lang="en-US" dirty="0"/>
              <a:t>Video of Background &amp; History of Corinthian Church - </a:t>
            </a:r>
            <a:r>
              <a:rPr lang="en-US" sz="2400" dirty="0">
                <a:hlinkClick r:id="rId3"/>
              </a:rPr>
              <a:t>https://youtu.be/UV5OUGG3Bwo</a:t>
            </a:r>
            <a:r>
              <a:rPr lang="en-US" sz="2400" dirty="0"/>
              <a:t> (6:41)</a:t>
            </a:r>
            <a:endParaRPr lang="en-US" dirty="0"/>
          </a:p>
          <a:p>
            <a:r>
              <a:rPr lang="en-US" dirty="0"/>
              <a:t>Purpose of Writing Letter (53-54 AD)</a:t>
            </a:r>
          </a:p>
          <a:p>
            <a:pPr lvl="1"/>
            <a:r>
              <a:rPr lang="en-US" dirty="0"/>
              <a:t>Divisions in the Church</a:t>
            </a:r>
          </a:p>
          <a:p>
            <a:pPr lvl="1"/>
            <a:r>
              <a:rPr lang="en-US" dirty="0"/>
              <a:t>Refute false doctrine</a:t>
            </a:r>
          </a:p>
          <a:p>
            <a:pPr lvl="1"/>
            <a:r>
              <a:rPr lang="en-US" dirty="0"/>
              <a:t>Correct sinful practices</a:t>
            </a:r>
          </a:p>
          <a:p>
            <a:pPr lvl="1"/>
            <a:endParaRPr lang="en-US" dirty="0"/>
          </a:p>
        </p:txBody>
      </p:sp>
    </p:spTree>
    <p:extLst>
      <p:ext uri="{BB962C8B-B14F-4D97-AF65-F5344CB8AC3E}">
        <p14:creationId xmlns:p14="http://schemas.microsoft.com/office/powerpoint/2010/main" val="25317538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8095</TotalTime>
  <Words>21099</Words>
  <Application>Microsoft Office PowerPoint</Application>
  <PresentationFormat>Widescreen</PresentationFormat>
  <Paragraphs>1046</Paragraphs>
  <Slides>51</Slides>
  <Notes>51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51</vt:i4>
      </vt:variant>
    </vt:vector>
  </HeadingPairs>
  <TitlesOfParts>
    <vt:vector size="59" baseType="lpstr">
      <vt:lpstr>Aptos</vt:lpstr>
      <vt:lpstr>Aptos Display</vt:lpstr>
      <vt:lpstr>Aptos Light</vt:lpstr>
      <vt:lpstr>Arial</vt:lpstr>
      <vt:lpstr>Arial Black</vt:lpstr>
      <vt:lpstr>Comic Sans MS</vt:lpstr>
      <vt:lpstr>Symbol</vt:lpstr>
      <vt:lpstr>Office Theme</vt:lpstr>
      <vt:lpstr>PowerPoint Presentation</vt:lpstr>
      <vt:lpstr>Bible Study Book</vt:lpstr>
      <vt:lpstr>Additional Resources</vt:lpstr>
      <vt:lpstr>Authors</vt:lpstr>
      <vt:lpstr>Table of Contents</vt:lpstr>
      <vt:lpstr>Structure of Bible Study Lessons</vt:lpstr>
      <vt:lpstr>Introduction</vt:lpstr>
      <vt:lpstr>PowerPoint Presentation</vt:lpstr>
      <vt:lpstr>Introduction</vt:lpstr>
      <vt:lpstr>PowerPoint Presentation</vt:lpstr>
      <vt:lpstr>Lesson One:  Unity in Christ, Wisdom from God</vt:lpstr>
      <vt:lpstr>Lesson One:  Unity in Christ, Wisdom from God</vt:lpstr>
      <vt:lpstr>Lesson One:  Unity in Christ, Wisdom from God</vt:lpstr>
      <vt:lpstr>Lesson One:  Unity in Christ, Wisdom from God</vt:lpstr>
      <vt:lpstr>Lesson One:  Unity in Christ, Wisdom from God</vt:lpstr>
      <vt:lpstr>Lesson Two:  Connected in Christ</vt:lpstr>
      <vt:lpstr>Lesson Two:  Connected in Christ</vt:lpstr>
      <vt:lpstr>Lesson Two:  Connected in Christ</vt:lpstr>
      <vt:lpstr>Lesson Two:  Connected in Christ</vt:lpstr>
      <vt:lpstr>PowerPoint Presentation</vt:lpstr>
      <vt:lpstr>Lesson Three Freedom in Christ</vt:lpstr>
      <vt:lpstr>Lesson Three Freedom in Christ</vt:lpstr>
      <vt:lpstr>Lesson Three Freedom in Christ</vt:lpstr>
      <vt:lpstr>Lesson Four Living Freely and the Responsibility to Care</vt:lpstr>
      <vt:lpstr>Lesson Four Living Freely and the Responsibility to Care</vt:lpstr>
      <vt:lpstr>Lesson Four Living Freely and the Responsibility to Care</vt:lpstr>
      <vt:lpstr>Lesson Four Living Freely and the Responsibility to Care</vt:lpstr>
      <vt:lpstr>PowerPoint Presentation</vt:lpstr>
      <vt:lpstr>Lesson Five For the Good of the Community</vt:lpstr>
      <vt:lpstr>Lesson Five For the Good of the Community</vt:lpstr>
      <vt:lpstr>Lesson Five For the Good of the Community</vt:lpstr>
      <vt:lpstr>Lesson Five For the Good of the Community</vt:lpstr>
      <vt:lpstr>Lesson Five For the Good of the Community</vt:lpstr>
      <vt:lpstr>Lesson Five For the Good of the Community</vt:lpstr>
      <vt:lpstr>PowerPoint Presentation</vt:lpstr>
      <vt:lpstr>Lesson Six Now You Are the Body of Christ</vt:lpstr>
      <vt:lpstr>Lesson Six Now You Are the Body of Christ</vt:lpstr>
      <vt:lpstr>Lesson Six Now You Are the Body of Christ</vt:lpstr>
      <vt:lpstr>Lesson Seven Christian Love</vt:lpstr>
      <vt:lpstr>Lesson Seven Christian Love</vt:lpstr>
      <vt:lpstr>Lesson Seven Christian Love</vt:lpstr>
      <vt:lpstr>PowerPoint Presentation</vt:lpstr>
      <vt:lpstr>Lesson Eight Hope in the Resurrection</vt:lpstr>
      <vt:lpstr>Lesson Eight Hope in the Resurrection</vt:lpstr>
      <vt:lpstr>Lesson Eight Hope in the Resurrection</vt:lpstr>
      <vt:lpstr>Lesson Eight Hope in the Resurrection</vt:lpstr>
      <vt:lpstr>PowerPoint Presentation</vt:lpstr>
      <vt:lpstr>Lesson Nine Connected by God’s Love</vt:lpstr>
      <vt:lpstr>Lesson Nine Connected by God’s Love</vt:lpstr>
      <vt:lpstr>PowerPoint Presentation</vt:lpstr>
      <vt:lpstr>Questions / Reflections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Patti Nanney</dc:creator>
  <cp:lastModifiedBy>Patti Nanney</cp:lastModifiedBy>
  <cp:revision>2</cp:revision>
  <cp:lastPrinted>2026-08-05T20:40:28Z</cp:lastPrinted>
  <dcterms:created xsi:type="dcterms:W3CDTF">2026-05-03T00:07:47Z</dcterms:created>
  <dcterms:modified xsi:type="dcterms:W3CDTF">2026-08-05T21:43:00Z</dcterms:modified>
</cp:coreProperties>
</file>